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0"/>
  </p:notesMasterIdLst>
  <p:handoutMasterIdLst>
    <p:handoutMasterId r:id="rId91"/>
  </p:handoutMasterIdLst>
  <p:sldIdLst>
    <p:sldId id="264" r:id="rId2"/>
    <p:sldId id="416" r:id="rId3"/>
    <p:sldId id="435" r:id="rId4"/>
    <p:sldId id="523" r:id="rId5"/>
    <p:sldId id="384" r:id="rId6"/>
    <p:sldId id="364" r:id="rId7"/>
    <p:sldId id="379" r:id="rId8"/>
    <p:sldId id="389" r:id="rId9"/>
    <p:sldId id="517" r:id="rId10"/>
    <p:sldId id="312" r:id="rId11"/>
    <p:sldId id="314" r:id="rId12"/>
    <p:sldId id="320" r:id="rId13"/>
    <p:sldId id="518" r:id="rId14"/>
    <p:sldId id="436" r:id="rId15"/>
    <p:sldId id="437" r:id="rId16"/>
    <p:sldId id="438" r:id="rId17"/>
    <p:sldId id="439" r:id="rId18"/>
    <p:sldId id="440" r:id="rId19"/>
    <p:sldId id="441" r:id="rId20"/>
    <p:sldId id="442" r:id="rId21"/>
    <p:sldId id="443" r:id="rId22"/>
    <p:sldId id="444" r:id="rId23"/>
    <p:sldId id="445" r:id="rId24"/>
    <p:sldId id="446" r:id="rId25"/>
    <p:sldId id="447" r:id="rId26"/>
    <p:sldId id="469" r:id="rId27"/>
    <p:sldId id="470" r:id="rId28"/>
    <p:sldId id="471" r:id="rId29"/>
    <p:sldId id="472" r:id="rId30"/>
    <p:sldId id="473" r:id="rId31"/>
    <p:sldId id="474" r:id="rId32"/>
    <p:sldId id="448" r:id="rId33"/>
    <p:sldId id="449" r:id="rId34"/>
    <p:sldId id="450" r:id="rId35"/>
    <p:sldId id="475" r:id="rId36"/>
    <p:sldId id="451" r:id="rId37"/>
    <p:sldId id="452" r:id="rId38"/>
    <p:sldId id="519" r:id="rId39"/>
    <p:sldId id="476" r:id="rId40"/>
    <p:sldId id="454" r:id="rId41"/>
    <p:sldId id="455" r:id="rId42"/>
    <p:sldId id="456" r:id="rId43"/>
    <p:sldId id="457" r:id="rId44"/>
    <p:sldId id="458" r:id="rId45"/>
    <p:sldId id="459" r:id="rId46"/>
    <p:sldId id="460" r:id="rId47"/>
    <p:sldId id="461" r:id="rId48"/>
    <p:sldId id="462" r:id="rId49"/>
    <p:sldId id="463" r:id="rId50"/>
    <p:sldId id="464" r:id="rId51"/>
    <p:sldId id="465" r:id="rId52"/>
    <p:sldId id="466" r:id="rId53"/>
    <p:sldId id="467" r:id="rId54"/>
    <p:sldId id="520" r:id="rId55"/>
    <p:sldId id="512" r:id="rId56"/>
    <p:sldId id="477" r:id="rId57"/>
    <p:sldId id="478" r:id="rId58"/>
    <p:sldId id="479" r:id="rId59"/>
    <p:sldId id="480" r:id="rId60"/>
    <p:sldId id="521" r:id="rId61"/>
    <p:sldId id="507" r:id="rId62"/>
    <p:sldId id="482" r:id="rId63"/>
    <p:sldId id="483" r:id="rId64"/>
    <p:sldId id="522" r:id="rId65"/>
    <p:sldId id="508" r:id="rId66"/>
    <p:sldId id="485" r:id="rId67"/>
    <p:sldId id="486" r:id="rId68"/>
    <p:sldId id="487" r:id="rId69"/>
    <p:sldId id="488" r:id="rId70"/>
    <p:sldId id="489" r:id="rId71"/>
    <p:sldId id="490" r:id="rId72"/>
    <p:sldId id="491" r:id="rId73"/>
    <p:sldId id="509" r:id="rId74"/>
    <p:sldId id="493" r:id="rId75"/>
    <p:sldId id="510" r:id="rId76"/>
    <p:sldId id="495" r:id="rId77"/>
    <p:sldId id="511" r:id="rId78"/>
    <p:sldId id="513" r:id="rId79"/>
    <p:sldId id="498" r:id="rId80"/>
    <p:sldId id="499" r:id="rId81"/>
    <p:sldId id="514" r:id="rId82"/>
    <p:sldId id="501" r:id="rId83"/>
    <p:sldId id="515" r:id="rId84"/>
    <p:sldId id="503" r:id="rId85"/>
    <p:sldId id="504" r:id="rId86"/>
    <p:sldId id="505" r:id="rId87"/>
    <p:sldId id="516" r:id="rId88"/>
    <p:sldId id="468" r:id="rId8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9C"/>
    <a:srgbClr val="008E84"/>
    <a:srgbClr val="09FFED"/>
    <a:srgbClr val="D4F9FA"/>
    <a:srgbClr val="91D9DB"/>
    <a:srgbClr val="00CCBD"/>
    <a:srgbClr val="00EEDD"/>
    <a:srgbClr val="00CD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844" autoAdjust="0"/>
    <p:restoredTop sz="97865" autoAdjust="0"/>
  </p:normalViewPr>
  <p:slideViewPr>
    <p:cSldViewPr snapToGrid="0" snapToObjects="1">
      <p:cViewPr>
        <p:scale>
          <a:sx n="80" d="100"/>
          <a:sy n="80" d="100"/>
        </p:scale>
        <p:origin x="-135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301ED3-1F0F-4872-9F55-2E63722AAB15}"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CL"/>
        </a:p>
      </dgm:t>
    </dgm:pt>
    <dgm:pt modelId="{BC8E26A2-6EAE-4EA7-834D-AC18D5B8DA00}">
      <dgm:prSet phldrT="[Texto]" custT="1"/>
      <dgm:spPr>
        <a:solidFill>
          <a:srgbClr val="D4F9FA"/>
        </a:solidFill>
        <a:ln w="22225">
          <a:solidFill>
            <a:schemeClr val="tx2"/>
          </a:solidFill>
        </a:ln>
      </dgm:spPr>
      <dgm:t>
        <a:bodyPr/>
        <a:lstStyle/>
        <a:p>
          <a:r>
            <a:rPr lang="es-CL" sz="2400" b="1" dirty="0" smtClean="0">
              <a:solidFill>
                <a:schemeClr val="tx1">
                  <a:lumMod val="75000"/>
                  <a:lumOff val="25000"/>
                </a:schemeClr>
              </a:solidFill>
              <a:latin typeface="Verdana" pitchFamily="34" charset="0"/>
              <a:ea typeface="Verdana" pitchFamily="34" charset="0"/>
              <a:cs typeface="Verdana" pitchFamily="34" charset="0"/>
            </a:rPr>
            <a:t>Equipos Médicos</a:t>
          </a:r>
          <a:endParaRPr lang="es-CL" sz="2400" b="1" dirty="0">
            <a:solidFill>
              <a:schemeClr val="tx1">
                <a:lumMod val="75000"/>
                <a:lumOff val="25000"/>
              </a:schemeClr>
            </a:solidFill>
            <a:latin typeface="Verdana" pitchFamily="34" charset="0"/>
            <a:ea typeface="Verdana" pitchFamily="34" charset="0"/>
            <a:cs typeface="Verdana" pitchFamily="34" charset="0"/>
          </a:endParaRPr>
        </a:p>
      </dgm:t>
    </dgm:pt>
    <dgm:pt modelId="{3590643A-F88C-44F2-9359-7507998FA347}" type="parTrans" cxnId="{37E36260-A03E-464E-ABD7-9A473F9876D3}">
      <dgm:prSet/>
      <dgm:spPr/>
      <dgm:t>
        <a:bodyPr/>
        <a:lstStyle/>
        <a:p>
          <a:endParaRPr lang="es-CL"/>
        </a:p>
      </dgm:t>
    </dgm:pt>
    <dgm:pt modelId="{1134F14D-3BD3-4436-9AF4-F09F8A9BA13F}" type="sibTrans" cxnId="{37E36260-A03E-464E-ABD7-9A473F9876D3}">
      <dgm:prSet/>
      <dgm:spPr/>
      <dgm:t>
        <a:bodyPr/>
        <a:lstStyle/>
        <a:p>
          <a:endParaRPr lang="es-CL"/>
        </a:p>
      </dgm:t>
    </dgm:pt>
    <dgm:pt modelId="{90BA8A1C-D8A6-4F27-A68B-81E2B8F2450B}">
      <dgm:prSet phldrT="[Texto]" custT="1"/>
      <dgm:spPr>
        <a:solidFill>
          <a:srgbClr val="00EEDD"/>
        </a:solidFill>
        <a:ln w="22225">
          <a:solidFill>
            <a:schemeClr val="tx2"/>
          </a:solidFill>
        </a:ln>
      </dgm:spPr>
      <dgm:t>
        <a:bodyPr/>
        <a:lstStyle/>
        <a:p>
          <a:r>
            <a:rPr lang="es-CL" sz="2400" b="1" dirty="0" smtClean="0">
              <a:solidFill>
                <a:schemeClr val="tx1">
                  <a:lumMod val="75000"/>
                  <a:lumOff val="25000"/>
                </a:schemeClr>
              </a:solidFill>
              <a:latin typeface="Verdana" pitchFamily="34" charset="0"/>
              <a:ea typeface="Verdana" pitchFamily="34" charset="0"/>
              <a:cs typeface="Verdana" pitchFamily="34" charset="0"/>
            </a:rPr>
            <a:t>Elementos</a:t>
          </a:r>
          <a:r>
            <a:rPr lang="es-CL" sz="2400" b="1" baseline="0" dirty="0" smtClean="0">
              <a:solidFill>
                <a:schemeClr val="tx1">
                  <a:lumMod val="75000"/>
                  <a:lumOff val="25000"/>
                </a:schemeClr>
              </a:solidFill>
              <a:latin typeface="Verdana" pitchFamily="34" charset="0"/>
              <a:ea typeface="Verdana" pitchFamily="34" charset="0"/>
              <a:cs typeface="Verdana" pitchFamily="34" charset="0"/>
            </a:rPr>
            <a:t> de Uso Médico</a:t>
          </a:r>
          <a:endParaRPr lang="es-CL" sz="2400" b="1" dirty="0">
            <a:solidFill>
              <a:schemeClr val="tx1">
                <a:lumMod val="75000"/>
                <a:lumOff val="25000"/>
              </a:schemeClr>
            </a:solidFill>
            <a:latin typeface="Verdana" pitchFamily="34" charset="0"/>
            <a:ea typeface="Verdana" pitchFamily="34" charset="0"/>
            <a:cs typeface="Verdana" pitchFamily="34" charset="0"/>
          </a:endParaRPr>
        </a:p>
      </dgm:t>
    </dgm:pt>
    <dgm:pt modelId="{CA31BBB5-0366-4711-AFBD-5D42D8DC83C2}" type="parTrans" cxnId="{30CFF82C-8655-4049-8245-756078247510}">
      <dgm:prSet/>
      <dgm:spPr/>
      <dgm:t>
        <a:bodyPr/>
        <a:lstStyle/>
        <a:p>
          <a:endParaRPr lang="es-CL"/>
        </a:p>
      </dgm:t>
    </dgm:pt>
    <dgm:pt modelId="{7DC7D77F-73F1-43C9-A604-5DD55C10DE1C}" type="sibTrans" cxnId="{30CFF82C-8655-4049-8245-756078247510}">
      <dgm:prSet/>
      <dgm:spPr/>
      <dgm:t>
        <a:bodyPr/>
        <a:lstStyle/>
        <a:p>
          <a:endParaRPr lang="es-CL"/>
        </a:p>
      </dgm:t>
    </dgm:pt>
    <dgm:pt modelId="{DA9D4977-0012-4072-8603-4F6AEDF9F11F}">
      <dgm:prSet phldrT="[Texto]" custT="1"/>
      <dgm:spPr>
        <a:solidFill>
          <a:srgbClr val="00A79C"/>
        </a:solidFill>
        <a:ln w="22225">
          <a:solidFill>
            <a:schemeClr val="tx2"/>
          </a:solidFill>
        </a:ln>
      </dgm:spPr>
      <dgm:t>
        <a:bodyPr/>
        <a:lstStyle/>
        <a:p>
          <a:r>
            <a:rPr lang="es-MX" sz="2400" b="1" dirty="0" smtClean="0">
              <a:solidFill>
                <a:schemeClr val="tx1">
                  <a:lumMod val="75000"/>
                  <a:lumOff val="25000"/>
                </a:schemeClr>
              </a:solidFill>
              <a:latin typeface="Verdana" pitchFamily="34" charset="0"/>
              <a:ea typeface="Verdana" pitchFamily="34" charset="0"/>
              <a:cs typeface="Verdana" pitchFamily="34" charset="0"/>
            </a:rPr>
            <a:t>Artículos de Uso Médico</a:t>
          </a:r>
          <a:endParaRPr lang="es-CL" sz="2400" b="1" dirty="0">
            <a:solidFill>
              <a:schemeClr val="tx1">
                <a:lumMod val="75000"/>
                <a:lumOff val="25000"/>
              </a:schemeClr>
            </a:solidFill>
            <a:latin typeface="Verdana" pitchFamily="34" charset="0"/>
            <a:ea typeface="Verdana" pitchFamily="34" charset="0"/>
            <a:cs typeface="Verdana" pitchFamily="34" charset="0"/>
          </a:endParaRPr>
        </a:p>
      </dgm:t>
    </dgm:pt>
    <dgm:pt modelId="{55903A5B-2D88-41D2-9651-02A46F6B502C}" type="parTrans" cxnId="{DC469A57-BC80-42AD-B919-4D5057F6F2A2}">
      <dgm:prSet/>
      <dgm:spPr/>
      <dgm:t>
        <a:bodyPr/>
        <a:lstStyle/>
        <a:p>
          <a:endParaRPr lang="es-CL"/>
        </a:p>
      </dgm:t>
    </dgm:pt>
    <dgm:pt modelId="{40528B96-87BA-4DCE-90D1-8ACB3F9856C3}" type="sibTrans" cxnId="{DC469A57-BC80-42AD-B919-4D5057F6F2A2}">
      <dgm:prSet/>
      <dgm:spPr/>
      <dgm:t>
        <a:bodyPr/>
        <a:lstStyle/>
        <a:p>
          <a:endParaRPr lang="es-CL"/>
        </a:p>
      </dgm:t>
    </dgm:pt>
    <dgm:pt modelId="{E292C7A2-59C8-4EA9-8973-38259AF73D2E}">
      <dgm:prSet phldrT="[Texto]" custT="1"/>
      <dgm:spPr>
        <a:solidFill>
          <a:srgbClr val="00CCBD"/>
        </a:solidFill>
        <a:ln w="22225">
          <a:solidFill>
            <a:schemeClr val="tx2"/>
          </a:solidFill>
        </a:ln>
      </dgm:spPr>
      <dgm:t>
        <a:bodyPr/>
        <a:lstStyle/>
        <a:p>
          <a:r>
            <a:rPr lang="es-MX" sz="2400" b="1" dirty="0" smtClean="0">
              <a:solidFill>
                <a:schemeClr val="tx1">
                  <a:lumMod val="75000"/>
                  <a:lumOff val="25000"/>
                </a:schemeClr>
              </a:solidFill>
              <a:latin typeface="Verdana" pitchFamily="34" charset="0"/>
              <a:ea typeface="Verdana" pitchFamily="34" charset="0"/>
              <a:cs typeface="Verdana" pitchFamily="34" charset="0"/>
            </a:rPr>
            <a:t>Insumos Médicos</a:t>
          </a:r>
          <a:endParaRPr lang="es-CL" sz="2400" b="1" dirty="0">
            <a:solidFill>
              <a:schemeClr val="tx1">
                <a:lumMod val="75000"/>
                <a:lumOff val="25000"/>
              </a:schemeClr>
            </a:solidFill>
            <a:latin typeface="Verdana" pitchFamily="34" charset="0"/>
            <a:ea typeface="Verdana" pitchFamily="34" charset="0"/>
            <a:cs typeface="Verdana" pitchFamily="34" charset="0"/>
          </a:endParaRPr>
        </a:p>
      </dgm:t>
    </dgm:pt>
    <dgm:pt modelId="{D22D0F15-19AA-4100-A61B-872A07D9C4B7}" type="parTrans" cxnId="{AB50D1D5-84F1-416B-9087-36A7D293FF1C}">
      <dgm:prSet/>
      <dgm:spPr/>
      <dgm:t>
        <a:bodyPr/>
        <a:lstStyle/>
        <a:p>
          <a:endParaRPr lang="es-CL"/>
        </a:p>
      </dgm:t>
    </dgm:pt>
    <dgm:pt modelId="{250FE210-E0AA-42F9-AA8B-EF8C5C3C0C9A}" type="sibTrans" cxnId="{AB50D1D5-84F1-416B-9087-36A7D293FF1C}">
      <dgm:prSet/>
      <dgm:spPr/>
      <dgm:t>
        <a:bodyPr/>
        <a:lstStyle/>
        <a:p>
          <a:endParaRPr lang="es-CL"/>
        </a:p>
      </dgm:t>
    </dgm:pt>
    <dgm:pt modelId="{EA19EADB-F832-46A2-8BF6-028D7602CE04}">
      <dgm:prSet phldrT="[Texto]" custT="1"/>
      <dgm:spPr>
        <a:solidFill>
          <a:srgbClr val="FFFF00"/>
        </a:solidFill>
        <a:ln w="50800">
          <a:solidFill>
            <a:schemeClr val="tx2">
              <a:lumMod val="75000"/>
            </a:schemeClr>
          </a:solidFill>
        </a:ln>
      </dgm:spPr>
      <dgm:t>
        <a:bodyPr/>
        <a:lstStyle/>
        <a:p>
          <a:r>
            <a:rPr lang="es-MX" sz="2800" b="1" dirty="0" smtClean="0">
              <a:solidFill>
                <a:schemeClr val="tx1">
                  <a:lumMod val="75000"/>
                  <a:lumOff val="25000"/>
                </a:schemeClr>
              </a:solidFill>
              <a:latin typeface="Verdana" pitchFamily="34" charset="0"/>
              <a:ea typeface="Verdana" pitchFamily="34" charset="0"/>
              <a:cs typeface="Verdana" pitchFamily="34" charset="0"/>
            </a:rPr>
            <a:t>DISPOSITIVOS MÉDICOS </a:t>
          </a:r>
        </a:p>
        <a:p>
          <a:r>
            <a:rPr lang="es-MX" sz="2800" b="1" dirty="0" smtClean="0">
              <a:solidFill>
                <a:schemeClr val="tx1">
                  <a:lumMod val="75000"/>
                  <a:lumOff val="25000"/>
                </a:schemeClr>
              </a:solidFill>
              <a:latin typeface="Verdana" pitchFamily="34" charset="0"/>
              <a:ea typeface="Verdana" pitchFamily="34" charset="0"/>
              <a:cs typeface="Verdana" pitchFamily="34" charset="0"/>
            </a:rPr>
            <a:t>Medical Devices</a:t>
          </a:r>
          <a:endParaRPr lang="es-CL" sz="2800" b="1" dirty="0">
            <a:solidFill>
              <a:schemeClr val="tx1">
                <a:lumMod val="75000"/>
                <a:lumOff val="25000"/>
              </a:schemeClr>
            </a:solidFill>
            <a:latin typeface="Verdana" pitchFamily="34" charset="0"/>
            <a:ea typeface="Verdana" pitchFamily="34" charset="0"/>
            <a:cs typeface="Verdana" pitchFamily="34" charset="0"/>
          </a:endParaRPr>
        </a:p>
      </dgm:t>
    </dgm:pt>
    <dgm:pt modelId="{E70744D7-F239-444C-BFF5-DFE2BB1AFB5B}" type="sibTrans" cxnId="{4B4D6B02-B304-4F38-B3B4-3035B64DECAC}">
      <dgm:prSet/>
      <dgm:spPr/>
      <dgm:t>
        <a:bodyPr/>
        <a:lstStyle/>
        <a:p>
          <a:endParaRPr lang="es-CL"/>
        </a:p>
      </dgm:t>
    </dgm:pt>
    <dgm:pt modelId="{E62BD388-5B35-4CB1-BB55-6C8AE4375C04}" type="parTrans" cxnId="{4B4D6B02-B304-4F38-B3B4-3035B64DECAC}">
      <dgm:prSet/>
      <dgm:spPr/>
      <dgm:t>
        <a:bodyPr/>
        <a:lstStyle/>
        <a:p>
          <a:endParaRPr lang="es-CL"/>
        </a:p>
      </dgm:t>
    </dgm:pt>
    <dgm:pt modelId="{DB3A0C7F-035B-423E-9FB6-7E44115D6DC4}" type="pres">
      <dgm:prSet presAssocID="{B2301ED3-1F0F-4872-9F55-2E63722AAB15}" presName="diagram" presStyleCnt="0">
        <dgm:presLayoutVars>
          <dgm:chMax val="1"/>
          <dgm:dir/>
          <dgm:animLvl val="ctr"/>
          <dgm:resizeHandles val="exact"/>
        </dgm:presLayoutVars>
      </dgm:prSet>
      <dgm:spPr/>
      <dgm:t>
        <a:bodyPr/>
        <a:lstStyle/>
        <a:p>
          <a:endParaRPr lang="es-CL"/>
        </a:p>
      </dgm:t>
    </dgm:pt>
    <dgm:pt modelId="{BF02AF5D-1D06-4356-9E1D-A79282ED04B9}" type="pres">
      <dgm:prSet presAssocID="{B2301ED3-1F0F-4872-9F55-2E63722AAB15}" presName="matrix" presStyleCnt="0"/>
      <dgm:spPr/>
    </dgm:pt>
    <dgm:pt modelId="{8670D467-5ABC-4AE3-A101-483099EE3385}" type="pres">
      <dgm:prSet presAssocID="{B2301ED3-1F0F-4872-9F55-2E63722AAB15}" presName="tile1" presStyleLbl="node1" presStyleIdx="0" presStyleCnt="4" custLinFactNeighborX="-23361" custLinFactNeighborY="-29220"/>
      <dgm:spPr/>
      <dgm:t>
        <a:bodyPr/>
        <a:lstStyle/>
        <a:p>
          <a:endParaRPr lang="es-CL"/>
        </a:p>
      </dgm:t>
    </dgm:pt>
    <dgm:pt modelId="{D6BD93F4-5863-4A4D-980D-C53EB7CBB3D2}" type="pres">
      <dgm:prSet presAssocID="{B2301ED3-1F0F-4872-9F55-2E63722AAB15}" presName="tile1text" presStyleLbl="node1" presStyleIdx="0" presStyleCnt="4">
        <dgm:presLayoutVars>
          <dgm:chMax val="0"/>
          <dgm:chPref val="0"/>
          <dgm:bulletEnabled val="1"/>
        </dgm:presLayoutVars>
      </dgm:prSet>
      <dgm:spPr/>
      <dgm:t>
        <a:bodyPr/>
        <a:lstStyle/>
        <a:p>
          <a:endParaRPr lang="es-CL"/>
        </a:p>
      </dgm:t>
    </dgm:pt>
    <dgm:pt modelId="{1A32AD12-9EAA-4CCD-BBB8-F94512742382}" type="pres">
      <dgm:prSet presAssocID="{B2301ED3-1F0F-4872-9F55-2E63722AAB15}" presName="tile2" presStyleLbl="node1" presStyleIdx="1" presStyleCnt="4"/>
      <dgm:spPr/>
      <dgm:t>
        <a:bodyPr/>
        <a:lstStyle/>
        <a:p>
          <a:endParaRPr lang="es-CL"/>
        </a:p>
      </dgm:t>
    </dgm:pt>
    <dgm:pt modelId="{2D06E686-469A-4053-BD02-4C8A558FD709}" type="pres">
      <dgm:prSet presAssocID="{B2301ED3-1F0F-4872-9F55-2E63722AAB15}" presName="tile2text" presStyleLbl="node1" presStyleIdx="1" presStyleCnt="4">
        <dgm:presLayoutVars>
          <dgm:chMax val="0"/>
          <dgm:chPref val="0"/>
          <dgm:bulletEnabled val="1"/>
        </dgm:presLayoutVars>
      </dgm:prSet>
      <dgm:spPr/>
      <dgm:t>
        <a:bodyPr/>
        <a:lstStyle/>
        <a:p>
          <a:endParaRPr lang="es-CL"/>
        </a:p>
      </dgm:t>
    </dgm:pt>
    <dgm:pt modelId="{73726AA5-B9ED-4ADE-B695-862072910624}" type="pres">
      <dgm:prSet presAssocID="{B2301ED3-1F0F-4872-9F55-2E63722AAB15}" presName="tile3" presStyleLbl="node1" presStyleIdx="2" presStyleCnt="4"/>
      <dgm:spPr/>
      <dgm:t>
        <a:bodyPr/>
        <a:lstStyle/>
        <a:p>
          <a:endParaRPr lang="es-CL"/>
        </a:p>
      </dgm:t>
    </dgm:pt>
    <dgm:pt modelId="{3837267A-3C37-4D59-A934-20B63C56F456}" type="pres">
      <dgm:prSet presAssocID="{B2301ED3-1F0F-4872-9F55-2E63722AAB15}" presName="tile3text" presStyleLbl="node1" presStyleIdx="2" presStyleCnt="4">
        <dgm:presLayoutVars>
          <dgm:chMax val="0"/>
          <dgm:chPref val="0"/>
          <dgm:bulletEnabled val="1"/>
        </dgm:presLayoutVars>
      </dgm:prSet>
      <dgm:spPr/>
      <dgm:t>
        <a:bodyPr/>
        <a:lstStyle/>
        <a:p>
          <a:endParaRPr lang="es-CL"/>
        </a:p>
      </dgm:t>
    </dgm:pt>
    <dgm:pt modelId="{D304F1AA-A645-4F61-A7C2-F97F14746DF6}" type="pres">
      <dgm:prSet presAssocID="{B2301ED3-1F0F-4872-9F55-2E63722AAB15}" presName="tile4" presStyleLbl="node1" presStyleIdx="3" presStyleCnt="4"/>
      <dgm:spPr/>
      <dgm:t>
        <a:bodyPr/>
        <a:lstStyle/>
        <a:p>
          <a:endParaRPr lang="es-CL"/>
        </a:p>
      </dgm:t>
    </dgm:pt>
    <dgm:pt modelId="{F3044E7F-FD00-42CA-A54B-51B99A6D176D}" type="pres">
      <dgm:prSet presAssocID="{B2301ED3-1F0F-4872-9F55-2E63722AAB15}" presName="tile4text" presStyleLbl="node1" presStyleIdx="3" presStyleCnt="4">
        <dgm:presLayoutVars>
          <dgm:chMax val="0"/>
          <dgm:chPref val="0"/>
          <dgm:bulletEnabled val="1"/>
        </dgm:presLayoutVars>
      </dgm:prSet>
      <dgm:spPr/>
      <dgm:t>
        <a:bodyPr/>
        <a:lstStyle/>
        <a:p>
          <a:endParaRPr lang="es-CL"/>
        </a:p>
      </dgm:t>
    </dgm:pt>
    <dgm:pt modelId="{FFC3DE91-C74B-45B4-913D-72C39FBDBDC1}" type="pres">
      <dgm:prSet presAssocID="{B2301ED3-1F0F-4872-9F55-2E63722AAB15}" presName="centerTile" presStyleLbl="fgShp" presStyleIdx="0" presStyleCnt="1" custScaleX="209997" custScaleY="127657">
        <dgm:presLayoutVars>
          <dgm:chMax val="0"/>
          <dgm:chPref val="0"/>
        </dgm:presLayoutVars>
      </dgm:prSet>
      <dgm:spPr/>
      <dgm:t>
        <a:bodyPr/>
        <a:lstStyle/>
        <a:p>
          <a:endParaRPr lang="es-CL"/>
        </a:p>
      </dgm:t>
    </dgm:pt>
  </dgm:ptLst>
  <dgm:cxnLst>
    <dgm:cxn modelId="{8F01C3C8-1F25-4C70-811A-FAC5FF453C2F}" type="presOf" srcId="{90BA8A1C-D8A6-4F27-A68B-81E2B8F2450B}" destId="{1A32AD12-9EAA-4CCD-BBB8-F94512742382}" srcOrd="0" destOrd="0" presId="urn:microsoft.com/office/officeart/2005/8/layout/matrix1"/>
    <dgm:cxn modelId="{60A2B391-0AB6-4A01-AADC-EF8FD1EDB1FF}" type="presOf" srcId="{BC8E26A2-6EAE-4EA7-834D-AC18D5B8DA00}" destId="{D6BD93F4-5863-4A4D-980D-C53EB7CBB3D2}" srcOrd="1" destOrd="0" presId="urn:microsoft.com/office/officeart/2005/8/layout/matrix1"/>
    <dgm:cxn modelId="{4B4D6B02-B304-4F38-B3B4-3035B64DECAC}" srcId="{B2301ED3-1F0F-4872-9F55-2E63722AAB15}" destId="{EA19EADB-F832-46A2-8BF6-028D7602CE04}" srcOrd="0" destOrd="0" parTransId="{E62BD388-5B35-4CB1-BB55-6C8AE4375C04}" sibTransId="{E70744D7-F239-444C-BFF5-DFE2BB1AFB5B}"/>
    <dgm:cxn modelId="{FEEBF90C-513B-4319-8C04-A0AC8B047626}" type="presOf" srcId="{EA19EADB-F832-46A2-8BF6-028D7602CE04}" destId="{FFC3DE91-C74B-45B4-913D-72C39FBDBDC1}" srcOrd="0" destOrd="0" presId="urn:microsoft.com/office/officeart/2005/8/layout/matrix1"/>
    <dgm:cxn modelId="{B9DF473C-5781-4BA9-B95D-ABCE01CC624E}" type="presOf" srcId="{E292C7A2-59C8-4EA9-8973-38259AF73D2E}" destId="{F3044E7F-FD00-42CA-A54B-51B99A6D176D}" srcOrd="1" destOrd="0" presId="urn:microsoft.com/office/officeart/2005/8/layout/matrix1"/>
    <dgm:cxn modelId="{DC469A57-BC80-42AD-B919-4D5057F6F2A2}" srcId="{EA19EADB-F832-46A2-8BF6-028D7602CE04}" destId="{DA9D4977-0012-4072-8603-4F6AEDF9F11F}" srcOrd="2" destOrd="0" parTransId="{55903A5B-2D88-41D2-9651-02A46F6B502C}" sibTransId="{40528B96-87BA-4DCE-90D1-8ACB3F9856C3}"/>
    <dgm:cxn modelId="{E2909CE8-1594-435A-9E3B-8AE6E04D73AA}" type="presOf" srcId="{DA9D4977-0012-4072-8603-4F6AEDF9F11F}" destId="{73726AA5-B9ED-4ADE-B695-862072910624}" srcOrd="0" destOrd="0" presId="urn:microsoft.com/office/officeart/2005/8/layout/matrix1"/>
    <dgm:cxn modelId="{D5E64E65-EDC9-44D3-8BC6-3EB7FD3372DC}" type="presOf" srcId="{BC8E26A2-6EAE-4EA7-834D-AC18D5B8DA00}" destId="{8670D467-5ABC-4AE3-A101-483099EE3385}" srcOrd="0" destOrd="0" presId="urn:microsoft.com/office/officeart/2005/8/layout/matrix1"/>
    <dgm:cxn modelId="{B6B91E6E-A861-4E90-9F48-667873F168DA}" type="presOf" srcId="{DA9D4977-0012-4072-8603-4F6AEDF9F11F}" destId="{3837267A-3C37-4D59-A934-20B63C56F456}" srcOrd="1" destOrd="0" presId="urn:microsoft.com/office/officeart/2005/8/layout/matrix1"/>
    <dgm:cxn modelId="{5E32AD68-8B81-4D91-81B2-3CD94F5244F0}" type="presOf" srcId="{90BA8A1C-D8A6-4F27-A68B-81E2B8F2450B}" destId="{2D06E686-469A-4053-BD02-4C8A558FD709}" srcOrd="1" destOrd="0" presId="urn:microsoft.com/office/officeart/2005/8/layout/matrix1"/>
    <dgm:cxn modelId="{37E36260-A03E-464E-ABD7-9A473F9876D3}" srcId="{EA19EADB-F832-46A2-8BF6-028D7602CE04}" destId="{BC8E26A2-6EAE-4EA7-834D-AC18D5B8DA00}" srcOrd="0" destOrd="0" parTransId="{3590643A-F88C-44F2-9359-7507998FA347}" sibTransId="{1134F14D-3BD3-4436-9AF4-F09F8A9BA13F}"/>
    <dgm:cxn modelId="{5629A3BE-DBFE-4C1D-9710-7E8DADDBDEE0}" type="presOf" srcId="{B2301ED3-1F0F-4872-9F55-2E63722AAB15}" destId="{DB3A0C7F-035B-423E-9FB6-7E44115D6DC4}" srcOrd="0" destOrd="0" presId="urn:microsoft.com/office/officeart/2005/8/layout/matrix1"/>
    <dgm:cxn modelId="{30CFF82C-8655-4049-8245-756078247510}" srcId="{EA19EADB-F832-46A2-8BF6-028D7602CE04}" destId="{90BA8A1C-D8A6-4F27-A68B-81E2B8F2450B}" srcOrd="1" destOrd="0" parTransId="{CA31BBB5-0366-4711-AFBD-5D42D8DC83C2}" sibTransId="{7DC7D77F-73F1-43C9-A604-5DD55C10DE1C}"/>
    <dgm:cxn modelId="{AB50D1D5-84F1-416B-9087-36A7D293FF1C}" srcId="{EA19EADB-F832-46A2-8BF6-028D7602CE04}" destId="{E292C7A2-59C8-4EA9-8973-38259AF73D2E}" srcOrd="3" destOrd="0" parTransId="{D22D0F15-19AA-4100-A61B-872A07D9C4B7}" sibTransId="{250FE210-E0AA-42F9-AA8B-EF8C5C3C0C9A}"/>
    <dgm:cxn modelId="{1792ED70-1CDD-457B-B866-89236337324E}" type="presOf" srcId="{E292C7A2-59C8-4EA9-8973-38259AF73D2E}" destId="{D304F1AA-A645-4F61-A7C2-F97F14746DF6}" srcOrd="0" destOrd="0" presId="urn:microsoft.com/office/officeart/2005/8/layout/matrix1"/>
    <dgm:cxn modelId="{0D495083-C412-442B-A543-4822B554CA28}" type="presParOf" srcId="{DB3A0C7F-035B-423E-9FB6-7E44115D6DC4}" destId="{BF02AF5D-1D06-4356-9E1D-A79282ED04B9}" srcOrd="0" destOrd="0" presId="urn:microsoft.com/office/officeart/2005/8/layout/matrix1"/>
    <dgm:cxn modelId="{F2E66107-F9E0-42DD-B60A-6F6899C36D4D}" type="presParOf" srcId="{BF02AF5D-1D06-4356-9E1D-A79282ED04B9}" destId="{8670D467-5ABC-4AE3-A101-483099EE3385}" srcOrd="0" destOrd="0" presId="urn:microsoft.com/office/officeart/2005/8/layout/matrix1"/>
    <dgm:cxn modelId="{452B7489-C78D-447B-BDBA-98473A3E3B24}" type="presParOf" srcId="{BF02AF5D-1D06-4356-9E1D-A79282ED04B9}" destId="{D6BD93F4-5863-4A4D-980D-C53EB7CBB3D2}" srcOrd="1" destOrd="0" presId="urn:microsoft.com/office/officeart/2005/8/layout/matrix1"/>
    <dgm:cxn modelId="{22F86ECD-E9B2-4B8D-8303-4652A6A679E0}" type="presParOf" srcId="{BF02AF5D-1D06-4356-9E1D-A79282ED04B9}" destId="{1A32AD12-9EAA-4CCD-BBB8-F94512742382}" srcOrd="2" destOrd="0" presId="urn:microsoft.com/office/officeart/2005/8/layout/matrix1"/>
    <dgm:cxn modelId="{70F57A4D-5729-4E34-921F-EA4715B489BF}" type="presParOf" srcId="{BF02AF5D-1D06-4356-9E1D-A79282ED04B9}" destId="{2D06E686-469A-4053-BD02-4C8A558FD709}" srcOrd="3" destOrd="0" presId="urn:microsoft.com/office/officeart/2005/8/layout/matrix1"/>
    <dgm:cxn modelId="{E1423BC7-2227-4473-8383-09244945AF7C}" type="presParOf" srcId="{BF02AF5D-1D06-4356-9E1D-A79282ED04B9}" destId="{73726AA5-B9ED-4ADE-B695-862072910624}" srcOrd="4" destOrd="0" presId="urn:microsoft.com/office/officeart/2005/8/layout/matrix1"/>
    <dgm:cxn modelId="{10D4BB2A-A305-47FE-BAF1-C46B716FF46E}" type="presParOf" srcId="{BF02AF5D-1D06-4356-9E1D-A79282ED04B9}" destId="{3837267A-3C37-4D59-A934-20B63C56F456}" srcOrd="5" destOrd="0" presId="urn:microsoft.com/office/officeart/2005/8/layout/matrix1"/>
    <dgm:cxn modelId="{F017514A-E750-4D97-A92D-64C072A4F29E}" type="presParOf" srcId="{BF02AF5D-1D06-4356-9E1D-A79282ED04B9}" destId="{D304F1AA-A645-4F61-A7C2-F97F14746DF6}" srcOrd="6" destOrd="0" presId="urn:microsoft.com/office/officeart/2005/8/layout/matrix1"/>
    <dgm:cxn modelId="{AA182C21-4F54-4352-A38B-AE4228587D7B}" type="presParOf" srcId="{BF02AF5D-1D06-4356-9E1D-A79282ED04B9}" destId="{F3044E7F-FD00-42CA-A54B-51B99A6D176D}" srcOrd="7" destOrd="0" presId="urn:microsoft.com/office/officeart/2005/8/layout/matrix1"/>
    <dgm:cxn modelId="{5C82F640-B28B-4C23-88CB-F3C32594E91E}" type="presParOf" srcId="{DB3A0C7F-035B-423E-9FB6-7E44115D6DC4}" destId="{FFC3DE91-C74B-45B4-913D-72C39FBDBDC1}"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C65F04-46AD-4EC7-8368-410802F09AA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L"/>
        </a:p>
      </dgm:t>
    </dgm:pt>
    <dgm:pt modelId="{58B0133C-3EAC-4A82-8C47-730FA7C3D0F0}">
      <dgm:prSet phldrT="[Texto]"/>
      <dgm:spPr/>
      <dgm:t>
        <a:bodyPr/>
        <a:lstStyle/>
        <a:p>
          <a:r>
            <a:rPr lang="es-CL" b="1" dirty="0" smtClean="0"/>
            <a:t>Registro y Autorización</a:t>
          </a:r>
          <a:endParaRPr lang="es-CL" b="1" dirty="0"/>
        </a:p>
      </dgm:t>
    </dgm:pt>
    <dgm:pt modelId="{1A5E2CE8-BD3D-4B3A-A486-34309B14DE6C}" type="parTrans" cxnId="{B68A3400-018D-4006-8318-5BFC97EAF82E}">
      <dgm:prSet/>
      <dgm:spPr/>
      <dgm:t>
        <a:bodyPr/>
        <a:lstStyle/>
        <a:p>
          <a:endParaRPr lang="es-CL"/>
        </a:p>
      </dgm:t>
    </dgm:pt>
    <dgm:pt modelId="{E7679E08-39BD-402C-83DE-0D7F9EA1BE75}" type="sibTrans" cxnId="{B68A3400-018D-4006-8318-5BFC97EAF82E}">
      <dgm:prSet/>
      <dgm:spPr/>
      <dgm:t>
        <a:bodyPr/>
        <a:lstStyle/>
        <a:p>
          <a:endParaRPr lang="es-CL"/>
        </a:p>
      </dgm:t>
    </dgm:pt>
    <dgm:pt modelId="{52DFF771-1832-48CE-B00E-23E3383AF26A}">
      <dgm:prSet phldrT="[Texto]"/>
      <dgm:spPr>
        <a:solidFill>
          <a:srgbClr val="00B050"/>
        </a:solidFill>
      </dgm:spPr>
      <dgm:t>
        <a:bodyPr/>
        <a:lstStyle/>
        <a:p>
          <a:r>
            <a:rPr lang="es-CL" b="1" dirty="0" smtClean="0"/>
            <a:t>Vigilancia e Inspección</a:t>
          </a:r>
          <a:endParaRPr lang="es-CL" b="1" dirty="0"/>
        </a:p>
      </dgm:t>
    </dgm:pt>
    <dgm:pt modelId="{5D0FFD47-14DA-4B4C-8C92-3926476B2B41}" type="parTrans" cxnId="{CF2CED57-670C-4C4A-9423-64C56A796B1B}">
      <dgm:prSet/>
      <dgm:spPr/>
      <dgm:t>
        <a:bodyPr/>
        <a:lstStyle/>
        <a:p>
          <a:endParaRPr lang="es-CL"/>
        </a:p>
      </dgm:t>
    </dgm:pt>
    <dgm:pt modelId="{B763CA7D-03BE-4505-A53D-1D5880EF7E20}" type="sibTrans" cxnId="{CF2CED57-670C-4C4A-9423-64C56A796B1B}">
      <dgm:prSet/>
      <dgm:spPr/>
      <dgm:t>
        <a:bodyPr/>
        <a:lstStyle/>
        <a:p>
          <a:endParaRPr lang="es-CL"/>
        </a:p>
      </dgm:t>
    </dgm:pt>
    <dgm:pt modelId="{640F953D-88D9-4C01-AD66-80D54E2530D5}">
      <dgm:prSet phldrT="[Texto]"/>
      <dgm:spPr>
        <a:solidFill>
          <a:srgbClr val="FF0000"/>
        </a:solidFill>
      </dgm:spPr>
      <dgm:t>
        <a:bodyPr/>
        <a:lstStyle/>
        <a:p>
          <a:r>
            <a:rPr lang="es-CL" b="1" dirty="0" smtClean="0"/>
            <a:t>Salud Radiológica</a:t>
          </a:r>
          <a:endParaRPr lang="es-CL" b="1" dirty="0"/>
        </a:p>
      </dgm:t>
    </dgm:pt>
    <dgm:pt modelId="{70010F4C-A7CB-4F00-9C8B-2DFCA0712740}" type="parTrans" cxnId="{4FB78529-D390-453C-B18F-ACF2726E82AB}">
      <dgm:prSet/>
      <dgm:spPr/>
      <dgm:t>
        <a:bodyPr/>
        <a:lstStyle/>
        <a:p>
          <a:endParaRPr lang="es-CL"/>
        </a:p>
      </dgm:t>
    </dgm:pt>
    <dgm:pt modelId="{170BD803-7272-4728-B2D2-E70F437D27DB}" type="sibTrans" cxnId="{4FB78529-D390-453C-B18F-ACF2726E82AB}">
      <dgm:prSet/>
      <dgm:spPr/>
      <dgm:t>
        <a:bodyPr/>
        <a:lstStyle/>
        <a:p>
          <a:endParaRPr lang="es-CL"/>
        </a:p>
      </dgm:t>
    </dgm:pt>
    <dgm:pt modelId="{F4F18B47-1F00-49B9-A3C7-960F6588E77F}" type="pres">
      <dgm:prSet presAssocID="{2CC65F04-46AD-4EC7-8368-410802F09AA9}" presName="linear" presStyleCnt="0">
        <dgm:presLayoutVars>
          <dgm:dir/>
          <dgm:animLvl val="lvl"/>
          <dgm:resizeHandles val="exact"/>
        </dgm:presLayoutVars>
      </dgm:prSet>
      <dgm:spPr/>
      <dgm:t>
        <a:bodyPr/>
        <a:lstStyle/>
        <a:p>
          <a:endParaRPr lang="es-CL"/>
        </a:p>
      </dgm:t>
    </dgm:pt>
    <dgm:pt modelId="{AEC36D6B-D248-490F-A863-AD2D4D492212}" type="pres">
      <dgm:prSet presAssocID="{58B0133C-3EAC-4A82-8C47-730FA7C3D0F0}" presName="parentLin" presStyleCnt="0"/>
      <dgm:spPr/>
    </dgm:pt>
    <dgm:pt modelId="{1A4E67C2-7133-453A-BABF-CE1D9C6075B6}" type="pres">
      <dgm:prSet presAssocID="{58B0133C-3EAC-4A82-8C47-730FA7C3D0F0}" presName="parentLeftMargin" presStyleLbl="node1" presStyleIdx="0" presStyleCnt="3"/>
      <dgm:spPr/>
      <dgm:t>
        <a:bodyPr/>
        <a:lstStyle/>
        <a:p>
          <a:endParaRPr lang="es-CL"/>
        </a:p>
      </dgm:t>
    </dgm:pt>
    <dgm:pt modelId="{432D84CB-5354-4457-875A-8FCE582A06B3}" type="pres">
      <dgm:prSet presAssocID="{58B0133C-3EAC-4A82-8C47-730FA7C3D0F0}" presName="parentText" presStyleLbl="node1" presStyleIdx="0" presStyleCnt="3">
        <dgm:presLayoutVars>
          <dgm:chMax val="0"/>
          <dgm:bulletEnabled val="1"/>
        </dgm:presLayoutVars>
      </dgm:prSet>
      <dgm:spPr/>
      <dgm:t>
        <a:bodyPr/>
        <a:lstStyle/>
        <a:p>
          <a:endParaRPr lang="es-CL"/>
        </a:p>
      </dgm:t>
    </dgm:pt>
    <dgm:pt modelId="{08D4D798-4920-4DAA-87E2-92E7232CE85B}" type="pres">
      <dgm:prSet presAssocID="{58B0133C-3EAC-4A82-8C47-730FA7C3D0F0}" presName="negativeSpace" presStyleCnt="0"/>
      <dgm:spPr/>
    </dgm:pt>
    <dgm:pt modelId="{753CE2CF-3987-48AC-B711-79288B6A7235}" type="pres">
      <dgm:prSet presAssocID="{58B0133C-3EAC-4A82-8C47-730FA7C3D0F0}" presName="childText" presStyleLbl="conFgAcc1" presStyleIdx="0" presStyleCnt="3">
        <dgm:presLayoutVars>
          <dgm:bulletEnabled val="1"/>
        </dgm:presLayoutVars>
      </dgm:prSet>
      <dgm:spPr/>
    </dgm:pt>
    <dgm:pt modelId="{B232C12C-9DD8-4D39-B936-50DF5C3D50A5}" type="pres">
      <dgm:prSet presAssocID="{E7679E08-39BD-402C-83DE-0D7F9EA1BE75}" presName="spaceBetweenRectangles" presStyleCnt="0"/>
      <dgm:spPr/>
    </dgm:pt>
    <dgm:pt modelId="{D041619A-8CCB-4DD5-9403-2AF12C85E98D}" type="pres">
      <dgm:prSet presAssocID="{52DFF771-1832-48CE-B00E-23E3383AF26A}" presName="parentLin" presStyleCnt="0"/>
      <dgm:spPr/>
    </dgm:pt>
    <dgm:pt modelId="{D78185A2-5C3B-4ADF-A144-ED4B7BDC8885}" type="pres">
      <dgm:prSet presAssocID="{52DFF771-1832-48CE-B00E-23E3383AF26A}" presName="parentLeftMargin" presStyleLbl="node1" presStyleIdx="0" presStyleCnt="3"/>
      <dgm:spPr/>
      <dgm:t>
        <a:bodyPr/>
        <a:lstStyle/>
        <a:p>
          <a:endParaRPr lang="es-CL"/>
        </a:p>
      </dgm:t>
    </dgm:pt>
    <dgm:pt modelId="{A7B496A2-10A3-4497-B1C7-BE6AF03D5428}" type="pres">
      <dgm:prSet presAssocID="{52DFF771-1832-48CE-B00E-23E3383AF26A}" presName="parentText" presStyleLbl="node1" presStyleIdx="1" presStyleCnt="3">
        <dgm:presLayoutVars>
          <dgm:chMax val="0"/>
          <dgm:bulletEnabled val="1"/>
        </dgm:presLayoutVars>
      </dgm:prSet>
      <dgm:spPr/>
      <dgm:t>
        <a:bodyPr/>
        <a:lstStyle/>
        <a:p>
          <a:endParaRPr lang="es-CL"/>
        </a:p>
      </dgm:t>
    </dgm:pt>
    <dgm:pt modelId="{6ADA9EE0-A910-4029-AE70-B2DE16B17986}" type="pres">
      <dgm:prSet presAssocID="{52DFF771-1832-48CE-B00E-23E3383AF26A}" presName="negativeSpace" presStyleCnt="0"/>
      <dgm:spPr/>
    </dgm:pt>
    <dgm:pt modelId="{EE2EB140-90C0-4954-AB6A-B5D59FF9E386}" type="pres">
      <dgm:prSet presAssocID="{52DFF771-1832-48CE-B00E-23E3383AF26A}" presName="childText" presStyleLbl="conFgAcc1" presStyleIdx="1" presStyleCnt="3">
        <dgm:presLayoutVars>
          <dgm:bulletEnabled val="1"/>
        </dgm:presLayoutVars>
      </dgm:prSet>
      <dgm:spPr/>
    </dgm:pt>
    <dgm:pt modelId="{15F87C37-D9AA-43F9-ABC1-C398A12383CC}" type="pres">
      <dgm:prSet presAssocID="{B763CA7D-03BE-4505-A53D-1D5880EF7E20}" presName="spaceBetweenRectangles" presStyleCnt="0"/>
      <dgm:spPr/>
    </dgm:pt>
    <dgm:pt modelId="{0B901126-41D1-4F06-A775-B66A49A97190}" type="pres">
      <dgm:prSet presAssocID="{640F953D-88D9-4C01-AD66-80D54E2530D5}" presName="parentLin" presStyleCnt="0"/>
      <dgm:spPr/>
    </dgm:pt>
    <dgm:pt modelId="{16FA9DC2-B48A-4995-8D27-86F27B55AB37}" type="pres">
      <dgm:prSet presAssocID="{640F953D-88D9-4C01-AD66-80D54E2530D5}" presName="parentLeftMargin" presStyleLbl="node1" presStyleIdx="1" presStyleCnt="3"/>
      <dgm:spPr/>
      <dgm:t>
        <a:bodyPr/>
        <a:lstStyle/>
        <a:p>
          <a:endParaRPr lang="es-CL"/>
        </a:p>
      </dgm:t>
    </dgm:pt>
    <dgm:pt modelId="{13C9F709-6CB4-4DAC-B2E8-DEE317693AC9}" type="pres">
      <dgm:prSet presAssocID="{640F953D-88D9-4C01-AD66-80D54E2530D5}" presName="parentText" presStyleLbl="node1" presStyleIdx="2" presStyleCnt="3">
        <dgm:presLayoutVars>
          <dgm:chMax val="0"/>
          <dgm:bulletEnabled val="1"/>
        </dgm:presLayoutVars>
      </dgm:prSet>
      <dgm:spPr/>
      <dgm:t>
        <a:bodyPr/>
        <a:lstStyle/>
        <a:p>
          <a:endParaRPr lang="es-CL"/>
        </a:p>
      </dgm:t>
    </dgm:pt>
    <dgm:pt modelId="{7D5F1D00-B29F-4B46-A42B-B0C1DE39FF78}" type="pres">
      <dgm:prSet presAssocID="{640F953D-88D9-4C01-AD66-80D54E2530D5}" presName="negativeSpace" presStyleCnt="0"/>
      <dgm:spPr/>
    </dgm:pt>
    <dgm:pt modelId="{276F16C8-4EC6-4B8B-AFBA-A2CB277B4B99}" type="pres">
      <dgm:prSet presAssocID="{640F953D-88D9-4C01-AD66-80D54E2530D5}" presName="childText" presStyleLbl="conFgAcc1" presStyleIdx="2" presStyleCnt="3">
        <dgm:presLayoutVars>
          <dgm:bulletEnabled val="1"/>
        </dgm:presLayoutVars>
      </dgm:prSet>
      <dgm:spPr/>
    </dgm:pt>
  </dgm:ptLst>
  <dgm:cxnLst>
    <dgm:cxn modelId="{4FB78529-D390-453C-B18F-ACF2726E82AB}" srcId="{2CC65F04-46AD-4EC7-8368-410802F09AA9}" destId="{640F953D-88D9-4C01-AD66-80D54E2530D5}" srcOrd="2" destOrd="0" parTransId="{70010F4C-A7CB-4F00-9C8B-2DFCA0712740}" sibTransId="{170BD803-7272-4728-B2D2-E70F437D27DB}"/>
    <dgm:cxn modelId="{91A6F60A-7814-4822-B677-53E2C9270B98}" type="presOf" srcId="{58B0133C-3EAC-4A82-8C47-730FA7C3D0F0}" destId="{432D84CB-5354-4457-875A-8FCE582A06B3}" srcOrd="1" destOrd="0" presId="urn:microsoft.com/office/officeart/2005/8/layout/list1"/>
    <dgm:cxn modelId="{1462909E-BC13-4B7B-ADBB-9A14F168D0E0}" type="presOf" srcId="{2CC65F04-46AD-4EC7-8368-410802F09AA9}" destId="{F4F18B47-1F00-49B9-A3C7-960F6588E77F}" srcOrd="0" destOrd="0" presId="urn:microsoft.com/office/officeart/2005/8/layout/list1"/>
    <dgm:cxn modelId="{1E02F9BE-EC00-4CEF-8467-BBF8FD970702}" type="presOf" srcId="{640F953D-88D9-4C01-AD66-80D54E2530D5}" destId="{13C9F709-6CB4-4DAC-B2E8-DEE317693AC9}" srcOrd="1" destOrd="0" presId="urn:microsoft.com/office/officeart/2005/8/layout/list1"/>
    <dgm:cxn modelId="{B68A3400-018D-4006-8318-5BFC97EAF82E}" srcId="{2CC65F04-46AD-4EC7-8368-410802F09AA9}" destId="{58B0133C-3EAC-4A82-8C47-730FA7C3D0F0}" srcOrd="0" destOrd="0" parTransId="{1A5E2CE8-BD3D-4B3A-A486-34309B14DE6C}" sibTransId="{E7679E08-39BD-402C-83DE-0D7F9EA1BE75}"/>
    <dgm:cxn modelId="{CF2CED57-670C-4C4A-9423-64C56A796B1B}" srcId="{2CC65F04-46AD-4EC7-8368-410802F09AA9}" destId="{52DFF771-1832-48CE-B00E-23E3383AF26A}" srcOrd="1" destOrd="0" parTransId="{5D0FFD47-14DA-4B4C-8C92-3926476B2B41}" sibTransId="{B763CA7D-03BE-4505-A53D-1D5880EF7E20}"/>
    <dgm:cxn modelId="{1171288C-7EFF-46C4-B78A-F0769F7255E9}" type="presOf" srcId="{52DFF771-1832-48CE-B00E-23E3383AF26A}" destId="{D78185A2-5C3B-4ADF-A144-ED4B7BDC8885}" srcOrd="0" destOrd="0" presId="urn:microsoft.com/office/officeart/2005/8/layout/list1"/>
    <dgm:cxn modelId="{173FDD1B-4B68-4F03-BF42-01CA019A0D71}" type="presOf" srcId="{58B0133C-3EAC-4A82-8C47-730FA7C3D0F0}" destId="{1A4E67C2-7133-453A-BABF-CE1D9C6075B6}" srcOrd="0" destOrd="0" presId="urn:microsoft.com/office/officeart/2005/8/layout/list1"/>
    <dgm:cxn modelId="{E6D991B9-ABE6-465A-B270-43376FCF7DF7}" type="presOf" srcId="{640F953D-88D9-4C01-AD66-80D54E2530D5}" destId="{16FA9DC2-B48A-4995-8D27-86F27B55AB37}" srcOrd="0" destOrd="0" presId="urn:microsoft.com/office/officeart/2005/8/layout/list1"/>
    <dgm:cxn modelId="{4A084533-E2CC-43BF-8C63-C7E629C6C172}" type="presOf" srcId="{52DFF771-1832-48CE-B00E-23E3383AF26A}" destId="{A7B496A2-10A3-4497-B1C7-BE6AF03D5428}" srcOrd="1" destOrd="0" presId="urn:microsoft.com/office/officeart/2005/8/layout/list1"/>
    <dgm:cxn modelId="{C2D7B921-1EA5-451A-B726-127119E2C37F}" type="presParOf" srcId="{F4F18B47-1F00-49B9-A3C7-960F6588E77F}" destId="{AEC36D6B-D248-490F-A863-AD2D4D492212}" srcOrd="0" destOrd="0" presId="urn:microsoft.com/office/officeart/2005/8/layout/list1"/>
    <dgm:cxn modelId="{DD959A12-088A-49CF-8A06-DBA5F6A420E9}" type="presParOf" srcId="{AEC36D6B-D248-490F-A863-AD2D4D492212}" destId="{1A4E67C2-7133-453A-BABF-CE1D9C6075B6}" srcOrd="0" destOrd="0" presId="urn:microsoft.com/office/officeart/2005/8/layout/list1"/>
    <dgm:cxn modelId="{1B72D0DF-730A-4441-BDA8-AEA4204054EF}" type="presParOf" srcId="{AEC36D6B-D248-490F-A863-AD2D4D492212}" destId="{432D84CB-5354-4457-875A-8FCE582A06B3}" srcOrd="1" destOrd="0" presId="urn:microsoft.com/office/officeart/2005/8/layout/list1"/>
    <dgm:cxn modelId="{5E9FDA89-A4A9-49F6-8BBC-678E29646852}" type="presParOf" srcId="{F4F18B47-1F00-49B9-A3C7-960F6588E77F}" destId="{08D4D798-4920-4DAA-87E2-92E7232CE85B}" srcOrd="1" destOrd="0" presId="urn:microsoft.com/office/officeart/2005/8/layout/list1"/>
    <dgm:cxn modelId="{7F89A136-16D5-4038-94CE-718C35790758}" type="presParOf" srcId="{F4F18B47-1F00-49B9-A3C7-960F6588E77F}" destId="{753CE2CF-3987-48AC-B711-79288B6A7235}" srcOrd="2" destOrd="0" presId="urn:microsoft.com/office/officeart/2005/8/layout/list1"/>
    <dgm:cxn modelId="{64D5BE90-A265-4E98-858C-B70D529443CF}" type="presParOf" srcId="{F4F18B47-1F00-49B9-A3C7-960F6588E77F}" destId="{B232C12C-9DD8-4D39-B936-50DF5C3D50A5}" srcOrd="3" destOrd="0" presId="urn:microsoft.com/office/officeart/2005/8/layout/list1"/>
    <dgm:cxn modelId="{B55C3FBF-5200-41C1-A096-24A26AF8D4B1}" type="presParOf" srcId="{F4F18B47-1F00-49B9-A3C7-960F6588E77F}" destId="{D041619A-8CCB-4DD5-9403-2AF12C85E98D}" srcOrd="4" destOrd="0" presId="urn:microsoft.com/office/officeart/2005/8/layout/list1"/>
    <dgm:cxn modelId="{E9EF7EA8-1A0F-4291-99B2-2DF3DA2DF36B}" type="presParOf" srcId="{D041619A-8CCB-4DD5-9403-2AF12C85E98D}" destId="{D78185A2-5C3B-4ADF-A144-ED4B7BDC8885}" srcOrd="0" destOrd="0" presId="urn:microsoft.com/office/officeart/2005/8/layout/list1"/>
    <dgm:cxn modelId="{E3EE7BE3-0CEA-455B-B744-5D1BA61D55F7}" type="presParOf" srcId="{D041619A-8CCB-4DD5-9403-2AF12C85E98D}" destId="{A7B496A2-10A3-4497-B1C7-BE6AF03D5428}" srcOrd="1" destOrd="0" presId="urn:microsoft.com/office/officeart/2005/8/layout/list1"/>
    <dgm:cxn modelId="{16E090E7-8097-4E90-A606-E7CF0B5243C2}" type="presParOf" srcId="{F4F18B47-1F00-49B9-A3C7-960F6588E77F}" destId="{6ADA9EE0-A910-4029-AE70-B2DE16B17986}" srcOrd="5" destOrd="0" presId="urn:microsoft.com/office/officeart/2005/8/layout/list1"/>
    <dgm:cxn modelId="{5BDFD7A0-5D87-42E1-8393-FB9A1D745156}" type="presParOf" srcId="{F4F18B47-1F00-49B9-A3C7-960F6588E77F}" destId="{EE2EB140-90C0-4954-AB6A-B5D59FF9E386}" srcOrd="6" destOrd="0" presId="urn:microsoft.com/office/officeart/2005/8/layout/list1"/>
    <dgm:cxn modelId="{C46A388B-F342-46F2-8A1B-A3E2F5DAAD2A}" type="presParOf" srcId="{F4F18B47-1F00-49B9-A3C7-960F6588E77F}" destId="{15F87C37-D9AA-43F9-ABC1-C398A12383CC}" srcOrd="7" destOrd="0" presId="urn:microsoft.com/office/officeart/2005/8/layout/list1"/>
    <dgm:cxn modelId="{33C2501C-AA46-46B5-B798-F8B751976D09}" type="presParOf" srcId="{F4F18B47-1F00-49B9-A3C7-960F6588E77F}" destId="{0B901126-41D1-4F06-A775-B66A49A97190}" srcOrd="8" destOrd="0" presId="urn:microsoft.com/office/officeart/2005/8/layout/list1"/>
    <dgm:cxn modelId="{F0B3CABF-6F73-4FC3-85AF-7DE662988E50}" type="presParOf" srcId="{0B901126-41D1-4F06-A775-B66A49A97190}" destId="{16FA9DC2-B48A-4995-8D27-86F27B55AB37}" srcOrd="0" destOrd="0" presId="urn:microsoft.com/office/officeart/2005/8/layout/list1"/>
    <dgm:cxn modelId="{E2A2B903-2A43-4830-BEAF-513D61AA4839}" type="presParOf" srcId="{0B901126-41D1-4F06-A775-B66A49A97190}" destId="{13C9F709-6CB4-4DAC-B2E8-DEE317693AC9}" srcOrd="1" destOrd="0" presId="urn:microsoft.com/office/officeart/2005/8/layout/list1"/>
    <dgm:cxn modelId="{F8B892B5-5980-46D4-8E89-636092A6E63B}" type="presParOf" srcId="{F4F18B47-1F00-49B9-A3C7-960F6588E77F}" destId="{7D5F1D00-B29F-4B46-A42B-B0C1DE39FF78}" srcOrd="9" destOrd="0" presId="urn:microsoft.com/office/officeart/2005/8/layout/list1"/>
    <dgm:cxn modelId="{913E56CF-4534-4E9A-B6C4-B8C8F3049A72}" type="presParOf" srcId="{F4F18B47-1F00-49B9-A3C7-960F6588E77F}" destId="{276F16C8-4EC6-4B8B-AFBA-A2CB277B4B99}"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70D467-5ABC-4AE3-A101-483099EE3385}">
      <dsp:nvSpPr>
        <dsp:cNvPr id="0" name=""/>
        <dsp:cNvSpPr/>
      </dsp:nvSpPr>
      <dsp:spPr>
        <a:xfrm rot="16200000">
          <a:off x="770810" y="-770810"/>
          <a:ext cx="2207924" cy="3749544"/>
        </a:xfrm>
        <a:prstGeom prst="round1Rect">
          <a:avLst/>
        </a:prstGeom>
        <a:solidFill>
          <a:srgbClr val="D4F9FA"/>
        </a:solidFill>
        <a:ln w="22225"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CL" sz="2400" b="1" kern="1200" dirty="0" smtClean="0">
              <a:solidFill>
                <a:schemeClr val="tx1">
                  <a:lumMod val="75000"/>
                  <a:lumOff val="25000"/>
                </a:schemeClr>
              </a:solidFill>
              <a:latin typeface="Verdana" pitchFamily="34" charset="0"/>
              <a:ea typeface="Verdana" pitchFamily="34" charset="0"/>
              <a:cs typeface="Verdana" pitchFamily="34" charset="0"/>
            </a:rPr>
            <a:t>Equipos Médicos</a:t>
          </a:r>
          <a:endParaRPr lang="es-CL" sz="2400" b="1" kern="1200" dirty="0">
            <a:solidFill>
              <a:schemeClr val="tx1">
                <a:lumMod val="75000"/>
                <a:lumOff val="25000"/>
              </a:schemeClr>
            </a:solidFill>
            <a:latin typeface="Verdana" pitchFamily="34" charset="0"/>
            <a:ea typeface="Verdana" pitchFamily="34" charset="0"/>
            <a:cs typeface="Verdana" pitchFamily="34" charset="0"/>
          </a:endParaRPr>
        </a:p>
      </dsp:txBody>
      <dsp:txXfrm rot="5400000">
        <a:off x="0" y="0"/>
        <a:ext cx="3749544" cy="1655943"/>
      </dsp:txXfrm>
    </dsp:sp>
    <dsp:sp modelId="{1A32AD12-9EAA-4CCD-BBB8-F94512742382}">
      <dsp:nvSpPr>
        <dsp:cNvPr id="0" name=""/>
        <dsp:cNvSpPr/>
      </dsp:nvSpPr>
      <dsp:spPr>
        <a:xfrm>
          <a:off x="3749544" y="0"/>
          <a:ext cx="3749544" cy="2207924"/>
        </a:xfrm>
        <a:prstGeom prst="round1Rect">
          <a:avLst/>
        </a:prstGeom>
        <a:solidFill>
          <a:srgbClr val="00EEDD"/>
        </a:solidFill>
        <a:ln w="22225"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CL" sz="2400" b="1" kern="1200" dirty="0" smtClean="0">
              <a:solidFill>
                <a:schemeClr val="tx1">
                  <a:lumMod val="75000"/>
                  <a:lumOff val="25000"/>
                </a:schemeClr>
              </a:solidFill>
              <a:latin typeface="Verdana" pitchFamily="34" charset="0"/>
              <a:ea typeface="Verdana" pitchFamily="34" charset="0"/>
              <a:cs typeface="Verdana" pitchFamily="34" charset="0"/>
            </a:rPr>
            <a:t>Elementos</a:t>
          </a:r>
          <a:r>
            <a:rPr lang="es-CL" sz="2400" b="1" kern="1200" baseline="0" dirty="0" smtClean="0">
              <a:solidFill>
                <a:schemeClr val="tx1">
                  <a:lumMod val="75000"/>
                  <a:lumOff val="25000"/>
                </a:schemeClr>
              </a:solidFill>
              <a:latin typeface="Verdana" pitchFamily="34" charset="0"/>
              <a:ea typeface="Verdana" pitchFamily="34" charset="0"/>
              <a:cs typeface="Verdana" pitchFamily="34" charset="0"/>
            </a:rPr>
            <a:t> de Uso Médico</a:t>
          </a:r>
          <a:endParaRPr lang="es-CL" sz="2400" b="1" kern="1200" dirty="0">
            <a:solidFill>
              <a:schemeClr val="tx1">
                <a:lumMod val="75000"/>
                <a:lumOff val="25000"/>
              </a:schemeClr>
            </a:solidFill>
            <a:latin typeface="Verdana" pitchFamily="34" charset="0"/>
            <a:ea typeface="Verdana" pitchFamily="34" charset="0"/>
            <a:cs typeface="Verdana" pitchFamily="34" charset="0"/>
          </a:endParaRPr>
        </a:p>
      </dsp:txBody>
      <dsp:txXfrm>
        <a:off x="3749544" y="0"/>
        <a:ext cx="3749544" cy="1655943"/>
      </dsp:txXfrm>
    </dsp:sp>
    <dsp:sp modelId="{73726AA5-B9ED-4ADE-B695-862072910624}">
      <dsp:nvSpPr>
        <dsp:cNvPr id="0" name=""/>
        <dsp:cNvSpPr/>
      </dsp:nvSpPr>
      <dsp:spPr>
        <a:xfrm rot="10800000">
          <a:off x="0" y="2207924"/>
          <a:ext cx="3749544" cy="2207924"/>
        </a:xfrm>
        <a:prstGeom prst="round1Rect">
          <a:avLst/>
        </a:prstGeom>
        <a:solidFill>
          <a:srgbClr val="00A79C"/>
        </a:solidFill>
        <a:ln w="22225"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lumMod val="75000"/>
                  <a:lumOff val="25000"/>
                </a:schemeClr>
              </a:solidFill>
              <a:latin typeface="Verdana" pitchFamily="34" charset="0"/>
              <a:ea typeface="Verdana" pitchFamily="34" charset="0"/>
              <a:cs typeface="Verdana" pitchFamily="34" charset="0"/>
            </a:rPr>
            <a:t>Artículos de Uso Médico</a:t>
          </a:r>
          <a:endParaRPr lang="es-CL" sz="2400" b="1" kern="1200" dirty="0">
            <a:solidFill>
              <a:schemeClr val="tx1">
                <a:lumMod val="75000"/>
                <a:lumOff val="25000"/>
              </a:schemeClr>
            </a:solidFill>
            <a:latin typeface="Verdana" pitchFamily="34" charset="0"/>
            <a:ea typeface="Verdana" pitchFamily="34" charset="0"/>
            <a:cs typeface="Verdana" pitchFamily="34" charset="0"/>
          </a:endParaRPr>
        </a:p>
      </dsp:txBody>
      <dsp:txXfrm rot="10800000">
        <a:off x="0" y="2759905"/>
        <a:ext cx="3749544" cy="1655943"/>
      </dsp:txXfrm>
    </dsp:sp>
    <dsp:sp modelId="{D304F1AA-A645-4F61-A7C2-F97F14746DF6}">
      <dsp:nvSpPr>
        <dsp:cNvPr id="0" name=""/>
        <dsp:cNvSpPr/>
      </dsp:nvSpPr>
      <dsp:spPr>
        <a:xfrm rot="5400000">
          <a:off x="4520354" y="1437113"/>
          <a:ext cx="2207924" cy="3749544"/>
        </a:xfrm>
        <a:prstGeom prst="round1Rect">
          <a:avLst/>
        </a:prstGeom>
        <a:solidFill>
          <a:srgbClr val="00CCBD"/>
        </a:solidFill>
        <a:ln w="22225"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lumMod val="75000"/>
                  <a:lumOff val="25000"/>
                </a:schemeClr>
              </a:solidFill>
              <a:latin typeface="Verdana" pitchFamily="34" charset="0"/>
              <a:ea typeface="Verdana" pitchFamily="34" charset="0"/>
              <a:cs typeface="Verdana" pitchFamily="34" charset="0"/>
            </a:rPr>
            <a:t>Insumos Médicos</a:t>
          </a:r>
          <a:endParaRPr lang="es-CL" sz="2400" b="1" kern="1200" dirty="0">
            <a:solidFill>
              <a:schemeClr val="tx1">
                <a:lumMod val="75000"/>
                <a:lumOff val="25000"/>
              </a:schemeClr>
            </a:solidFill>
            <a:latin typeface="Verdana" pitchFamily="34" charset="0"/>
            <a:ea typeface="Verdana" pitchFamily="34" charset="0"/>
            <a:cs typeface="Verdana" pitchFamily="34" charset="0"/>
          </a:endParaRPr>
        </a:p>
      </dsp:txBody>
      <dsp:txXfrm rot="-5400000">
        <a:off x="3749545" y="2759904"/>
        <a:ext cx="3749544" cy="1655943"/>
      </dsp:txXfrm>
    </dsp:sp>
    <dsp:sp modelId="{FFC3DE91-C74B-45B4-913D-72C39FBDBDC1}">
      <dsp:nvSpPr>
        <dsp:cNvPr id="0" name=""/>
        <dsp:cNvSpPr/>
      </dsp:nvSpPr>
      <dsp:spPr>
        <a:xfrm>
          <a:off x="1387365" y="1503281"/>
          <a:ext cx="4724358" cy="1409284"/>
        </a:xfrm>
        <a:prstGeom prst="roundRect">
          <a:avLst/>
        </a:prstGeom>
        <a:solidFill>
          <a:srgbClr val="FFFF00"/>
        </a:solidFill>
        <a:ln w="508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solidFill>
                <a:schemeClr val="tx1">
                  <a:lumMod val="75000"/>
                  <a:lumOff val="25000"/>
                </a:schemeClr>
              </a:solidFill>
              <a:latin typeface="Verdana" pitchFamily="34" charset="0"/>
              <a:ea typeface="Verdana" pitchFamily="34" charset="0"/>
              <a:cs typeface="Verdana" pitchFamily="34" charset="0"/>
            </a:rPr>
            <a:t>DISPOSITIVOS MÉDICOS </a:t>
          </a:r>
        </a:p>
        <a:p>
          <a:pPr lvl="0" algn="ctr" defTabSz="1244600">
            <a:lnSpc>
              <a:spcPct val="90000"/>
            </a:lnSpc>
            <a:spcBef>
              <a:spcPct val="0"/>
            </a:spcBef>
            <a:spcAft>
              <a:spcPct val="35000"/>
            </a:spcAft>
          </a:pPr>
          <a:r>
            <a:rPr lang="es-MX" sz="2800" b="1" kern="1200" dirty="0" smtClean="0">
              <a:solidFill>
                <a:schemeClr val="tx1">
                  <a:lumMod val="75000"/>
                  <a:lumOff val="25000"/>
                </a:schemeClr>
              </a:solidFill>
              <a:latin typeface="Verdana" pitchFamily="34" charset="0"/>
              <a:ea typeface="Verdana" pitchFamily="34" charset="0"/>
              <a:cs typeface="Verdana" pitchFamily="34" charset="0"/>
            </a:rPr>
            <a:t>Medical Devices</a:t>
          </a:r>
          <a:endParaRPr lang="es-CL" sz="2800" b="1" kern="1200" dirty="0">
            <a:solidFill>
              <a:schemeClr val="tx1">
                <a:lumMod val="75000"/>
                <a:lumOff val="25000"/>
              </a:schemeClr>
            </a:solidFill>
            <a:latin typeface="Verdana" pitchFamily="34" charset="0"/>
            <a:ea typeface="Verdana" pitchFamily="34" charset="0"/>
            <a:cs typeface="Verdana" pitchFamily="34" charset="0"/>
          </a:endParaRPr>
        </a:p>
      </dsp:txBody>
      <dsp:txXfrm>
        <a:off x="1456161" y="1572077"/>
        <a:ext cx="4586766" cy="12716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CE2CF-3987-48AC-B711-79288B6A7235}">
      <dsp:nvSpPr>
        <dsp:cNvPr id="0" name=""/>
        <dsp:cNvSpPr/>
      </dsp:nvSpPr>
      <dsp:spPr>
        <a:xfrm>
          <a:off x="0" y="301746"/>
          <a:ext cx="4599927"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2D84CB-5354-4457-875A-8FCE582A06B3}">
      <dsp:nvSpPr>
        <dsp:cNvPr id="0" name=""/>
        <dsp:cNvSpPr/>
      </dsp:nvSpPr>
      <dsp:spPr>
        <a:xfrm>
          <a:off x="229996" y="36066"/>
          <a:ext cx="3219948"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706" tIns="0" rIns="121706" bIns="0" numCol="1" spcCol="1270" anchor="ctr" anchorCtr="0">
          <a:noAutofit/>
        </a:bodyPr>
        <a:lstStyle/>
        <a:p>
          <a:pPr lvl="0" algn="l" defTabSz="800100">
            <a:lnSpc>
              <a:spcPct val="90000"/>
            </a:lnSpc>
            <a:spcBef>
              <a:spcPct val="0"/>
            </a:spcBef>
            <a:spcAft>
              <a:spcPct val="35000"/>
            </a:spcAft>
          </a:pPr>
          <a:r>
            <a:rPr lang="es-CL" sz="1800" b="1" kern="1200" dirty="0" smtClean="0"/>
            <a:t>Registro y Autorización</a:t>
          </a:r>
          <a:endParaRPr lang="es-CL" sz="1800" b="1" kern="1200" dirty="0"/>
        </a:p>
      </dsp:txBody>
      <dsp:txXfrm>
        <a:off x="255935" y="62005"/>
        <a:ext cx="3168070" cy="479482"/>
      </dsp:txXfrm>
    </dsp:sp>
    <dsp:sp modelId="{EE2EB140-90C0-4954-AB6A-B5D59FF9E386}">
      <dsp:nvSpPr>
        <dsp:cNvPr id="0" name=""/>
        <dsp:cNvSpPr/>
      </dsp:nvSpPr>
      <dsp:spPr>
        <a:xfrm>
          <a:off x="0" y="1118226"/>
          <a:ext cx="4599927"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B496A2-10A3-4497-B1C7-BE6AF03D5428}">
      <dsp:nvSpPr>
        <dsp:cNvPr id="0" name=""/>
        <dsp:cNvSpPr/>
      </dsp:nvSpPr>
      <dsp:spPr>
        <a:xfrm>
          <a:off x="229996" y="852546"/>
          <a:ext cx="3219948" cy="531360"/>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706" tIns="0" rIns="121706" bIns="0" numCol="1" spcCol="1270" anchor="ctr" anchorCtr="0">
          <a:noAutofit/>
        </a:bodyPr>
        <a:lstStyle/>
        <a:p>
          <a:pPr lvl="0" algn="l" defTabSz="800100">
            <a:lnSpc>
              <a:spcPct val="90000"/>
            </a:lnSpc>
            <a:spcBef>
              <a:spcPct val="0"/>
            </a:spcBef>
            <a:spcAft>
              <a:spcPct val="35000"/>
            </a:spcAft>
          </a:pPr>
          <a:r>
            <a:rPr lang="es-CL" sz="1800" b="1" kern="1200" dirty="0" smtClean="0"/>
            <a:t>Vigilancia e Inspección</a:t>
          </a:r>
          <a:endParaRPr lang="es-CL" sz="1800" b="1" kern="1200" dirty="0"/>
        </a:p>
      </dsp:txBody>
      <dsp:txXfrm>
        <a:off x="255935" y="878485"/>
        <a:ext cx="3168070" cy="479482"/>
      </dsp:txXfrm>
    </dsp:sp>
    <dsp:sp modelId="{276F16C8-4EC6-4B8B-AFBA-A2CB277B4B99}">
      <dsp:nvSpPr>
        <dsp:cNvPr id="0" name=""/>
        <dsp:cNvSpPr/>
      </dsp:nvSpPr>
      <dsp:spPr>
        <a:xfrm>
          <a:off x="0" y="1934706"/>
          <a:ext cx="4599927"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C9F709-6CB4-4DAC-B2E8-DEE317693AC9}">
      <dsp:nvSpPr>
        <dsp:cNvPr id="0" name=""/>
        <dsp:cNvSpPr/>
      </dsp:nvSpPr>
      <dsp:spPr>
        <a:xfrm>
          <a:off x="229996" y="1669026"/>
          <a:ext cx="3219948" cy="531360"/>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706" tIns="0" rIns="121706" bIns="0" numCol="1" spcCol="1270" anchor="ctr" anchorCtr="0">
          <a:noAutofit/>
        </a:bodyPr>
        <a:lstStyle/>
        <a:p>
          <a:pPr lvl="0" algn="l" defTabSz="800100">
            <a:lnSpc>
              <a:spcPct val="90000"/>
            </a:lnSpc>
            <a:spcBef>
              <a:spcPct val="0"/>
            </a:spcBef>
            <a:spcAft>
              <a:spcPct val="35000"/>
            </a:spcAft>
          </a:pPr>
          <a:r>
            <a:rPr lang="es-CL" sz="1800" b="1" kern="1200" dirty="0" smtClean="0"/>
            <a:t>Salud Radiológica</a:t>
          </a:r>
          <a:endParaRPr lang="es-CL" sz="1800" b="1" kern="1200" dirty="0"/>
        </a:p>
      </dsp:txBody>
      <dsp:txXfrm>
        <a:off x="255935" y="1694965"/>
        <a:ext cx="3168070"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s-CL"/>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8F76717A-D900-48CE-AA11-E498E7674F84}" type="datetimeFigureOut">
              <a:rPr lang="es-CL"/>
              <a:pPr>
                <a:defRPr/>
              </a:pPr>
              <a:t>30-07-2018</a:t>
            </a:fld>
            <a:endParaRPr lang="es-CL"/>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s-CL"/>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CE1FED3E-D815-4938-A5C7-AAC8E450D726}" type="slidenum">
              <a:rPr lang="es-CL"/>
              <a:pPr>
                <a:defRPr/>
              </a:pPr>
              <a:t>‹Nº›</a:t>
            </a:fld>
            <a:endParaRPr lang="es-CL"/>
          </a:p>
        </p:txBody>
      </p:sp>
    </p:spTree>
    <p:extLst>
      <p:ext uri="{BB962C8B-B14F-4D97-AF65-F5344CB8AC3E}">
        <p14:creationId xmlns:p14="http://schemas.microsoft.com/office/powerpoint/2010/main" val="17490778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0A9BE06-8090-4C52-A7B6-A6726563E4B5}" type="datetimeFigureOut">
              <a:rPr lang="en-US"/>
              <a:pPr>
                <a:defRPr/>
              </a:pPr>
              <a:t>7/30/2018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0ED7EDA-BFAE-4C28-8359-4515A2AD766D}" type="slidenum">
              <a:rPr lang="en-US"/>
              <a:pPr>
                <a:defRPr/>
              </a:pPr>
              <a:t>‹Nº›</a:t>
            </a:fld>
            <a:endParaRPr lang="en-US"/>
          </a:p>
        </p:txBody>
      </p:sp>
    </p:spTree>
    <p:extLst>
      <p:ext uri="{BB962C8B-B14F-4D97-AF65-F5344CB8AC3E}">
        <p14:creationId xmlns:p14="http://schemas.microsoft.com/office/powerpoint/2010/main" val="326758895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576F89-636F-4997-A06E-591E5C9F4371}" type="slidenum">
              <a:rPr lang="en-US"/>
              <a:pPr fontAlgn="base">
                <a:spcBef>
                  <a:spcPct val="0"/>
                </a:spcBef>
                <a:spcAft>
                  <a:spcPct val="0"/>
                </a:spcAft>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
        <p:nvSpPr>
          <p:cNvPr id="45060" name="3 Marcador de número de diapositiva"/>
          <p:cNvSpPr>
            <a:spLocks noGrp="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1F16BF4E-94CD-443E-B10F-F1ECD6BAA0E3}" type="slidenum">
              <a:rPr lang="es-ES" smtClean="0"/>
              <a:pPr eaLnBrk="1" hangingPunct="1">
                <a:defRPr/>
              </a:pPr>
              <a:t>18</a:t>
            </a:fld>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F11DE4D9-98B6-4297-814B-4E280FDE837C}" type="slidenum">
              <a:rPr lang="es-ES" smtClean="0"/>
              <a:pPr eaLnBrk="1" hangingPunct="1">
                <a:defRPr/>
              </a:pPr>
              <a:t>19</a:t>
            </a:fld>
            <a:endParaRPr lang="es-ES" smtClean="0"/>
          </a:p>
        </p:txBody>
      </p:sp>
      <p:sp>
        <p:nvSpPr>
          <p:cNvPr id="1024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75049C13-FDC5-4A12-AA76-53D21F6FD172}" type="slidenum">
              <a:rPr lang="es-ES" smtClean="0"/>
              <a:pPr eaLnBrk="1" hangingPunct="1">
                <a:defRPr/>
              </a:pPr>
              <a:t>20</a:t>
            </a:fld>
            <a:endParaRPr lang="es-ES" smtClean="0"/>
          </a:p>
        </p:txBody>
      </p:sp>
      <p:sp>
        <p:nvSpPr>
          <p:cNvPr id="1034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10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FBC30F44-1058-4C95-9F47-F488DEA03314}" type="slidenum">
              <a:rPr lang="es-ES" smtClean="0"/>
              <a:pPr eaLnBrk="1" hangingPunct="1">
                <a:defRPr/>
              </a:pPr>
              <a:t>21</a:t>
            </a:fld>
            <a:endParaRPr lang="es-ES" smtClean="0"/>
          </a:p>
        </p:txBody>
      </p:sp>
      <p:sp>
        <p:nvSpPr>
          <p:cNvPr id="1044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88E2444A-09D0-4ED5-B707-93CB64463CB6}" type="slidenum">
              <a:rPr lang="es-ES" smtClean="0"/>
              <a:pPr eaLnBrk="1" hangingPunct="1">
                <a:defRPr/>
              </a:pPr>
              <a:t>22</a:t>
            </a:fld>
            <a:endParaRPr lang="es-ES" smtClean="0"/>
          </a:p>
        </p:txBody>
      </p:sp>
      <p:sp>
        <p:nvSpPr>
          <p:cNvPr id="1054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r>
              <a:rPr lang="es-CL" sz="1000" smtClean="0"/>
              <a:t>RECORDAR AQUÍ QUE LAS NORMAS ESTÁN EN CONTINUO  PERFECCIONAMIENTO Y QUE ES DEBER DEL FABRICANTE LEGAL DISEÑAR CONSIDERANDO LAS NORMAS PERTINENTES EN SUS </a:t>
            </a:r>
            <a:r>
              <a:rPr lang="es-CL" sz="1000" b="1" smtClean="0"/>
              <a:t>VERSIONES ACTUALIZADAS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861863D8-B277-400F-89CA-3FC51973BA79}" type="slidenum">
              <a:rPr lang="es-ES" smtClean="0"/>
              <a:pPr eaLnBrk="1" hangingPunct="1">
                <a:defRPr/>
              </a:pPr>
              <a:t>23</a:t>
            </a:fld>
            <a:endParaRPr lang="es-ES" smtClean="0"/>
          </a:p>
        </p:txBody>
      </p:sp>
      <p:sp>
        <p:nvSpPr>
          <p:cNvPr id="1064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5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10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185D391B-267F-4F4F-844E-F8BD47B1521B}" type="slidenum">
              <a:rPr lang="es-ES" smtClean="0"/>
              <a:pPr eaLnBrk="1" hangingPunct="1">
                <a:defRPr/>
              </a:pPr>
              <a:t>24</a:t>
            </a:fld>
            <a:endParaRPr lang="es-ES" smtClean="0"/>
          </a:p>
        </p:txBody>
      </p:sp>
      <p:sp>
        <p:nvSpPr>
          <p:cNvPr id="1075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endParaRPr lang="es-CL" sz="800" b="1"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FF764EB3-FF00-4362-B1A8-FCC6C765FDCE}" type="slidenum">
              <a:rPr lang="es-ES" smtClean="0"/>
              <a:pPr eaLnBrk="1" hangingPunct="1">
                <a:defRPr/>
              </a:pPr>
              <a:t>25</a:t>
            </a:fld>
            <a:endParaRPr lang="es-ES" smtClean="0"/>
          </a:p>
        </p:txBody>
      </p:sp>
      <p:sp>
        <p:nvSpPr>
          <p:cNvPr id="1085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b="1"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BB301930-EB49-4407-8784-3276B99954D1}" type="slidenum">
              <a:rPr lang="es-ES" smtClean="0"/>
              <a:pPr eaLnBrk="1" hangingPunct="1">
                <a:defRPr/>
              </a:pPr>
              <a:t>26</a:t>
            </a:fld>
            <a:endParaRPr lang="es-ES" smtClean="0"/>
          </a:p>
        </p:txBody>
      </p:sp>
      <p:sp>
        <p:nvSpPr>
          <p:cNvPr id="1095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b="1"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A37A4E6E-A4B1-465E-9FDB-102387017CE7}" type="slidenum">
              <a:rPr lang="es-ES" smtClean="0"/>
              <a:pPr eaLnBrk="1" hangingPunct="1">
                <a:defRPr/>
              </a:pPr>
              <a:t>27</a:t>
            </a:fld>
            <a:endParaRPr lang="es-ES" smtClean="0"/>
          </a:p>
        </p:txBody>
      </p:sp>
      <p:sp>
        <p:nvSpPr>
          <p:cNvPr id="1105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b="1"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D8A2EEF4-87FF-4C44-BF0E-70566D19A08E}" type="slidenum">
              <a:rPr lang="es-ES" sz="1200"/>
              <a:pPr algn="r" eaLnBrk="1" hangingPunct="1"/>
              <a:t>4</a:t>
            </a:fld>
            <a:endParaRPr lang="es-ES" sz="1200"/>
          </a:p>
        </p:txBody>
      </p:sp>
      <p:sp>
        <p:nvSpPr>
          <p:cNvPr id="46083" name="Rectangle 2"/>
          <p:cNvSpPr txBox="1">
            <a:spLocks noGrp="1"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3" rIns="91425" bIns="45713"/>
          <a:lstStyle>
            <a:lvl1pPr defTabSz="900113" eaLnBrk="0" hangingPunct="0">
              <a:defRPr>
                <a:solidFill>
                  <a:schemeClr val="tx1"/>
                </a:solidFill>
                <a:latin typeface="Arial" charset="0"/>
              </a:defRPr>
            </a:lvl1pPr>
            <a:lvl2pPr marL="742950" indent="-285750" defTabSz="900113" eaLnBrk="0" hangingPunct="0">
              <a:defRPr>
                <a:solidFill>
                  <a:schemeClr val="tx1"/>
                </a:solidFill>
                <a:latin typeface="Arial" charset="0"/>
              </a:defRPr>
            </a:lvl2pPr>
            <a:lvl3pPr marL="1143000" indent="-228600" defTabSz="900113" eaLnBrk="0" hangingPunct="0">
              <a:defRPr>
                <a:solidFill>
                  <a:schemeClr val="tx1"/>
                </a:solidFill>
                <a:latin typeface="Arial" charset="0"/>
              </a:defRPr>
            </a:lvl3pPr>
            <a:lvl4pPr marL="1600200" indent="-228600" defTabSz="900113" eaLnBrk="0" hangingPunct="0">
              <a:defRPr>
                <a:solidFill>
                  <a:schemeClr val="tx1"/>
                </a:solidFill>
                <a:latin typeface="Arial" charset="0"/>
              </a:defRPr>
            </a:lvl4pPr>
            <a:lvl5pPr marL="2057400" indent="-228600" defTabSz="900113" eaLnBrk="0" hangingPunct="0">
              <a:defRPr>
                <a:solidFill>
                  <a:schemeClr val="tx1"/>
                </a:solidFill>
                <a:latin typeface="Arial" charset="0"/>
              </a:defRPr>
            </a:lvl5pPr>
            <a:lvl6pPr marL="2514600" indent="-228600" defTabSz="900113" eaLnBrk="0" fontAlgn="base" hangingPunct="0">
              <a:spcBef>
                <a:spcPct val="0"/>
              </a:spcBef>
              <a:spcAft>
                <a:spcPct val="0"/>
              </a:spcAft>
              <a:defRPr>
                <a:solidFill>
                  <a:schemeClr val="tx1"/>
                </a:solidFill>
                <a:latin typeface="Arial" charset="0"/>
              </a:defRPr>
            </a:lvl6pPr>
            <a:lvl7pPr marL="2971800" indent="-228600" defTabSz="900113" eaLnBrk="0" fontAlgn="base" hangingPunct="0">
              <a:spcBef>
                <a:spcPct val="0"/>
              </a:spcBef>
              <a:spcAft>
                <a:spcPct val="0"/>
              </a:spcAft>
              <a:defRPr>
                <a:solidFill>
                  <a:schemeClr val="tx1"/>
                </a:solidFill>
                <a:latin typeface="Arial" charset="0"/>
              </a:defRPr>
            </a:lvl7pPr>
            <a:lvl8pPr marL="3429000" indent="-228600" defTabSz="900113" eaLnBrk="0" fontAlgn="base" hangingPunct="0">
              <a:spcBef>
                <a:spcPct val="0"/>
              </a:spcBef>
              <a:spcAft>
                <a:spcPct val="0"/>
              </a:spcAft>
              <a:defRPr>
                <a:solidFill>
                  <a:schemeClr val="tx1"/>
                </a:solidFill>
                <a:latin typeface="Arial" charset="0"/>
              </a:defRPr>
            </a:lvl8pPr>
            <a:lvl9pPr marL="3886200" indent="-228600" defTabSz="900113"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itchFamily="18" charset="0"/>
              </a:rPr>
              <a:t>SFDA Training: Medical Device Accident Investigation   11-14 Feb, 2007 </a:t>
            </a:r>
          </a:p>
        </p:txBody>
      </p:sp>
      <p:sp>
        <p:nvSpPr>
          <p:cNvPr id="46084" name="Rectangle 6"/>
          <p:cNvSpPr txBox="1">
            <a:spLocks noGrp="1"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3" rIns="91425" bIns="45713" anchor="b"/>
          <a:lstStyle>
            <a:lvl1pPr defTabSz="900113" eaLnBrk="0" hangingPunct="0">
              <a:defRPr>
                <a:solidFill>
                  <a:schemeClr val="tx1"/>
                </a:solidFill>
                <a:latin typeface="Arial" charset="0"/>
              </a:defRPr>
            </a:lvl1pPr>
            <a:lvl2pPr marL="742950" indent="-285750" defTabSz="900113" eaLnBrk="0" hangingPunct="0">
              <a:defRPr>
                <a:solidFill>
                  <a:schemeClr val="tx1"/>
                </a:solidFill>
                <a:latin typeface="Arial" charset="0"/>
              </a:defRPr>
            </a:lvl2pPr>
            <a:lvl3pPr marL="1143000" indent="-228600" defTabSz="900113" eaLnBrk="0" hangingPunct="0">
              <a:defRPr>
                <a:solidFill>
                  <a:schemeClr val="tx1"/>
                </a:solidFill>
                <a:latin typeface="Arial" charset="0"/>
              </a:defRPr>
            </a:lvl3pPr>
            <a:lvl4pPr marL="1600200" indent="-228600" defTabSz="900113" eaLnBrk="0" hangingPunct="0">
              <a:defRPr>
                <a:solidFill>
                  <a:schemeClr val="tx1"/>
                </a:solidFill>
                <a:latin typeface="Arial" charset="0"/>
              </a:defRPr>
            </a:lvl4pPr>
            <a:lvl5pPr marL="2057400" indent="-228600" defTabSz="900113" eaLnBrk="0" hangingPunct="0">
              <a:defRPr>
                <a:solidFill>
                  <a:schemeClr val="tx1"/>
                </a:solidFill>
                <a:latin typeface="Arial" charset="0"/>
              </a:defRPr>
            </a:lvl5pPr>
            <a:lvl6pPr marL="2514600" indent="-228600" defTabSz="900113" eaLnBrk="0" fontAlgn="base" hangingPunct="0">
              <a:spcBef>
                <a:spcPct val="0"/>
              </a:spcBef>
              <a:spcAft>
                <a:spcPct val="0"/>
              </a:spcAft>
              <a:defRPr>
                <a:solidFill>
                  <a:schemeClr val="tx1"/>
                </a:solidFill>
                <a:latin typeface="Arial" charset="0"/>
              </a:defRPr>
            </a:lvl6pPr>
            <a:lvl7pPr marL="2971800" indent="-228600" defTabSz="900113" eaLnBrk="0" fontAlgn="base" hangingPunct="0">
              <a:spcBef>
                <a:spcPct val="0"/>
              </a:spcBef>
              <a:spcAft>
                <a:spcPct val="0"/>
              </a:spcAft>
              <a:defRPr>
                <a:solidFill>
                  <a:schemeClr val="tx1"/>
                </a:solidFill>
                <a:latin typeface="Arial" charset="0"/>
              </a:defRPr>
            </a:lvl7pPr>
            <a:lvl8pPr marL="3429000" indent="-228600" defTabSz="900113" eaLnBrk="0" fontAlgn="base" hangingPunct="0">
              <a:spcBef>
                <a:spcPct val="0"/>
              </a:spcBef>
              <a:spcAft>
                <a:spcPct val="0"/>
              </a:spcAft>
              <a:defRPr>
                <a:solidFill>
                  <a:schemeClr val="tx1"/>
                </a:solidFill>
                <a:latin typeface="Arial" charset="0"/>
              </a:defRPr>
            </a:lvl8pPr>
            <a:lvl9pPr marL="3886200" indent="-228600" defTabSz="900113" eaLnBrk="0" fontAlgn="base" hangingPunct="0">
              <a:spcBef>
                <a:spcPct val="0"/>
              </a:spcBef>
              <a:spcAft>
                <a:spcPct val="0"/>
              </a:spcAft>
              <a:defRPr>
                <a:solidFill>
                  <a:schemeClr val="tx1"/>
                </a:solidFill>
                <a:latin typeface="Arial" charset="0"/>
              </a:defRPr>
            </a:lvl9pPr>
          </a:lstStyle>
          <a:p>
            <a:pPr eaLnBrk="1" hangingPunct="1"/>
            <a:r>
              <a:rPr lang="en-US" sz="1200">
                <a:latin typeface="Times New Roman" pitchFamily="18" charset="0"/>
              </a:rPr>
              <a:t>©2007 ECRI</a:t>
            </a:r>
          </a:p>
        </p:txBody>
      </p:sp>
      <p:sp>
        <p:nvSpPr>
          <p:cNvPr id="4608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3" rIns="91425" bIns="45713" anchor="b"/>
          <a:lstStyle>
            <a:lvl1pPr defTabSz="900113" eaLnBrk="0" hangingPunct="0">
              <a:defRPr>
                <a:solidFill>
                  <a:schemeClr val="tx1"/>
                </a:solidFill>
                <a:latin typeface="Arial" charset="0"/>
              </a:defRPr>
            </a:lvl1pPr>
            <a:lvl2pPr marL="742950" indent="-285750" defTabSz="900113" eaLnBrk="0" hangingPunct="0">
              <a:defRPr>
                <a:solidFill>
                  <a:schemeClr val="tx1"/>
                </a:solidFill>
                <a:latin typeface="Arial" charset="0"/>
              </a:defRPr>
            </a:lvl2pPr>
            <a:lvl3pPr marL="1143000" indent="-228600" defTabSz="900113" eaLnBrk="0" hangingPunct="0">
              <a:defRPr>
                <a:solidFill>
                  <a:schemeClr val="tx1"/>
                </a:solidFill>
                <a:latin typeface="Arial" charset="0"/>
              </a:defRPr>
            </a:lvl3pPr>
            <a:lvl4pPr marL="1600200" indent="-228600" defTabSz="900113" eaLnBrk="0" hangingPunct="0">
              <a:defRPr>
                <a:solidFill>
                  <a:schemeClr val="tx1"/>
                </a:solidFill>
                <a:latin typeface="Arial" charset="0"/>
              </a:defRPr>
            </a:lvl4pPr>
            <a:lvl5pPr marL="2057400" indent="-228600" defTabSz="900113" eaLnBrk="0" hangingPunct="0">
              <a:defRPr>
                <a:solidFill>
                  <a:schemeClr val="tx1"/>
                </a:solidFill>
                <a:latin typeface="Arial" charset="0"/>
              </a:defRPr>
            </a:lvl5pPr>
            <a:lvl6pPr marL="2514600" indent="-228600" defTabSz="900113" eaLnBrk="0" fontAlgn="base" hangingPunct="0">
              <a:spcBef>
                <a:spcPct val="0"/>
              </a:spcBef>
              <a:spcAft>
                <a:spcPct val="0"/>
              </a:spcAft>
              <a:defRPr>
                <a:solidFill>
                  <a:schemeClr val="tx1"/>
                </a:solidFill>
                <a:latin typeface="Arial" charset="0"/>
              </a:defRPr>
            </a:lvl6pPr>
            <a:lvl7pPr marL="2971800" indent="-228600" defTabSz="900113" eaLnBrk="0" fontAlgn="base" hangingPunct="0">
              <a:spcBef>
                <a:spcPct val="0"/>
              </a:spcBef>
              <a:spcAft>
                <a:spcPct val="0"/>
              </a:spcAft>
              <a:defRPr>
                <a:solidFill>
                  <a:schemeClr val="tx1"/>
                </a:solidFill>
                <a:latin typeface="Arial" charset="0"/>
              </a:defRPr>
            </a:lvl7pPr>
            <a:lvl8pPr marL="3429000" indent="-228600" defTabSz="900113" eaLnBrk="0" fontAlgn="base" hangingPunct="0">
              <a:spcBef>
                <a:spcPct val="0"/>
              </a:spcBef>
              <a:spcAft>
                <a:spcPct val="0"/>
              </a:spcAft>
              <a:defRPr>
                <a:solidFill>
                  <a:schemeClr val="tx1"/>
                </a:solidFill>
                <a:latin typeface="Arial" charset="0"/>
              </a:defRPr>
            </a:lvl8pPr>
            <a:lvl9pPr marL="3886200" indent="-228600" defTabSz="900113" eaLnBrk="0" fontAlgn="base" hangingPunct="0">
              <a:spcBef>
                <a:spcPct val="0"/>
              </a:spcBef>
              <a:spcAft>
                <a:spcPct val="0"/>
              </a:spcAft>
              <a:defRPr>
                <a:solidFill>
                  <a:schemeClr val="tx1"/>
                </a:solidFill>
                <a:latin typeface="Arial" charset="0"/>
              </a:defRPr>
            </a:lvl9pPr>
          </a:lstStyle>
          <a:p>
            <a:pPr algn="r" eaLnBrk="1" hangingPunct="1"/>
            <a:fld id="{EBA8BD02-2144-4AD7-8DA5-2E4D53A3B96B}" type="slidenum">
              <a:rPr lang="en-US" sz="1200">
                <a:latin typeface="Times New Roman" pitchFamily="18" charset="0"/>
              </a:rPr>
              <a:pPr algn="r" eaLnBrk="1" hangingPunct="1"/>
              <a:t>4</a:t>
            </a:fld>
            <a:endParaRPr lang="en-US" sz="1200">
              <a:latin typeface="Times New Roman" pitchFamily="18" charset="0"/>
            </a:endParaRPr>
          </a:p>
        </p:txBody>
      </p:sp>
      <p:sp>
        <p:nvSpPr>
          <p:cNvPr id="46086" name="Rectangle 2"/>
          <p:cNvSpPr>
            <a:spLocks noGrp="1" noRot="1" noChangeAspect="1" noChangeArrowheads="1" noTextEdit="1"/>
          </p:cNvSpPr>
          <p:nvPr>
            <p:ph type="sldImg"/>
          </p:nvPr>
        </p:nvSpPr>
        <p:spPr>
          <a:xfrm>
            <a:off x="1144588" y="685800"/>
            <a:ext cx="4572000" cy="3429000"/>
          </a:xfrm>
          <a:ln/>
        </p:spPr>
      </p:sp>
      <p:sp>
        <p:nvSpPr>
          <p:cNvPr id="46087"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3" rIns="91425" bIns="45713"/>
          <a:lstStyle/>
          <a:p>
            <a:pPr eaLnBrk="1" hangingPunct="1"/>
            <a:r>
              <a:rPr lang="es-CL" smtClean="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D8D0FD7F-257D-46C5-B1E6-872B5266A36C}" type="slidenum">
              <a:rPr lang="es-ES" smtClean="0"/>
              <a:pPr eaLnBrk="1" hangingPunct="1">
                <a:defRPr/>
              </a:pPr>
              <a:t>28</a:t>
            </a:fld>
            <a:endParaRPr lang="es-ES" smtClean="0"/>
          </a:p>
        </p:txBody>
      </p:sp>
      <p:sp>
        <p:nvSpPr>
          <p:cNvPr id="1116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b="1"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4F29A99A-7402-4234-A64A-02136198094E}" type="slidenum">
              <a:rPr lang="es-ES" smtClean="0"/>
              <a:pPr eaLnBrk="1" hangingPunct="1">
                <a:defRPr/>
              </a:pPr>
              <a:t>29</a:t>
            </a:fld>
            <a:endParaRPr lang="es-ES" smtClean="0"/>
          </a:p>
        </p:txBody>
      </p:sp>
      <p:sp>
        <p:nvSpPr>
          <p:cNvPr id="1126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b="1"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522E132B-E8AD-46D0-B96A-F32E68B41FF6}" type="slidenum">
              <a:rPr lang="es-ES" smtClean="0"/>
              <a:pPr eaLnBrk="1" hangingPunct="1">
                <a:defRPr/>
              </a:pPr>
              <a:t>30</a:t>
            </a:fld>
            <a:endParaRPr lang="es-ES" smtClean="0"/>
          </a:p>
        </p:txBody>
      </p:sp>
      <p:sp>
        <p:nvSpPr>
          <p:cNvPr id="1136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b="1"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731E3CB4-371B-4BCA-90EC-3AA09592B012}" type="slidenum">
              <a:rPr lang="es-ES" smtClean="0"/>
              <a:pPr eaLnBrk="1" hangingPunct="1">
                <a:defRPr/>
              </a:pPr>
              <a:t>31</a:t>
            </a:fld>
            <a:endParaRPr lang="es-ES" smtClean="0"/>
          </a:p>
        </p:txBody>
      </p:sp>
      <p:sp>
        <p:nvSpPr>
          <p:cNvPr id="1146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b="1"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C0A45E6C-4D49-4C38-A706-2F79997350C8}" type="slidenum">
              <a:rPr lang="es-ES" smtClean="0"/>
              <a:pPr eaLnBrk="1" hangingPunct="1">
                <a:defRPr/>
              </a:pPr>
              <a:t>32</a:t>
            </a:fld>
            <a:endParaRPr lang="es-ES" smtClean="0"/>
          </a:p>
        </p:txBody>
      </p:sp>
      <p:sp>
        <p:nvSpPr>
          <p:cNvPr id="1157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49225" indent="-149225" eaLnBrk="1" hangingPunct="1">
              <a:lnSpc>
                <a:spcPct val="80000"/>
              </a:lnSpc>
            </a:pPr>
            <a:endParaRPr lang="es-CL" sz="800" b="1"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495F17A1-9D8E-4A09-977A-6F04DF43355E}" type="slidenum">
              <a:rPr lang="es-ES" smtClean="0"/>
              <a:pPr eaLnBrk="1" hangingPunct="1">
                <a:defRPr/>
              </a:pPr>
              <a:t>33</a:t>
            </a:fld>
            <a:endParaRPr lang="es-ES" smtClean="0"/>
          </a:p>
        </p:txBody>
      </p:sp>
      <p:sp>
        <p:nvSpPr>
          <p:cNvPr id="1167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CC2F04A7-C639-415A-908C-28EB4785F54A}" type="slidenum">
              <a:rPr lang="es-ES" smtClean="0"/>
              <a:pPr eaLnBrk="1" hangingPunct="1">
                <a:defRPr/>
              </a:pPr>
              <a:t>34</a:t>
            </a:fld>
            <a:endParaRPr lang="es-ES" smtClean="0"/>
          </a:p>
        </p:txBody>
      </p:sp>
      <p:sp>
        <p:nvSpPr>
          <p:cNvPr id="1177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s-C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45C15205-92AA-4030-AFF1-7F6C62029DF0}" type="slidenum">
              <a:rPr lang="es-ES" smtClean="0"/>
              <a:pPr eaLnBrk="1" hangingPunct="1">
                <a:defRPr/>
              </a:pPr>
              <a:t>35</a:t>
            </a:fld>
            <a:endParaRPr lang="es-ES" smtClean="0"/>
          </a:p>
        </p:txBody>
      </p:sp>
      <p:sp>
        <p:nvSpPr>
          <p:cNvPr id="1187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s-C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A1D5DF6F-F296-436B-828F-B8C80D683801}" type="slidenum">
              <a:rPr lang="es-ES" smtClean="0"/>
              <a:pPr eaLnBrk="1" hangingPunct="1">
                <a:defRPr/>
              </a:pPr>
              <a:t>36</a:t>
            </a:fld>
            <a:endParaRPr lang="es-ES" smtClean="0"/>
          </a:p>
        </p:txBody>
      </p:sp>
      <p:sp>
        <p:nvSpPr>
          <p:cNvPr id="1198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s-C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DC7D7947-AA05-4473-86FA-6FE0C8528D10}" type="slidenum">
              <a:rPr lang="es-ES" smtClean="0"/>
              <a:pPr eaLnBrk="1" hangingPunct="1">
                <a:defRPr/>
              </a:pPr>
              <a:t>37</a:t>
            </a:fld>
            <a:endParaRPr lang="es-ES" smtClean="0"/>
          </a:p>
        </p:txBody>
      </p:sp>
      <p:sp>
        <p:nvSpPr>
          <p:cNvPr id="1208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576F89-636F-4997-A06E-591E5C9F4371}" type="slidenum">
              <a:rPr lang="en-US"/>
              <a:pPr fontAlgn="base">
                <a:spcBef>
                  <a:spcPct val="0"/>
                </a:spcBef>
                <a:spcAft>
                  <a:spcPct val="0"/>
                </a:spcAft>
                <a:defRPr/>
              </a:pPr>
              <a:t>9</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576F89-636F-4997-A06E-591E5C9F4371}" type="slidenum">
              <a:rPr lang="en-US"/>
              <a:pPr fontAlgn="base">
                <a:spcBef>
                  <a:spcPct val="0"/>
                </a:spcBef>
                <a:spcAft>
                  <a:spcPct val="0"/>
                </a:spcAft>
                <a:defRPr/>
              </a:pPr>
              <a:t>38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73626A94-2D02-4675-929F-23274144A72F}" type="slidenum">
              <a:rPr lang="es-ES" smtClean="0"/>
              <a:pPr eaLnBrk="1" hangingPunct="1">
                <a:defRPr/>
              </a:pPr>
              <a:t>39</a:t>
            </a:fld>
            <a:endParaRPr lang="es-ES" smtClean="0"/>
          </a:p>
        </p:txBody>
      </p:sp>
      <p:sp>
        <p:nvSpPr>
          <p:cNvPr id="1218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C044217D-1D33-49C1-8532-321224681D77}" type="slidenum">
              <a:rPr lang="es-ES" smtClean="0"/>
              <a:pPr eaLnBrk="1" hangingPunct="1">
                <a:defRPr/>
              </a:pPr>
              <a:t>40</a:t>
            </a:fld>
            <a:endParaRPr lang="es-ES" smtClean="0"/>
          </a:p>
        </p:txBody>
      </p:sp>
      <p:sp>
        <p:nvSpPr>
          <p:cNvPr id="1228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E4280D46-128E-4FE4-BA38-96E84C29911F}" type="slidenum">
              <a:rPr lang="es-ES" smtClean="0"/>
              <a:pPr eaLnBrk="1" hangingPunct="1">
                <a:defRPr/>
              </a:pPr>
              <a:t>41</a:t>
            </a:fld>
            <a:endParaRPr lang="es-ES" smtClean="0"/>
          </a:p>
        </p:txBody>
      </p:sp>
      <p:sp>
        <p:nvSpPr>
          <p:cNvPr id="1239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endParaRPr lang="es-CL" sz="80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2F793300-C1EB-4FFE-8536-975ECFEE568A}" type="slidenum">
              <a:rPr lang="es-ES" smtClean="0"/>
              <a:pPr eaLnBrk="1" hangingPunct="1">
                <a:defRPr/>
              </a:pPr>
              <a:t>42</a:t>
            </a:fld>
            <a:endParaRPr lang="es-ES" smtClean="0"/>
          </a:p>
        </p:txBody>
      </p:sp>
      <p:sp>
        <p:nvSpPr>
          <p:cNvPr id="1249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E60988F4-AF71-4CAE-9138-62418ABC4FB1}" type="slidenum">
              <a:rPr lang="es-ES" smtClean="0"/>
              <a:pPr eaLnBrk="1" hangingPunct="1">
                <a:defRPr/>
              </a:pPr>
              <a:t>43</a:t>
            </a:fld>
            <a:endParaRPr lang="es-ES" smtClean="0"/>
          </a:p>
        </p:txBody>
      </p:sp>
      <p:sp>
        <p:nvSpPr>
          <p:cNvPr id="1259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endParaRPr lang="es-CL" sz="100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00553332-0804-493E-B896-9215135ACE66}" type="slidenum">
              <a:rPr lang="es-ES" smtClean="0"/>
              <a:pPr eaLnBrk="1" hangingPunct="1">
                <a:defRPr/>
              </a:pPr>
              <a:t>44</a:t>
            </a:fld>
            <a:endParaRPr lang="es-ES" smtClean="0"/>
          </a:p>
        </p:txBody>
      </p:sp>
      <p:sp>
        <p:nvSpPr>
          <p:cNvPr id="1269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100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6E29CF45-11DB-4EB0-AD7F-1E2E1EEB9799}" type="slidenum">
              <a:rPr lang="es-ES" smtClean="0"/>
              <a:pPr eaLnBrk="1" hangingPunct="1">
                <a:defRPr/>
              </a:pPr>
              <a:t>45</a:t>
            </a:fld>
            <a:endParaRPr lang="es-ES" smtClean="0"/>
          </a:p>
        </p:txBody>
      </p:sp>
      <p:sp>
        <p:nvSpPr>
          <p:cNvPr id="1280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100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C96EEBD6-74ED-4BB4-9DBF-DA6030949905}" type="slidenum">
              <a:rPr lang="es-ES" smtClean="0"/>
              <a:pPr eaLnBrk="1" hangingPunct="1">
                <a:defRPr/>
              </a:pPr>
              <a:t>46</a:t>
            </a:fld>
            <a:endParaRPr lang="es-ES" smtClean="0"/>
          </a:p>
        </p:txBody>
      </p:sp>
      <p:sp>
        <p:nvSpPr>
          <p:cNvPr id="1290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2CF3C3BC-B634-416E-A3B9-456D1EF599C1}" type="slidenum">
              <a:rPr lang="es-ES" smtClean="0"/>
              <a:pPr eaLnBrk="1" hangingPunct="1">
                <a:defRPr/>
              </a:pPr>
              <a:t>47</a:t>
            </a:fld>
            <a:endParaRPr lang="es-ES" smtClean="0"/>
          </a:p>
        </p:txBody>
      </p:sp>
      <p:sp>
        <p:nvSpPr>
          <p:cNvPr id="1300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MX" u="sng" smtClean="0"/>
              <a:t>Nuevo Departamento en la estructura del ISP</a:t>
            </a:r>
            <a:r>
              <a:rPr lang="es-MX" smtClean="0"/>
              <a:t>, con el objetivo de optimizar el desarrollo de las actividades actuales y las que surjan de las nuevas disposiciones legales que se generen. </a:t>
            </a:r>
          </a:p>
          <a:p>
            <a:endParaRPr lang="es-CL" smtClean="0"/>
          </a:p>
        </p:txBody>
      </p:sp>
      <p:sp>
        <p:nvSpPr>
          <p:cNvPr id="4" name="3 Marcador de número de diapositiva"/>
          <p:cNvSpPr>
            <a:spLocks noGrp="1"/>
          </p:cNvSpPr>
          <p:nvPr>
            <p:ph type="sldNum" sz="quarter" idx="5"/>
          </p:nvPr>
        </p:nvSpPr>
        <p:spPr/>
        <p:txBody>
          <a:bodyPr/>
          <a:lstStyle/>
          <a:p>
            <a:pPr>
              <a:defRPr/>
            </a:pPr>
            <a:fld id="{AC89315A-9525-4F99-B078-5EABFC54060D}" type="slidenum">
              <a:rPr lang="en-US" smtClean="0"/>
              <a:pPr>
                <a:defRPr/>
              </a:pPr>
              <a:t>10</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8A84F7DA-8E92-4C6F-BF86-2DD0412D3E3C}" type="slidenum">
              <a:rPr lang="es-ES" smtClean="0"/>
              <a:pPr eaLnBrk="1" hangingPunct="1">
                <a:defRPr/>
              </a:pPr>
              <a:t>48</a:t>
            </a:fld>
            <a:endParaRPr lang="es-ES" smtClean="0"/>
          </a:p>
        </p:txBody>
      </p:sp>
      <p:sp>
        <p:nvSpPr>
          <p:cNvPr id="1310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2640EC35-5FD6-4C4A-A913-DFBE5ED1F7DB}" type="slidenum">
              <a:rPr lang="es-ES" smtClean="0"/>
              <a:pPr eaLnBrk="1" hangingPunct="1">
                <a:defRPr/>
              </a:pPr>
              <a:t>49</a:t>
            </a:fld>
            <a:endParaRPr lang="es-ES" smtClean="0"/>
          </a:p>
        </p:txBody>
      </p:sp>
      <p:sp>
        <p:nvSpPr>
          <p:cNvPr id="1320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1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8D1AB216-C890-45A6-9593-ED0AED62EB01}" type="slidenum">
              <a:rPr lang="es-ES" smtClean="0"/>
              <a:pPr eaLnBrk="1" hangingPunct="1">
                <a:defRPr/>
              </a:pPr>
              <a:t>50</a:t>
            </a:fld>
            <a:endParaRPr lang="es-ES" smtClean="0"/>
          </a:p>
        </p:txBody>
      </p:sp>
      <p:sp>
        <p:nvSpPr>
          <p:cNvPr id="1331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100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CEAF9967-2329-40F6-9F8F-F3A0F2CD8C56}" type="slidenum">
              <a:rPr lang="es-ES" smtClean="0"/>
              <a:pPr eaLnBrk="1" hangingPunct="1">
                <a:defRPr/>
              </a:pPr>
              <a:t>51</a:t>
            </a:fld>
            <a:endParaRPr lang="es-ES" smtClean="0"/>
          </a:p>
        </p:txBody>
      </p:sp>
      <p:sp>
        <p:nvSpPr>
          <p:cNvPr id="1341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endParaRPr lang="es-CL" sz="100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595AFA96-C5DE-4486-A1AA-F169400323E4}" type="slidenum">
              <a:rPr lang="es-ES" smtClean="0"/>
              <a:pPr eaLnBrk="1" hangingPunct="1">
                <a:defRPr/>
              </a:pPr>
              <a:t>52</a:t>
            </a:fld>
            <a:endParaRPr lang="es-ES" smtClean="0"/>
          </a:p>
        </p:txBody>
      </p:sp>
      <p:sp>
        <p:nvSpPr>
          <p:cNvPr id="1351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100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032EAD2A-C954-4F4A-AE84-356875A08D7D}" type="slidenum">
              <a:rPr lang="es-ES" smtClean="0"/>
              <a:pPr eaLnBrk="1" hangingPunct="1">
                <a:defRPr/>
              </a:pPr>
              <a:t>53</a:t>
            </a:fld>
            <a:endParaRPr lang="es-ES" smtClean="0"/>
          </a:p>
        </p:txBody>
      </p:sp>
      <p:sp>
        <p:nvSpPr>
          <p:cNvPr id="1361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endParaRPr lang="es-CL" sz="100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576F89-636F-4997-A06E-591E5C9F4371}" type="slidenum">
              <a:rPr lang="en-US"/>
              <a:pPr fontAlgn="base">
                <a:spcBef>
                  <a:spcPct val="0"/>
                </a:spcBef>
                <a:spcAft>
                  <a:spcPct val="0"/>
                </a:spcAft>
                <a:defRPr/>
              </a:pPr>
              <a:t>54</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73626A94-2D02-4675-929F-23274144A72F}" type="slidenum">
              <a:rPr lang="es-ES" smtClean="0"/>
              <a:pPr eaLnBrk="1" hangingPunct="1">
                <a:defRPr/>
              </a:pPr>
              <a:t>55</a:t>
            </a:fld>
            <a:endParaRPr lang="es-ES" smtClean="0"/>
          </a:p>
        </p:txBody>
      </p:sp>
      <p:sp>
        <p:nvSpPr>
          <p:cNvPr id="1218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3E654984-4449-4C4D-898F-D87AD4165AE5}" type="slidenum">
              <a:rPr lang="es-ES" smtClean="0"/>
              <a:pPr eaLnBrk="1" hangingPunct="1">
                <a:defRPr/>
              </a:pPr>
              <a:t>56</a:t>
            </a:fld>
            <a:endParaRPr lang="es-ES" smtClean="0"/>
          </a:p>
        </p:txBody>
      </p:sp>
      <p:sp>
        <p:nvSpPr>
          <p:cNvPr id="1372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A48D3813-C874-4D5F-BF77-63FCB03D5F6D}" type="slidenum">
              <a:rPr lang="es-ES" smtClean="0"/>
              <a:pPr eaLnBrk="1" hangingPunct="1">
                <a:defRPr/>
              </a:pPr>
              <a:t>57</a:t>
            </a:fld>
            <a:endParaRPr lang="es-ES" smtClean="0"/>
          </a:p>
        </p:txBody>
      </p:sp>
      <p:sp>
        <p:nvSpPr>
          <p:cNvPr id="1382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576F89-636F-4997-A06E-591E5C9F4371}" type="slidenum">
              <a:rPr lang="en-US"/>
              <a:pPr fontAlgn="base">
                <a:spcBef>
                  <a:spcPct val="0"/>
                </a:spcBef>
                <a:spcAft>
                  <a:spcPct val="0"/>
                </a:spcAft>
                <a:defRPr/>
              </a:pPr>
              <a:t>13</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2FB68506-A805-4B16-81B1-E42B4D08E4E6}" type="slidenum">
              <a:rPr lang="es-ES" smtClean="0"/>
              <a:pPr eaLnBrk="1" hangingPunct="1">
                <a:defRPr/>
              </a:pPr>
              <a:t>58</a:t>
            </a:fld>
            <a:endParaRPr lang="es-ES" smtClean="0"/>
          </a:p>
        </p:txBody>
      </p:sp>
      <p:sp>
        <p:nvSpPr>
          <p:cNvPr id="1392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C6D5B5FE-52A8-471D-B165-2918839C8E4D}" type="slidenum">
              <a:rPr lang="es-ES" smtClean="0"/>
              <a:pPr eaLnBrk="1" hangingPunct="1">
                <a:defRPr/>
              </a:pPr>
              <a:t>59</a:t>
            </a:fld>
            <a:endParaRPr lang="es-ES" smtClean="0"/>
          </a:p>
        </p:txBody>
      </p:sp>
      <p:sp>
        <p:nvSpPr>
          <p:cNvPr id="1402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90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576F89-636F-4997-A06E-591E5C9F4371}" type="slidenum">
              <a:rPr lang="en-US"/>
              <a:pPr fontAlgn="base">
                <a:spcBef>
                  <a:spcPct val="0"/>
                </a:spcBef>
                <a:spcAft>
                  <a:spcPct val="0"/>
                </a:spcAft>
                <a:defRPr/>
              </a:pPr>
              <a:t>60</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31960411-29E9-425D-8B53-988BF3C625F9}" type="slidenum">
              <a:rPr lang="es-ES" smtClean="0"/>
              <a:pPr eaLnBrk="1" hangingPunct="1">
                <a:defRPr/>
              </a:pPr>
              <a:t>61</a:t>
            </a:fld>
            <a:endParaRPr lang="es-ES" smtClean="0"/>
          </a:p>
        </p:txBody>
      </p:sp>
      <p:sp>
        <p:nvSpPr>
          <p:cNvPr id="1413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81320500-442B-4866-B756-3E76E2CA7F53}" type="slidenum">
              <a:rPr lang="es-ES" smtClean="0"/>
              <a:pPr eaLnBrk="1" hangingPunct="1">
                <a:defRPr/>
              </a:pPr>
              <a:t>62</a:t>
            </a:fld>
            <a:endParaRPr lang="es-ES" smtClean="0"/>
          </a:p>
        </p:txBody>
      </p:sp>
      <p:sp>
        <p:nvSpPr>
          <p:cNvPr id="1423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BA4FED7C-CD9A-4949-9E82-D08BCEBF8173}" type="slidenum">
              <a:rPr lang="es-ES" smtClean="0"/>
              <a:pPr eaLnBrk="1" hangingPunct="1">
                <a:defRPr/>
              </a:pPr>
              <a:t>63</a:t>
            </a:fld>
            <a:endParaRPr lang="es-ES" smtClean="0"/>
          </a:p>
        </p:txBody>
      </p:sp>
      <p:sp>
        <p:nvSpPr>
          <p:cNvPr id="1433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endParaRPr lang="es-CL" sz="90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576F89-636F-4997-A06E-591E5C9F4371}" type="slidenum">
              <a:rPr lang="en-US"/>
              <a:pPr fontAlgn="base">
                <a:spcBef>
                  <a:spcPct val="0"/>
                </a:spcBef>
                <a:spcAft>
                  <a:spcPct val="0"/>
                </a:spcAft>
                <a:defRPr/>
              </a:pPr>
              <a:t>64</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133F9B0F-3410-433C-8CC1-B2884E15B8A7}" type="slidenum">
              <a:rPr lang="es-ES" smtClean="0"/>
              <a:pPr eaLnBrk="1" hangingPunct="1">
                <a:defRPr/>
              </a:pPr>
              <a:t>65</a:t>
            </a:fld>
            <a:endParaRPr lang="es-ES" smtClean="0"/>
          </a:p>
        </p:txBody>
      </p:sp>
      <p:sp>
        <p:nvSpPr>
          <p:cNvPr id="1443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4FB2E158-3841-47B9-B11E-C9027B040049}" type="slidenum">
              <a:rPr lang="es-ES" smtClean="0"/>
              <a:pPr eaLnBrk="1" hangingPunct="1">
                <a:defRPr/>
              </a:pPr>
              <a:t>66</a:t>
            </a:fld>
            <a:endParaRPr lang="es-ES" smtClean="0"/>
          </a:p>
        </p:txBody>
      </p:sp>
      <p:sp>
        <p:nvSpPr>
          <p:cNvPr id="1454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endParaRPr lang="es-CL" sz="900"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0106E8B6-A814-4BB4-A60A-03F677ED4364}" type="slidenum">
              <a:rPr lang="es-ES" smtClean="0"/>
              <a:pPr eaLnBrk="1" hangingPunct="1">
                <a:defRPr/>
              </a:pPr>
              <a:t>67</a:t>
            </a:fld>
            <a:endParaRPr lang="es-ES" smtClean="0"/>
          </a:p>
        </p:txBody>
      </p:sp>
      <p:sp>
        <p:nvSpPr>
          <p:cNvPr id="1464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D3814C7A-8385-4288-9BE1-F042EA3F1F16}" type="slidenum">
              <a:rPr lang="es-ES" smtClean="0"/>
              <a:pPr eaLnBrk="1" hangingPunct="1">
                <a:defRPr/>
              </a:pPr>
              <a:t>14</a:t>
            </a:fld>
            <a:endParaRPr lang="es-ES" smtClean="0"/>
          </a:p>
        </p:txBody>
      </p:sp>
      <p:sp>
        <p:nvSpPr>
          <p:cNvPr id="972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EC3ECF9F-D103-4F4E-AB0A-2AAAA20A31F2}" type="slidenum">
              <a:rPr lang="es-ES" smtClean="0"/>
              <a:pPr eaLnBrk="1" hangingPunct="1">
                <a:defRPr/>
              </a:pPr>
              <a:t>68</a:t>
            </a:fld>
            <a:endParaRPr lang="es-ES" smtClean="0"/>
          </a:p>
        </p:txBody>
      </p:sp>
      <p:sp>
        <p:nvSpPr>
          <p:cNvPr id="1474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ED7CC0D3-14D2-4C86-9FFC-DF31794A1031}" type="slidenum">
              <a:rPr lang="es-ES" smtClean="0"/>
              <a:pPr eaLnBrk="1" hangingPunct="1">
                <a:defRPr/>
              </a:pPr>
              <a:t>69</a:t>
            </a:fld>
            <a:endParaRPr lang="es-ES" smtClean="0"/>
          </a:p>
        </p:txBody>
      </p:sp>
      <p:sp>
        <p:nvSpPr>
          <p:cNvPr id="1484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z="90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59C7A89B-F85F-4366-977E-E8AEFFE76621}" type="slidenum">
              <a:rPr lang="es-ES" smtClean="0"/>
              <a:pPr eaLnBrk="1" hangingPunct="1">
                <a:defRPr/>
              </a:pPr>
              <a:t>70</a:t>
            </a:fld>
            <a:endParaRPr lang="es-ES" smtClean="0"/>
          </a:p>
        </p:txBody>
      </p:sp>
      <p:sp>
        <p:nvSpPr>
          <p:cNvPr id="1495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90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A744C9CE-3D10-4E4F-A5F1-E85F51E77527}" type="slidenum">
              <a:rPr lang="es-ES" smtClean="0"/>
              <a:pPr eaLnBrk="1" hangingPunct="1">
                <a:defRPr/>
              </a:pPr>
              <a:t>71</a:t>
            </a:fld>
            <a:endParaRPr lang="es-ES" smtClean="0"/>
          </a:p>
        </p:txBody>
      </p:sp>
      <p:sp>
        <p:nvSpPr>
          <p:cNvPr id="1505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E1722AC3-3BA3-47A4-9C86-0B46B4B4ECAB}" type="slidenum">
              <a:rPr lang="es-ES" smtClean="0"/>
              <a:pPr eaLnBrk="1" hangingPunct="1">
                <a:defRPr/>
              </a:pPr>
              <a:t>72</a:t>
            </a:fld>
            <a:endParaRPr lang="es-ES" smtClean="0"/>
          </a:p>
        </p:txBody>
      </p:sp>
      <p:sp>
        <p:nvSpPr>
          <p:cNvPr id="1515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133F9B0F-3410-433C-8CC1-B2884E15B8A7}" type="slidenum">
              <a:rPr lang="es-ES" smtClean="0"/>
              <a:pPr eaLnBrk="1" hangingPunct="1">
                <a:defRPr/>
              </a:pPr>
              <a:t>73</a:t>
            </a:fld>
            <a:endParaRPr lang="es-ES" smtClean="0"/>
          </a:p>
        </p:txBody>
      </p:sp>
      <p:sp>
        <p:nvSpPr>
          <p:cNvPr id="1443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38DD814A-2076-4529-AEE9-2E85AC1DC8FE}" type="slidenum">
              <a:rPr lang="es-ES" smtClean="0"/>
              <a:pPr eaLnBrk="1" hangingPunct="1">
                <a:defRPr/>
              </a:pPr>
              <a:t>74</a:t>
            </a:fld>
            <a:endParaRPr lang="es-ES" smtClean="0"/>
          </a:p>
        </p:txBody>
      </p:sp>
      <p:sp>
        <p:nvSpPr>
          <p:cNvPr id="1536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900"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73626A94-2D02-4675-929F-23274144A72F}" type="slidenum">
              <a:rPr lang="es-ES" smtClean="0"/>
              <a:pPr eaLnBrk="1" hangingPunct="1">
                <a:defRPr/>
              </a:pPr>
              <a:t>75</a:t>
            </a:fld>
            <a:endParaRPr lang="es-ES" smtClean="0"/>
          </a:p>
        </p:txBody>
      </p:sp>
      <p:sp>
        <p:nvSpPr>
          <p:cNvPr id="1218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295DE991-F597-43E4-8068-144563C29870}" type="slidenum">
              <a:rPr lang="es-ES" smtClean="0"/>
              <a:pPr eaLnBrk="1" hangingPunct="1">
                <a:defRPr/>
              </a:pPr>
              <a:t>76</a:t>
            </a:fld>
            <a:endParaRPr lang="es-ES" smtClean="0"/>
          </a:p>
        </p:txBody>
      </p:sp>
      <p:sp>
        <p:nvSpPr>
          <p:cNvPr id="1556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295DE991-F597-43E4-8068-144563C29870}" type="slidenum">
              <a:rPr lang="es-ES" smtClean="0"/>
              <a:pPr eaLnBrk="1" hangingPunct="1">
                <a:defRPr/>
              </a:pPr>
              <a:t>77</a:t>
            </a:fld>
            <a:endParaRPr lang="es-ES" smtClean="0"/>
          </a:p>
        </p:txBody>
      </p:sp>
      <p:sp>
        <p:nvSpPr>
          <p:cNvPr id="1556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36732919-423A-4657-A79D-F2FF79797DB3}" type="slidenum">
              <a:rPr lang="es-ES" smtClean="0"/>
              <a:pPr eaLnBrk="1" hangingPunct="1">
                <a:defRPr/>
              </a:pPr>
              <a:t>15</a:t>
            </a:fld>
            <a:endParaRPr lang="es-ES" smtClean="0"/>
          </a:p>
        </p:txBody>
      </p:sp>
      <p:sp>
        <p:nvSpPr>
          <p:cNvPr id="983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73626A94-2D02-4675-929F-23274144A72F}" type="slidenum">
              <a:rPr lang="es-ES" smtClean="0"/>
              <a:pPr eaLnBrk="1" hangingPunct="1">
                <a:defRPr/>
              </a:pPr>
              <a:t>78</a:t>
            </a:fld>
            <a:endParaRPr lang="es-ES" smtClean="0"/>
          </a:p>
        </p:txBody>
      </p:sp>
      <p:sp>
        <p:nvSpPr>
          <p:cNvPr id="1218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F89F7F2E-D607-44EE-9894-7B1381DC123F}" type="slidenum">
              <a:rPr lang="es-ES" smtClean="0"/>
              <a:pPr eaLnBrk="1" hangingPunct="1">
                <a:defRPr/>
              </a:pPr>
              <a:t>79</a:t>
            </a:fld>
            <a:endParaRPr lang="es-ES" smtClean="0"/>
          </a:p>
        </p:txBody>
      </p:sp>
      <p:sp>
        <p:nvSpPr>
          <p:cNvPr id="1587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900"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3243DCB5-6338-4411-9E75-D556E59E1629}" type="slidenum">
              <a:rPr lang="es-ES" smtClean="0"/>
              <a:pPr eaLnBrk="1" hangingPunct="1">
                <a:defRPr/>
              </a:pPr>
              <a:t>80</a:t>
            </a:fld>
            <a:endParaRPr lang="es-ES" smtClean="0"/>
          </a:p>
        </p:txBody>
      </p:sp>
      <p:sp>
        <p:nvSpPr>
          <p:cNvPr id="1597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900"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31960411-29E9-425D-8B53-988BF3C625F9}" type="slidenum">
              <a:rPr lang="es-ES" smtClean="0"/>
              <a:pPr eaLnBrk="1" hangingPunct="1">
                <a:defRPr/>
              </a:pPr>
              <a:t>81</a:t>
            </a:fld>
            <a:endParaRPr lang="es-ES" smtClean="0"/>
          </a:p>
        </p:txBody>
      </p:sp>
      <p:sp>
        <p:nvSpPr>
          <p:cNvPr id="1413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BAC77F83-5BEB-415B-B10A-939E7A0A798E}" type="slidenum">
              <a:rPr lang="es-ES" smtClean="0"/>
              <a:pPr eaLnBrk="1" hangingPunct="1">
                <a:defRPr/>
              </a:pPr>
              <a:t>82</a:t>
            </a:fld>
            <a:endParaRPr lang="es-ES" smtClean="0"/>
          </a:p>
        </p:txBody>
      </p:sp>
      <p:sp>
        <p:nvSpPr>
          <p:cNvPr id="1617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133F9B0F-3410-433C-8CC1-B2884E15B8A7}" type="slidenum">
              <a:rPr lang="es-ES" smtClean="0"/>
              <a:pPr eaLnBrk="1" hangingPunct="1">
                <a:defRPr/>
              </a:pPr>
              <a:t>83</a:t>
            </a:fld>
            <a:endParaRPr lang="es-ES" smtClean="0"/>
          </a:p>
        </p:txBody>
      </p:sp>
      <p:sp>
        <p:nvSpPr>
          <p:cNvPr id="1443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07B07B60-6901-4494-9768-51E323BC7C4B}" type="slidenum">
              <a:rPr lang="es-ES" smtClean="0"/>
              <a:pPr eaLnBrk="1" hangingPunct="1">
                <a:defRPr/>
              </a:pPr>
              <a:t>84</a:t>
            </a:fld>
            <a:endParaRPr lang="es-ES" smtClean="0"/>
          </a:p>
        </p:txBody>
      </p:sp>
      <p:sp>
        <p:nvSpPr>
          <p:cNvPr id="1638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dirty="0"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p:txBody>
          <a:bodyPr/>
          <a:lstStyle>
            <a:lvl1pPr defTabSz="911482" eaLnBrk="0" hangingPunct="0">
              <a:defRPr>
                <a:solidFill>
                  <a:schemeClr val="tx1"/>
                </a:solidFill>
                <a:latin typeface="Arial" charset="0"/>
              </a:defRPr>
            </a:lvl1pPr>
            <a:lvl2pPr marL="702756" indent="-270291" defTabSz="911482" eaLnBrk="0" hangingPunct="0">
              <a:defRPr>
                <a:solidFill>
                  <a:schemeClr val="tx1"/>
                </a:solidFill>
                <a:latin typeface="Arial" charset="0"/>
              </a:defRPr>
            </a:lvl2pPr>
            <a:lvl3pPr marL="1081164" indent="-216233" defTabSz="911482" eaLnBrk="0" hangingPunct="0">
              <a:defRPr>
                <a:solidFill>
                  <a:schemeClr val="tx1"/>
                </a:solidFill>
                <a:latin typeface="Arial" charset="0"/>
              </a:defRPr>
            </a:lvl3pPr>
            <a:lvl4pPr marL="1513629" indent="-216233" defTabSz="911482" eaLnBrk="0" hangingPunct="0">
              <a:defRPr>
                <a:solidFill>
                  <a:schemeClr val="tx1"/>
                </a:solidFill>
                <a:latin typeface="Arial" charset="0"/>
              </a:defRPr>
            </a:lvl4pPr>
            <a:lvl5pPr marL="1946095" indent="-216233" defTabSz="911482" eaLnBrk="0" hangingPunct="0">
              <a:defRPr>
                <a:solidFill>
                  <a:schemeClr val="tx1"/>
                </a:solidFill>
                <a:latin typeface="Arial" charset="0"/>
              </a:defRPr>
            </a:lvl5pPr>
            <a:lvl6pPr marL="2378560" indent="-216233" defTabSz="911482" eaLnBrk="0" fontAlgn="base" hangingPunct="0">
              <a:spcBef>
                <a:spcPct val="0"/>
              </a:spcBef>
              <a:spcAft>
                <a:spcPct val="0"/>
              </a:spcAft>
              <a:defRPr>
                <a:solidFill>
                  <a:schemeClr val="tx1"/>
                </a:solidFill>
                <a:latin typeface="Arial" charset="0"/>
              </a:defRPr>
            </a:lvl6pPr>
            <a:lvl7pPr marL="2811026" indent="-216233" defTabSz="911482" eaLnBrk="0" fontAlgn="base" hangingPunct="0">
              <a:spcBef>
                <a:spcPct val="0"/>
              </a:spcBef>
              <a:spcAft>
                <a:spcPct val="0"/>
              </a:spcAft>
              <a:defRPr>
                <a:solidFill>
                  <a:schemeClr val="tx1"/>
                </a:solidFill>
                <a:latin typeface="Arial" charset="0"/>
              </a:defRPr>
            </a:lvl7pPr>
            <a:lvl8pPr marL="3243491" indent="-216233" defTabSz="911482" eaLnBrk="0" fontAlgn="base" hangingPunct="0">
              <a:spcBef>
                <a:spcPct val="0"/>
              </a:spcBef>
              <a:spcAft>
                <a:spcPct val="0"/>
              </a:spcAft>
              <a:defRPr>
                <a:solidFill>
                  <a:schemeClr val="tx1"/>
                </a:solidFill>
                <a:latin typeface="Arial" charset="0"/>
              </a:defRPr>
            </a:lvl8pPr>
            <a:lvl9pPr marL="3675957" indent="-216233" defTabSz="911482" eaLnBrk="0" fontAlgn="base" hangingPunct="0">
              <a:spcBef>
                <a:spcPct val="0"/>
              </a:spcBef>
              <a:spcAft>
                <a:spcPct val="0"/>
              </a:spcAft>
              <a:defRPr>
                <a:solidFill>
                  <a:schemeClr val="tx1"/>
                </a:solidFill>
                <a:latin typeface="Arial" charset="0"/>
              </a:defRPr>
            </a:lvl9pPr>
          </a:lstStyle>
          <a:p>
            <a:pPr eaLnBrk="1" hangingPunct="1">
              <a:defRPr/>
            </a:pPr>
            <a:fld id="{E91CA3DA-4405-409F-BF29-B7D8C7EC0ADB}" type="slidenum">
              <a:rPr lang="es-ES" smtClean="0"/>
              <a:pPr eaLnBrk="1" hangingPunct="1">
                <a:defRPr/>
              </a:pPr>
              <a:t>85</a:t>
            </a:fld>
            <a:endParaRPr lang="es-ES" smtClean="0"/>
          </a:p>
        </p:txBody>
      </p:sp>
      <p:sp>
        <p:nvSpPr>
          <p:cNvPr id="1648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1400"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defRPr/>
            </a:pPr>
            <a:fld id="{B50A7AF4-E021-4A7C-92B4-1F10C2685AF6}" type="slidenum">
              <a:rPr lang="es-ES" smtClean="0"/>
              <a:pPr eaLnBrk="1" hangingPunct="1">
                <a:defRPr/>
              </a:pPr>
              <a:t>86</a:t>
            </a:fld>
            <a:endParaRPr lang="es-ES" smtClean="0"/>
          </a:p>
        </p:txBody>
      </p:sp>
      <p:sp>
        <p:nvSpPr>
          <p:cNvPr id="1658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s-CL"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133F9B0F-3410-433C-8CC1-B2884E15B8A7}" type="slidenum">
              <a:rPr lang="es-ES" smtClean="0"/>
              <a:pPr eaLnBrk="1" hangingPunct="1">
                <a:defRPr/>
              </a:pPr>
              <a:t>87</a:t>
            </a:fld>
            <a:endParaRPr lang="es-ES" smtClean="0"/>
          </a:p>
        </p:txBody>
      </p:sp>
      <p:sp>
        <p:nvSpPr>
          <p:cNvPr id="1443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z="1400" smtClean="0"/>
          </a:p>
          <a:p>
            <a:pPr eaLnBrk="1" hangingPunct="1"/>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55D243D4-B225-4636-8740-769A30E1AA3A}" type="slidenum">
              <a:rPr lang="es-ES" smtClean="0"/>
              <a:pPr eaLnBrk="1" hangingPunct="1">
                <a:defRPr/>
              </a:pPr>
              <a:t>16</a:t>
            </a:fld>
            <a:endParaRPr lang="es-ES" smtClean="0"/>
          </a:p>
        </p:txBody>
      </p:sp>
      <p:sp>
        <p:nvSpPr>
          <p:cNvPr id="993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endParaRPr lang="es-CL" sz="9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p:txBody>
          <a:bodyPr/>
          <a:lstStyle>
            <a:lvl1pPr defTabSz="913576" eaLnBrk="0" hangingPunct="0">
              <a:defRPr>
                <a:solidFill>
                  <a:schemeClr val="tx1"/>
                </a:solidFill>
                <a:latin typeface="Arial" charset="0"/>
              </a:defRPr>
            </a:lvl1pPr>
            <a:lvl2pPr marL="735892" indent="-283035" defTabSz="913576" eaLnBrk="0" hangingPunct="0">
              <a:defRPr>
                <a:solidFill>
                  <a:schemeClr val="tx1"/>
                </a:solidFill>
                <a:latin typeface="Arial" charset="0"/>
              </a:defRPr>
            </a:lvl2pPr>
            <a:lvl3pPr marL="1132142" indent="-226428" defTabSz="913576" eaLnBrk="0" hangingPunct="0">
              <a:defRPr>
                <a:solidFill>
                  <a:schemeClr val="tx1"/>
                </a:solidFill>
                <a:latin typeface="Arial" charset="0"/>
              </a:defRPr>
            </a:lvl3pPr>
            <a:lvl4pPr marL="1584998" indent="-226428" defTabSz="913576" eaLnBrk="0" hangingPunct="0">
              <a:defRPr>
                <a:solidFill>
                  <a:schemeClr val="tx1"/>
                </a:solidFill>
                <a:latin typeface="Arial" charset="0"/>
              </a:defRPr>
            </a:lvl4pPr>
            <a:lvl5pPr marL="2037855" indent="-226428" defTabSz="913576" eaLnBrk="0" hangingPunct="0">
              <a:defRPr>
                <a:solidFill>
                  <a:schemeClr val="tx1"/>
                </a:solidFill>
                <a:latin typeface="Arial" charset="0"/>
              </a:defRPr>
            </a:lvl5pPr>
            <a:lvl6pPr marL="2490711" indent="-226428" defTabSz="913576" eaLnBrk="0" fontAlgn="base" hangingPunct="0">
              <a:spcBef>
                <a:spcPct val="0"/>
              </a:spcBef>
              <a:spcAft>
                <a:spcPct val="0"/>
              </a:spcAft>
              <a:defRPr>
                <a:solidFill>
                  <a:schemeClr val="tx1"/>
                </a:solidFill>
                <a:latin typeface="Arial" charset="0"/>
              </a:defRPr>
            </a:lvl6pPr>
            <a:lvl7pPr marL="2943568" indent="-226428" defTabSz="913576" eaLnBrk="0" fontAlgn="base" hangingPunct="0">
              <a:spcBef>
                <a:spcPct val="0"/>
              </a:spcBef>
              <a:spcAft>
                <a:spcPct val="0"/>
              </a:spcAft>
              <a:defRPr>
                <a:solidFill>
                  <a:schemeClr val="tx1"/>
                </a:solidFill>
                <a:latin typeface="Arial" charset="0"/>
              </a:defRPr>
            </a:lvl7pPr>
            <a:lvl8pPr marL="3396425" indent="-226428" defTabSz="913576" eaLnBrk="0" fontAlgn="base" hangingPunct="0">
              <a:spcBef>
                <a:spcPct val="0"/>
              </a:spcBef>
              <a:spcAft>
                <a:spcPct val="0"/>
              </a:spcAft>
              <a:defRPr>
                <a:solidFill>
                  <a:schemeClr val="tx1"/>
                </a:solidFill>
                <a:latin typeface="Arial" charset="0"/>
              </a:defRPr>
            </a:lvl8pPr>
            <a:lvl9pPr marL="3849281" indent="-226428" defTabSz="913576" eaLnBrk="0" fontAlgn="base" hangingPunct="0">
              <a:spcBef>
                <a:spcPct val="0"/>
              </a:spcBef>
              <a:spcAft>
                <a:spcPct val="0"/>
              </a:spcAft>
              <a:defRPr>
                <a:solidFill>
                  <a:schemeClr val="tx1"/>
                </a:solidFill>
                <a:latin typeface="Arial" charset="0"/>
              </a:defRPr>
            </a:lvl9pPr>
          </a:lstStyle>
          <a:p>
            <a:pPr eaLnBrk="1" hangingPunct="1">
              <a:defRPr/>
            </a:pPr>
            <a:fld id="{5F902D19-1053-4ECB-8C7D-F3A7A8AC663A}" type="slidenum">
              <a:rPr lang="es-ES" smtClean="0"/>
              <a:pPr eaLnBrk="1" hangingPunct="1">
                <a:defRPr/>
              </a:pPr>
              <a:t>17</a:t>
            </a:fld>
            <a:endParaRPr lang="es-ES" smtClean="0"/>
          </a:p>
        </p:txBody>
      </p:sp>
      <p:sp>
        <p:nvSpPr>
          <p:cNvPr id="1003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L" sz="100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logoP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6400" y="0"/>
            <a:ext cx="2033588"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7" name="6 CuadroTexto"/>
          <p:cNvSpPr txBox="1"/>
          <p:nvPr userDrawn="1"/>
        </p:nvSpPr>
        <p:spPr>
          <a:xfrm>
            <a:off x="8893175" y="149225"/>
            <a:ext cx="307975" cy="2927350"/>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p:txBody>
      </p:sp>
      <p:sp>
        <p:nvSpPr>
          <p:cNvPr id="11" name="Content Placeholder 11"/>
          <p:cNvSpPr>
            <a:spLocks noGrp="1"/>
          </p:cNvSpPr>
          <p:nvPr>
            <p:ph sz="quarter" idx="11"/>
          </p:nvPr>
        </p:nvSpPr>
        <p:spPr>
          <a:xfrm>
            <a:off x="3187700" y="2582488"/>
            <a:ext cx="5956300" cy="1027545"/>
          </a:xfrm>
          <a:prstGeom prst="rect">
            <a:avLst/>
          </a:prstGeom>
        </p:spPr>
        <p:txBody>
          <a:bodyPr vert="horz"/>
          <a:lstStyle>
            <a:lvl1pPr marL="0" indent="0">
              <a:buNone/>
              <a:defRPr sz="2800" b="1" i="0">
                <a:solidFill>
                  <a:srgbClr val="4F81BD"/>
                </a:solidFill>
                <a:latin typeface="Verdana"/>
                <a:cs typeface="Verdana"/>
              </a:defRPr>
            </a:lvl1pPr>
          </a:lstStyle>
          <a:p>
            <a:pPr lvl="0"/>
            <a:r>
              <a:rPr lang="es-ES" smtClean="0"/>
              <a:t>Haga clic para modificar el estilo de texto del patrón</a:t>
            </a:r>
          </a:p>
        </p:txBody>
      </p:sp>
      <p:sp>
        <p:nvSpPr>
          <p:cNvPr id="12" name="Content Placeholder 11"/>
          <p:cNvSpPr>
            <a:spLocks noGrp="1"/>
          </p:cNvSpPr>
          <p:nvPr>
            <p:ph sz="quarter" idx="12"/>
          </p:nvPr>
        </p:nvSpPr>
        <p:spPr>
          <a:xfrm>
            <a:off x="3187700" y="3623720"/>
            <a:ext cx="5956300" cy="1027545"/>
          </a:xfrm>
          <a:prstGeom prst="rect">
            <a:avLst/>
          </a:prstGeom>
        </p:spPr>
        <p:txBody>
          <a:bodyPr vert="horz"/>
          <a:lstStyle>
            <a:lvl1pPr marL="0" indent="0">
              <a:buNone/>
              <a:defRPr sz="1800" b="0" i="0">
                <a:solidFill>
                  <a:srgbClr val="4F81BD"/>
                </a:solidFill>
                <a:latin typeface="Verdana"/>
                <a:cs typeface="Verdana"/>
              </a:defRPr>
            </a:lvl1pPr>
          </a:lstStyle>
          <a:p>
            <a:pPr lvl="0"/>
            <a:r>
              <a:rPr lang="es-ES" smtClean="0"/>
              <a:t>Haga clic para modificar el estilo de texto del patrón</a:t>
            </a:r>
          </a:p>
        </p:txBody>
      </p:sp>
    </p:spTree>
    <p:extLst>
      <p:ext uri="{BB962C8B-B14F-4D97-AF65-F5344CB8AC3E}">
        <p14:creationId xmlns:p14="http://schemas.microsoft.com/office/powerpoint/2010/main" val="2952014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457200" y="1600200"/>
            <a:ext cx="8229600" cy="4525963"/>
          </a:xfrm>
          <a:prstGeom prst="rect">
            <a:avLst/>
          </a:prstGeom>
        </p:spPr>
        <p:txBody>
          <a:bodyPr/>
          <a:lstStyle/>
          <a:p>
            <a:pPr lvl="0"/>
            <a:endParaRPr lang="es-CL" noProof="0" smtClean="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s-E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s-E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4938E490-AB86-40CC-BDF3-F09CA6638BA2}" type="slidenum">
              <a:rPr lang="es-ES"/>
              <a:pPr>
                <a:defRPr/>
              </a:pPr>
              <a:t>‹Nº›</a:t>
            </a:fld>
            <a:endParaRPr lang="es-ES"/>
          </a:p>
        </p:txBody>
      </p:sp>
    </p:spTree>
    <p:extLst>
      <p:ext uri="{BB962C8B-B14F-4D97-AF65-F5344CB8AC3E}">
        <p14:creationId xmlns:p14="http://schemas.microsoft.com/office/powerpoint/2010/main" val="360432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B0F8A25A-3983-4D46-AC1C-F304690BC244}" type="slidenum">
              <a:rPr lang="es-ES"/>
              <a:pPr>
                <a:defRPr/>
              </a:pPr>
              <a:t>‹Nº›</a:t>
            </a:fld>
            <a:endParaRPr lang="es-ES"/>
          </a:p>
        </p:txBody>
      </p:sp>
    </p:spTree>
    <p:extLst>
      <p:ext uri="{BB962C8B-B14F-4D97-AF65-F5344CB8AC3E}">
        <p14:creationId xmlns:p14="http://schemas.microsoft.com/office/powerpoint/2010/main" val="2553903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6" name="5 CuadroTexto"/>
          <p:cNvSpPr txBox="1"/>
          <p:nvPr userDrawn="1"/>
        </p:nvSpPr>
        <p:spPr>
          <a:xfrm>
            <a:off x="8893175" y="149225"/>
            <a:ext cx="307975" cy="3756025"/>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p:txBody>
      </p:sp>
      <p:sp>
        <p:nvSpPr>
          <p:cNvPr id="12" name="Content Placeholder 11"/>
          <p:cNvSpPr>
            <a:spLocks noGrp="1"/>
          </p:cNvSpPr>
          <p:nvPr>
            <p:ph sz="quarter" idx="11"/>
          </p:nvPr>
        </p:nvSpPr>
        <p:spPr>
          <a:xfrm>
            <a:off x="3187700" y="2582488"/>
            <a:ext cx="5956300" cy="1027545"/>
          </a:xfrm>
          <a:prstGeom prst="rect">
            <a:avLst/>
          </a:prstGeom>
        </p:spPr>
        <p:txBody>
          <a:bodyPr vert="horz"/>
          <a:lstStyle>
            <a:lvl1pPr marL="0" indent="0">
              <a:buNone/>
              <a:defRPr sz="2800" b="1" i="0">
                <a:solidFill>
                  <a:srgbClr val="4F81BD"/>
                </a:solidFill>
                <a:latin typeface="Verdana"/>
                <a:cs typeface="Verdana"/>
              </a:defRPr>
            </a:lvl1pPr>
          </a:lstStyle>
          <a:p>
            <a:pPr lvl="0"/>
            <a:r>
              <a:rPr lang="es-ES" smtClean="0"/>
              <a:t>Haga clic para modificar el estilo de texto del patrón</a:t>
            </a:r>
          </a:p>
        </p:txBody>
      </p:sp>
      <p:sp>
        <p:nvSpPr>
          <p:cNvPr id="13" name="Content Placeholder 11"/>
          <p:cNvSpPr>
            <a:spLocks noGrp="1"/>
          </p:cNvSpPr>
          <p:nvPr>
            <p:ph sz="quarter" idx="12"/>
          </p:nvPr>
        </p:nvSpPr>
        <p:spPr>
          <a:xfrm>
            <a:off x="3187700" y="3623720"/>
            <a:ext cx="5956300" cy="1027545"/>
          </a:xfrm>
          <a:prstGeom prst="rect">
            <a:avLst/>
          </a:prstGeom>
        </p:spPr>
        <p:txBody>
          <a:bodyPr vert="horz"/>
          <a:lstStyle>
            <a:lvl1pPr marL="0" indent="0">
              <a:buNone/>
              <a:defRPr sz="1800" b="0" i="0">
                <a:solidFill>
                  <a:srgbClr val="4F81BD"/>
                </a:solidFill>
                <a:latin typeface="Verdana"/>
                <a:cs typeface="Verdana"/>
              </a:defRPr>
            </a:lvl1pPr>
          </a:lstStyle>
          <a:p>
            <a:pPr lvl="0"/>
            <a:r>
              <a:rPr lang="es-ES" smtClean="0"/>
              <a:t>Haga clic para modificar el estilo de texto del patrón</a:t>
            </a:r>
          </a:p>
        </p:txBody>
      </p:sp>
    </p:spTree>
    <p:extLst>
      <p:ext uri="{BB962C8B-B14F-4D97-AF65-F5344CB8AC3E}">
        <p14:creationId xmlns:p14="http://schemas.microsoft.com/office/powerpoint/2010/main" val="3705425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8" descr="Complemento-Logo-Gobierno-160x14px.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5" name="4 CuadroTexto"/>
          <p:cNvSpPr txBox="1"/>
          <p:nvPr userDrawn="1"/>
        </p:nvSpPr>
        <p:spPr>
          <a:xfrm>
            <a:off x="8770938" y="149225"/>
            <a:ext cx="430212" cy="3622675"/>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a:p>
            <a:pPr fontAlgn="auto">
              <a:spcBef>
                <a:spcPts val="0"/>
              </a:spcBef>
              <a:spcAft>
                <a:spcPts val="0"/>
              </a:spcAft>
              <a:defRPr/>
            </a:pPr>
            <a:endParaRPr lang="es-CL" sz="800" dirty="0">
              <a:solidFill>
                <a:schemeClr val="bg1"/>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6366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3" descr="Complemento-Logo-Gobierno-160x14px.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11" name="10 CuadroTexto"/>
          <p:cNvSpPr txBox="1"/>
          <p:nvPr userDrawn="1"/>
        </p:nvSpPr>
        <p:spPr>
          <a:xfrm>
            <a:off x="8770938" y="149225"/>
            <a:ext cx="430212" cy="3917950"/>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a:p>
            <a:pPr fontAlgn="auto">
              <a:spcBef>
                <a:spcPts val="0"/>
              </a:spcBef>
              <a:spcAft>
                <a:spcPts val="0"/>
              </a:spcAft>
              <a:defRPr/>
            </a:pPr>
            <a:endParaRPr lang="es-CL" sz="800" dirty="0">
              <a:solidFill>
                <a:schemeClr val="bg1"/>
              </a:solidFill>
              <a:latin typeface="Verdana" pitchFamily="34" charset="0"/>
              <a:ea typeface="Verdana" pitchFamily="34" charset="0"/>
              <a:cs typeface="Verdana" pitchFamily="34" charset="0"/>
            </a:endParaRPr>
          </a:p>
        </p:txBody>
      </p:sp>
      <p:sp>
        <p:nvSpPr>
          <p:cNvPr id="7" name="Marcador de texto 2"/>
          <p:cNvSpPr>
            <a:spLocks noGrp="1"/>
          </p:cNvSpPr>
          <p:nvPr>
            <p:ph idx="1"/>
          </p:nvPr>
        </p:nvSpPr>
        <p:spPr>
          <a:xfrm>
            <a:off x="406400" y="2773679"/>
            <a:ext cx="8331200" cy="3375161"/>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tx1">
                    <a:lumMod val="75000"/>
                    <a:lumOff val="2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p:txBody>
      </p:sp>
      <p:sp>
        <p:nvSpPr>
          <p:cNvPr id="8" name="Marcador de contenido 12"/>
          <p:cNvSpPr>
            <a:spLocks noGrp="1"/>
          </p:cNvSpPr>
          <p:nvPr>
            <p:ph sz="quarter" idx="12"/>
          </p:nvPr>
        </p:nvSpPr>
        <p:spPr>
          <a:xfrm>
            <a:off x="406400" y="1066801"/>
            <a:ext cx="8331200" cy="74758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smtClean="0"/>
              <a:t>Haga clic para modificar el estilo de texto del patrón</a:t>
            </a:r>
          </a:p>
          <a:p>
            <a:pPr lvl="1"/>
            <a:r>
              <a:rPr lang="es-ES" smtClean="0"/>
              <a:t>Segundo nivel</a:t>
            </a:r>
          </a:p>
        </p:txBody>
      </p:sp>
      <p:sp>
        <p:nvSpPr>
          <p:cNvPr id="9" name="Marcador de contenido 12"/>
          <p:cNvSpPr>
            <a:spLocks noGrp="1"/>
          </p:cNvSpPr>
          <p:nvPr>
            <p:ph sz="quarter" idx="13"/>
          </p:nvPr>
        </p:nvSpPr>
        <p:spPr>
          <a:xfrm>
            <a:off x="406400" y="1966784"/>
            <a:ext cx="8331200" cy="380178"/>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chemeClr val="accent1"/>
                </a:solidFill>
                <a:latin typeface="Verdana"/>
              </a:defRPr>
            </a:lvl1pPr>
          </a:lstStyle>
          <a:p>
            <a:pPr lvl="0"/>
            <a:r>
              <a:rPr lang="es-ES" smtClean="0"/>
              <a:t>Haga clic para modificar el estilo de texto del patrón</a:t>
            </a:r>
          </a:p>
          <a:p>
            <a:pPr lvl="1"/>
            <a:r>
              <a:rPr lang="es-ES" smtClean="0"/>
              <a:t>Segundo nivel</a:t>
            </a:r>
          </a:p>
        </p:txBody>
      </p:sp>
    </p:spTree>
    <p:extLst>
      <p:ext uri="{BB962C8B-B14F-4D97-AF65-F5344CB8AC3E}">
        <p14:creationId xmlns:p14="http://schemas.microsoft.com/office/powerpoint/2010/main" val="1549183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Complemento-Logo-Gobierno-160x14px.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12" name="11 CuadroTexto"/>
          <p:cNvSpPr txBox="1"/>
          <p:nvPr userDrawn="1"/>
        </p:nvSpPr>
        <p:spPr>
          <a:xfrm>
            <a:off x="8770938" y="149225"/>
            <a:ext cx="430212" cy="4165600"/>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a:p>
            <a:pPr fontAlgn="auto">
              <a:spcBef>
                <a:spcPts val="0"/>
              </a:spcBef>
              <a:spcAft>
                <a:spcPts val="0"/>
              </a:spcAft>
              <a:defRPr/>
            </a:pPr>
            <a:endParaRPr lang="es-CL" sz="800" dirty="0">
              <a:solidFill>
                <a:schemeClr val="bg1"/>
              </a:solidFill>
              <a:latin typeface="Verdana" pitchFamily="34" charset="0"/>
              <a:ea typeface="Verdana" pitchFamily="34" charset="0"/>
              <a:cs typeface="Verdana" pitchFamily="34" charset="0"/>
            </a:endParaRPr>
          </a:p>
        </p:txBody>
      </p:sp>
      <p:sp>
        <p:nvSpPr>
          <p:cNvPr id="6" name="Marcador de texto 2"/>
          <p:cNvSpPr>
            <a:spLocks noGrp="1"/>
          </p:cNvSpPr>
          <p:nvPr>
            <p:ph idx="16"/>
          </p:nvPr>
        </p:nvSpPr>
        <p:spPr>
          <a:xfrm>
            <a:off x="409573" y="2773679"/>
            <a:ext cx="4040793" cy="3498319"/>
          </a:xfrm>
          <a:prstGeom prst="rect">
            <a:avLst/>
          </a:prstGeom>
        </p:spPr>
        <p:txBody>
          <a:bodyPr vert="horz" lIns="91440" tIns="45720" rIns="91440" bIns="45720" rtlCol="0">
            <a:normAutofit/>
          </a:bodyPr>
          <a:lstStyle>
            <a:lvl1pPr marL="0" indent="0" algn="l">
              <a:buFont typeface="Arial"/>
              <a:buNone/>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 smtClean="0"/>
              <a:t>Haga clic para modificar el estilo de texto del patrón</a:t>
            </a:r>
          </a:p>
        </p:txBody>
      </p:sp>
      <p:sp>
        <p:nvSpPr>
          <p:cNvPr id="7" name="Marcador de texto 2"/>
          <p:cNvSpPr>
            <a:spLocks noGrp="1"/>
          </p:cNvSpPr>
          <p:nvPr>
            <p:ph idx="17"/>
          </p:nvPr>
        </p:nvSpPr>
        <p:spPr>
          <a:xfrm>
            <a:off x="4696806" y="2773679"/>
            <a:ext cx="4040793" cy="3498319"/>
          </a:xfrm>
          <a:prstGeom prst="rect">
            <a:avLst/>
          </a:prstGeom>
        </p:spPr>
        <p:txBody>
          <a:bodyPr vert="horz" lIns="91440" tIns="45720" rIns="91440" bIns="45720" rtlCol="0">
            <a:normAutofit/>
          </a:bodyPr>
          <a:lstStyle>
            <a:lvl1pPr marL="0" indent="0" algn="l">
              <a:buFont typeface="Arial"/>
              <a:buNone/>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 smtClean="0"/>
              <a:t>Haga clic para modificar el estilo de texto del patrón</a:t>
            </a:r>
          </a:p>
        </p:txBody>
      </p:sp>
      <p:sp>
        <p:nvSpPr>
          <p:cNvPr id="8" name="Marcador de contenido 12"/>
          <p:cNvSpPr>
            <a:spLocks noGrp="1"/>
          </p:cNvSpPr>
          <p:nvPr>
            <p:ph sz="quarter" idx="12"/>
          </p:nvPr>
        </p:nvSpPr>
        <p:spPr>
          <a:xfrm>
            <a:off x="406400" y="1066801"/>
            <a:ext cx="8331200" cy="74758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smtClean="0"/>
              <a:t>Haga clic para modificar el estilo de texto del patrón</a:t>
            </a:r>
          </a:p>
          <a:p>
            <a:pPr lvl="1"/>
            <a:r>
              <a:rPr lang="es-ES" smtClean="0"/>
              <a:t>Segundo nivel</a:t>
            </a:r>
          </a:p>
        </p:txBody>
      </p:sp>
      <p:sp>
        <p:nvSpPr>
          <p:cNvPr id="14" name="Marcador de contenido 12"/>
          <p:cNvSpPr>
            <a:spLocks noGrp="1"/>
          </p:cNvSpPr>
          <p:nvPr>
            <p:ph sz="quarter" idx="13"/>
          </p:nvPr>
        </p:nvSpPr>
        <p:spPr>
          <a:xfrm>
            <a:off x="406400" y="1966784"/>
            <a:ext cx="8331200" cy="380178"/>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rgbClr val="4F81BD"/>
                </a:solidFill>
                <a:latin typeface="Verdana"/>
              </a:defRPr>
            </a:lvl1pPr>
          </a:lstStyle>
          <a:p>
            <a:pPr lvl="0"/>
            <a:r>
              <a:rPr lang="es-ES" smtClean="0"/>
              <a:t>Haga clic para modificar el estilo de texto del patrón</a:t>
            </a:r>
          </a:p>
          <a:p>
            <a:pPr lvl="1"/>
            <a:r>
              <a:rPr lang="es-ES" smtClean="0"/>
              <a:t>Segundo nivel</a:t>
            </a:r>
          </a:p>
        </p:txBody>
      </p:sp>
    </p:spTree>
    <p:extLst>
      <p:ext uri="{BB962C8B-B14F-4D97-AF65-F5344CB8AC3E}">
        <p14:creationId xmlns:p14="http://schemas.microsoft.com/office/powerpoint/2010/main" val="2066736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2" name="2 Imagen"/>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4" name="3 CuadroTexto"/>
          <p:cNvSpPr txBox="1"/>
          <p:nvPr userDrawn="1"/>
        </p:nvSpPr>
        <p:spPr>
          <a:xfrm>
            <a:off x="8770938" y="149225"/>
            <a:ext cx="430212" cy="4165600"/>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a:p>
            <a:pPr fontAlgn="auto">
              <a:spcBef>
                <a:spcPts val="0"/>
              </a:spcBef>
              <a:spcAft>
                <a:spcPts val="0"/>
              </a:spcAft>
              <a:defRPr/>
            </a:pPr>
            <a:endParaRPr lang="es-CL" sz="800" dirty="0">
              <a:solidFill>
                <a:schemeClr val="bg1"/>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262536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s-E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s-E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16771708-4E86-4FB5-8107-C28169FF95C1}" type="slidenum">
              <a:rPr lang="es-ES"/>
              <a:pPr>
                <a:defRPr/>
              </a:pPr>
              <a:t>‹Nº›</a:t>
            </a:fld>
            <a:endParaRPr lang="es-ES"/>
          </a:p>
        </p:txBody>
      </p:sp>
    </p:spTree>
    <p:extLst>
      <p:ext uri="{BB962C8B-B14F-4D97-AF65-F5344CB8AC3E}">
        <p14:creationId xmlns:p14="http://schemas.microsoft.com/office/powerpoint/2010/main" val="2743042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L"/>
          </a:p>
        </p:txBody>
      </p:sp>
      <p:sp>
        <p:nvSpPr>
          <p:cNvPr id="3"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s-ES"/>
          </a:p>
        </p:txBody>
      </p:sp>
      <p:sp>
        <p:nvSpPr>
          <p:cNvPr id="4"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s-ES"/>
          </a:p>
        </p:txBody>
      </p:sp>
      <p:sp>
        <p:nvSpPr>
          <p:cNvPr id="5"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C8BC5C5A-E02B-4EB3-9F3F-E986B2566DBF}" type="slidenum">
              <a:rPr lang="es-ES"/>
              <a:pPr>
                <a:defRPr/>
              </a:pPr>
              <a:t>‹Nº›</a:t>
            </a:fld>
            <a:endParaRPr lang="es-ES"/>
          </a:p>
        </p:txBody>
      </p:sp>
    </p:spTree>
    <p:extLst>
      <p:ext uri="{BB962C8B-B14F-4D97-AF65-F5344CB8AC3E}">
        <p14:creationId xmlns:p14="http://schemas.microsoft.com/office/powerpoint/2010/main" val="3427699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s-ES"/>
          </a:p>
        </p:txBody>
      </p:sp>
      <p:sp>
        <p:nvSpPr>
          <p:cNvPr id="6"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s-ES"/>
          </a:p>
        </p:txBody>
      </p:sp>
      <p:sp>
        <p:nvSpPr>
          <p:cNvPr id="7"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EED9D4B4-890C-454D-98C0-199EFF6DE921}" type="slidenum">
              <a:rPr lang="es-ES"/>
              <a:pPr>
                <a:defRPr/>
              </a:pPr>
              <a:t>‹Nº›</a:t>
            </a:fld>
            <a:endParaRPr lang="es-ES"/>
          </a:p>
        </p:txBody>
      </p:sp>
    </p:spTree>
    <p:extLst>
      <p:ext uri="{BB962C8B-B14F-4D97-AF65-F5344CB8AC3E}">
        <p14:creationId xmlns:p14="http://schemas.microsoft.com/office/powerpoint/2010/main" val="665903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Footer Placeholder 4"/>
          <p:cNvSpPr txBox="1">
            <a:spLocks/>
          </p:cNvSpPr>
          <p:nvPr userDrawn="1"/>
        </p:nvSpPr>
        <p:spPr>
          <a:xfrm>
            <a:off x="406400" y="6400800"/>
            <a:ext cx="3314700" cy="457200"/>
          </a:xfrm>
          <a:prstGeom prst="rect">
            <a:avLst/>
          </a:prstGeom>
        </p:spPr>
        <p:txBody>
          <a:bodyPr/>
          <a:lstStyle>
            <a:defPPr>
              <a:defRPr lang="en-US"/>
            </a:defPPr>
            <a:lvl1pPr marL="0" algn="l" defTabSz="457200" rtl="0" eaLnBrk="1" latinLnBrk="0" hangingPunct="1">
              <a:defRPr sz="900" b="0" i="0" kern="1200">
                <a:solidFill>
                  <a:schemeClr val="bg1">
                    <a:lumMod val="65000"/>
                  </a:schemeClr>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err="1" smtClean="0"/>
              <a:t>Instituto</a:t>
            </a:r>
            <a:r>
              <a:rPr lang="en-US" dirty="0" smtClean="0"/>
              <a:t> de </a:t>
            </a:r>
            <a:r>
              <a:rPr lang="en-US" dirty="0" err="1" smtClean="0"/>
              <a:t>Salud</a:t>
            </a:r>
            <a:r>
              <a:rPr lang="en-US" dirty="0" smtClean="0"/>
              <a:t> </a:t>
            </a:r>
            <a:r>
              <a:rPr lang="en-US" dirty="0" err="1" smtClean="0"/>
              <a:t>Pública</a:t>
            </a:r>
            <a:r>
              <a:rPr lang="en-US" dirty="0" smtClean="0"/>
              <a:t> de Chile</a:t>
            </a:r>
            <a:endParaRPr lang="en-US" dirty="0"/>
          </a:p>
        </p:txBody>
      </p:sp>
    </p:spTree>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6.wmf"/><Relationship Id="rId7" Type="http://schemas.openxmlformats.org/officeDocument/2006/relationships/image" Target="../media/image40.jpe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39.wmf"/><Relationship Id="rId5" Type="http://schemas.openxmlformats.org/officeDocument/2006/relationships/image" Target="../media/image38.jpeg"/><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44.wmf"/><Relationship Id="rId5" Type="http://schemas.openxmlformats.org/officeDocument/2006/relationships/image" Target="../media/image43.png"/><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3.wmf"/></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jpeg"/><Relationship Id="rId18" Type="http://schemas.openxmlformats.org/officeDocument/2006/relationships/image" Target="../media/image2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jpeg"/><Relationship Id="rId17" Type="http://schemas.openxmlformats.org/officeDocument/2006/relationships/image" Target="../media/image22.jpeg"/><Relationship Id="rId2" Type="http://schemas.openxmlformats.org/officeDocument/2006/relationships/notesSlide" Target="../notesSlides/notesSlide2.xml"/><Relationship Id="rId16" Type="http://schemas.openxmlformats.org/officeDocument/2006/relationships/image" Target="../media/image21.jpeg"/><Relationship Id="rId1" Type="http://schemas.openxmlformats.org/officeDocument/2006/relationships/slideLayout" Target="../slideLayouts/slideLayout3.xml"/><Relationship Id="rId6" Type="http://schemas.openxmlformats.org/officeDocument/2006/relationships/image" Target="../media/image11.png"/><Relationship Id="rId11" Type="http://schemas.openxmlformats.org/officeDocument/2006/relationships/image" Target="../media/image16.jpeg"/><Relationship Id="rId5" Type="http://schemas.openxmlformats.org/officeDocument/2006/relationships/image" Target="../media/image10.wmf"/><Relationship Id="rId15" Type="http://schemas.openxmlformats.org/officeDocument/2006/relationships/image" Target="../media/image2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s>
</file>

<file path=ppt/slides/_rels/slide4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57.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60.jpeg"/></Relationships>
</file>

<file path=ppt/slides/_rels/slide4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63.png"/><Relationship Id="rId4" Type="http://schemas.openxmlformats.org/officeDocument/2006/relationships/image" Target="../media/image62.png"/></Relationships>
</file>

<file path=ppt/slides/_rels/slide4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9.xml"/><Relationship Id="rId1" Type="http://schemas.openxmlformats.org/officeDocument/2006/relationships/slideLayout" Target="../slideLayouts/slideLayout3.xml"/><Relationship Id="rId5" Type="http://schemas.openxmlformats.org/officeDocument/2006/relationships/image" Target="../media/image66.jpeg"/><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68.jpeg"/></Relationships>
</file>

<file path=ppt/slides/_rels/slide4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69.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71.jpeg"/></Relationships>
</file>

<file path=ppt/slides/_rels/slide51.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image" Target="../media/image78.png"/><Relationship Id="rId5" Type="http://schemas.openxmlformats.org/officeDocument/2006/relationships/image" Target="../media/image77.jpeg"/><Relationship Id="rId4" Type="http://schemas.openxmlformats.org/officeDocument/2006/relationships/image" Target="../media/image76.jpeg"/></Relationships>
</file>

<file path=ppt/slides/_rels/slide58.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80.png"/><Relationship Id="rId7" Type="http://schemas.openxmlformats.org/officeDocument/2006/relationships/image" Target="../media/image84.jpeg"/><Relationship Id="rId2" Type="http://schemas.openxmlformats.org/officeDocument/2006/relationships/notesSlide" Target="../notesSlides/notesSlide54.xml"/><Relationship Id="rId1" Type="http://schemas.openxmlformats.org/officeDocument/2006/relationships/slideLayout" Target="../slideLayouts/slideLayout3.xml"/><Relationship Id="rId6" Type="http://schemas.openxmlformats.org/officeDocument/2006/relationships/image" Target="../media/image83.png"/><Relationship Id="rId11" Type="http://schemas.openxmlformats.org/officeDocument/2006/relationships/image" Target="../media/image88.jpeg"/><Relationship Id="rId5" Type="http://schemas.openxmlformats.org/officeDocument/2006/relationships/image" Target="../media/image82.jpeg"/><Relationship Id="rId10" Type="http://schemas.openxmlformats.org/officeDocument/2006/relationships/image" Target="../media/image87.png"/><Relationship Id="rId4" Type="http://schemas.openxmlformats.org/officeDocument/2006/relationships/image" Target="../media/image81.png"/><Relationship Id="rId9" Type="http://schemas.openxmlformats.org/officeDocument/2006/relationships/image" Target="../media/image86.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59.xml"/><Relationship Id="rId1" Type="http://schemas.openxmlformats.org/officeDocument/2006/relationships/slideLayout" Target="../slideLayouts/slideLayout3.xml"/><Relationship Id="rId5" Type="http://schemas.openxmlformats.org/officeDocument/2006/relationships/image" Target="../media/image92.jpeg"/><Relationship Id="rId4" Type="http://schemas.openxmlformats.org/officeDocument/2006/relationships/image" Target="../media/image91.jpeg"/></Relationships>
</file>

<file path=ppt/slides/_rels/slide68.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60.xml"/><Relationship Id="rId1" Type="http://schemas.openxmlformats.org/officeDocument/2006/relationships/slideLayout" Target="../slideLayouts/slideLayout3.xml"/><Relationship Id="rId5" Type="http://schemas.openxmlformats.org/officeDocument/2006/relationships/image" Target="../media/image95.jpeg"/><Relationship Id="rId4" Type="http://schemas.openxmlformats.org/officeDocument/2006/relationships/image" Target="../media/image94.png"/></Relationships>
</file>

<file path=ppt/slides/_rels/slide6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1.xml"/><Relationship Id="rId1" Type="http://schemas.openxmlformats.org/officeDocument/2006/relationships/slideLayout" Target="../slideLayouts/slideLayout3.xml"/><Relationship Id="rId5" Type="http://schemas.openxmlformats.org/officeDocument/2006/relationships/image" Target="../media/image98.jpeg"/><Relationship Id="rId4" Type="http://schemas.openxmlformats.org/officeDocument/2006/relationships/image" Target="../media/image9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62.xml"/><Relationship Id="rId1" Type="http://schemas.openxmlformats.org/officeDocument/2006/relationships/slideLayout" Target="../slideLayouts/slideLayout3.xml"/><Relationship Id="rId5" Type="http://schemas.openxmlformats.org/officeDocument/2006/relationships/image" Target="../media/image101.png"/><Relationship Id="rId4" Type="http://schemas.openxmlformats.org/officeDocument/2006/relationships/image" Target="../media/image100.jpeg"/></Relationships>
</file>

<file path=ppt/slides/_rels/slide71.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63.xml"/><Relationship Id="rId1" Type="http://schemas.openxmlformats.org/officeDocument/2006/relationships/slideLayout" Target="../slideLayouts/slideLayout3.xml"/><Relationship Id="rId4" Type="http://schemas.openxmlformats.org/officeDocument/2006/relationships/image" Target="../media/image103.jpeg"/></Relationships>
</file>

<file path=ppt/slides/_rels/slide7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64.xml"/><Relationship Id="rId1" Type="http://schemas.openxmlformats.org/officeDocument/2006/relationships/slideLayout" Target="../slideLayouts/slideLayout3.xml"/><Relationship Id="rId4" Type="http://schemas.openxmlformats.org/officeDocument/2006/relationships/image" Target="../media/image105.png"/></Relationships>
</file>

<file path=ppt/slides/_rels/slide7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66.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75.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71.xml"/><Relationship Id="rId1" Type="http://schemas.openxmlformats.org/officeDocument/2006/relationships/slideLayout" Target="../slideLayouts/slideLayout3.xml"/><Relationship Id="rId5" Type="http://schemas.openxmlformats.org/officeDocument/2006/relationships/image" Target="../media/image106.jpeg"/><Relationship Id="rId4" Type="http://schemas.openxmlformats.org/officeDocument/2006/relationships/image" Target="../media/image5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72.xml"/><Relationship Id="rId1" Type="http://schemas.openxmlformats.org/officeDocument/2006/relationships/slideLayout" Target="../slideLayouts/slideLayout3.xml"/><Relationship Id="rId4" Type="http://schemas.openxmlformats.org/officeDocument/2006/relationships/image" Target="../media/image106.jpeg"/></Relationships>
</file>

<file path=ppt/slides/_rels/slide81.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74.xml"/><Relationship Id="rId1" Type="http://schemas.openxmlformats.org/officeDocument/2006/relationships/slideLayout" Target="../slideLayouts/slideLayout3.xml"/><Relationship Id="rId4" Type="http://schemas.openxmlformats.org/officeDocument/2006/relationships/image" Target="../media/image106.jpeg"/></Relationships>
</file>

<file path=ppt/slides/_rels/slide83.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106.jpeg"/><Relationship Id="rId7" Type="http://schemas.openxmlformats.org/officeDocument/2006/relationships/image" Target="../media/image115.jpeg"/><Relationship Id="rId2" Type="http://schemas.openxmlformats.org/officeDocument/2006/relationships/notesSlide" Target="../notesSlides/notesSlide76.xml"/><Relationship Id="rId1" Type="http://schemas.openxmlformats.org/officeDocument/2006/relationships/slideLayout" Target="../slideLayouts/slideLayout3.xml"/><Relationship Id="rId6" Type="http://schemas.openxmlformats.org/officeDocument/2006/relationships/image" Target="../media/image114.png"/><Relationship Id="rId5" Type="http://schemas.openxmlformats.org/officeDocument/2006/relationships/image" Target="../media/image96.png"/><Relationship Id="rId4" Type="http://schemas.openxmlformats.org/officeDocument/2006/relationships/image" Target="../media/image113.jpeg"/></Relationships>
</file>

<file path=ppt/slides/_rels/slide8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4"/>
          <p:cNvSpPr>
            <a:spLocks noGrp="1"/>
          </p:cNvSpPr>
          <p:nvPr>
            <p:ph sz="quarter" idx="11"/>
          </p:nvPr>
        </p:nvSpPr>
        <p:spPr bwMode="auto">
          <a:xfrm>
            <a:off x="2520950" y="1585419"/>
            <a:ext cx="5956300" cy="1027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just" eaLnBrk="1" hangingPunct="1"/>
            <a:r>
              <a:rPr lang="es-CL" sz="2400" dirty="0" smtClean="0">
                <a:solidFill>
                  <a:srgbClr val="008E84"/>
                </a:solidFill>
                <a:latin typeface="Verdana" pitchFamily="34" charset="0"/>
                <a:ea typeface="Verdana" pitchFamily="34" charset="0"/>
                <a:cs typeface="Verdana" pitchFamily="34" charset="0"/>
              </a:rPr>
              <a:t>LOS DISPOSITIVOS MÉDICOS Y SU CICLO DE VIDA</a:t>
            </a:r>
          </a:p>
          <a:p>
            <a:pPr algn="just" eaLnBrk="1" hangingPunct="1"/>
            <a:endParaRPr lang="es-CL" sz="2400" b="0" dirty="0" smtClean="0">
              <a:solidFill>
                <a:srgbClr val="00A79D"/>
              </a:solidFill>
              <a:latin typeface="Verdana" pitchFamily="34" charset="0"/>
              <a:ea typeface="Verdana" pitchFamily="34" charset="0"/>
              <a:cs typeface="Verdana" pitchFamily="34" charset="0"/>
            </a:endParaRPr>
          </a:p>
          <a:p>
            <a:pPr eaLnBrk="1" hangingPunct="1"/>
            <a:r>
              <a:rPr lang="es-CL" sz="1600" b="0" dirty="0" smtClean="0">
                <a:solidFill>
                  <a:srgbClr val="00A79D"/>
                </a:solidFill>
                <a:latin typeface="Verdana" pitchFamily="34" charset="0"/>
                <a:ea typeface="Verdana" pitchFamily="34" charset="0"/>
                <a:cs typeface="Verdana" pitchFamily="34" charset="0"/>
              </a:rPr>
              <a:t>		</a:t>
            </a:r>
          </a:p>
          <a:p>
            <a:pPr algn="ctr" eaLnBrk="1" hangingPunct="1"/>
            <a:r>
              <a:rPr lang="es-CL" sz="1600" b="0" dirty="0" smtClean="0">
                <a:solidFill>
                  <a:srgbClr val="008E84"/>
                </a:solidFill>
                <a:latin typeface="Verdana" pitchFamily="34" charset="0"/>
                <a:ea typeface="Verdana" pitchFamily="34" charset="0"/>
                <a:cs typeface="Verdana" pitchFamily="34" charset="0"/>
              </a:rPr>
              <a:t>              </a:t>
            </a:r>
          </a:p>
          <a:p>
            <a:pPr eaLnBrk="1" hangingPunct="1"/>
            <a:endParaRPr lang="es-CL" sz="2000" b="0" dirty="0" smtClean="0">
              <a:solidFill>
                <a:srgbClr val="00A79D"/>
              </a:solidFill>
              <a:latin typeface="Verdana" pitchFamily="34" charset="0"/>
              <a:ea typeface="Verdana" pitchFamily="34" charset="0"/>
              <a:cs typeface="Verdana" pitchFamily="34" charset="0"/>
            </a:endParaRPr>
          </a:p>
        </p:txBody>
      </p:sp>
      <p:cxnSp>
        <p:nvCxnSpPr>
          <p:cNvPr id="5" name="4 Conector recto"/>
          <p:cNvCxnSpPr/>
          <p:nvPr/>
        </p:nvCxnSpPr>
        <p:spPr>
          <a:xfrm>
            <a:off x="2520950" y="2465614"/>
            <a:ext cx="5699125" cy="0"/>
          </a:xfrm>
          <a:prstGeom prst="line">
            <a:avLst/>
          </a:prstGeom>
          <a:ln w="19050">
            <a:solidFill>
              <a:srgbClr val="00A79D"/>
            </a:solidFill>
          </a:ln>
        </p:spPr>
        <p:style>
          <a:lnRef idx="2">
            <a:schemeClr val="accent1"/>
          </a:lnRef>
          <a:fillRef idx="0">
            <a:schemeClr val="accent1"/>
          </a:fillRef>
          <a:effectRef idx="1">
            <a:schemeClr val="accent1"/>
          </a:effectRef>
          <a:fontRef idx="minor">
            <a:schemeClr val="tx1"/>
          </a:fontRef>
        </p:style>
      </p:cxnSp>
      <p:sp>
        <p:nvSpPr>
          <p:cNvPr id="2" name="1 CuadroTexto"/>
          <p:cNvSpPr txBox="1"/>
          <p:nvPr/>
        </p:nvSpPr>
        <p:spPr>
          <a:xfrm>
            <a:off x="2520950" y="2838202"/>
            <a:ext cx="5956300" cy="2739211"/>
          </a:xfrm>
          <a:prstGeom prst="rect">
            <a:avLst/>
          </a:prstGeom>
          <a:noFill/>
        </p:spPr>
        <p:txBody>
          <a:bodyPr wrap="square" rtlCol="0">
            <a:spAutoFit/>
          </a:bodyPr>
          <a:lstStyle/>
          <a:p>
            <a:pPr eaLnBrk="1" hangingPunct="1"/>
            <a:r>
              <a:rPr lang="es-CL" sz="1400" b="1" u="sng" dirty="0">
                <a:solidFill>
                  <a:srgbClr val="007A71"/>
                </a:solidFill>
                <a:latin typeface="Verdana" pitchFamily="34" charset="0"/>
                <a:ea typeface="Verdana" pitchFamily="34" charset="0"/>
                <a:cs typeface="Verdana" pitchFamily="34" charset="0"/>
              </a:rPr>
              <a:t>En </a:t>
            </a:r>
            <a:r>
              <a:rPr lang="es-CL" sz="1400" dirty="0">
                <a:solidFill>
                  <a:srgbClr val="007A71"/>
                </a:solidFill>
                <a:latin typeface="Verdana" pitchFamily="34" charset="0"/>
                <a:ea typeface="Verdana" pitchFamily="34" charset="0"/>
                <a:cs typeface="Verdana" pitchFamily="34" charset="0"/>
              </a:rPr>
              <a:t>: </a:t>
            </a:r>
            <a:endParaRPr lang="es-CL" sz="1400" dirty="0" smtClean="0">
              <a:solidFill>
                <a:srgbClr val="007A71"/>
              </a:solidFill>
              <a:latin typeface="Verdana" pitchFamily="34" charset="0"/>
              <a:ea typeface="Verdana" pitchFamily="34" charset="0"/>
              <a:cs typeface="Verdana" pitchFamily="34" charset="0"/>
            </a:endParaRPr>
          </a:p>
          <a:p>
            <a:pPr eaLnBrk="1" hangingPunct="1"/>
            <a:endParaRPr lang="es-CL" sz="1400" dirty="0">
              <a:solidFill>
                <a:srgbClr val="007A71"/>
              </a:solidFill>
              <a:latin typeface="Verdana" pitchFamily="34" charset="0"/>
              <a:ea typeface="Verdana" pitchFamily="34" charset="0"/>
              <a:cs typeface="Verdana" pitchFamily="34" charset="0"/>
            </a:endParaRPr>
          </a:p>
          <a:p>
            <a:pPr eaLnBrk="1" hangingPunct="1"/>
            <a:r>
              <a:rPr lang="es-CL" b="1" u="sng" dirty="0">
                <a:solidFill>
                  <a:srgbClr val="007A71"/>
                </a:solidFill>
                <a:latin typeface="Verdana" pitchFamily="34" charset="0"/>
                <a:ea typeface="Verdana" pitchFamily="34" charset="0"/>
                <a:cs typeface="Verdana" pitchFamily="34" charset="0"/>
              </a:rPr>
              <a:t>JORNADA DE ÉTICA EN INVESTIGACIÓN</a:t>
            </a:r>
            <a:endParaRPr lang="es-CL" sz="1400" dirty="0">
              <a:solidFill>
                <a:srgbClr val="007A71"/>
              </a:solidFill>
              <a:latin typeface="Verdana" pitchFamily="34" charset="0"/>
              <a:ea typeface="Verdana" pitchFamily="34" charset="0"/>
              <a:cs typeface="Verdana" pitchFamily="34" charset="0"/>
            </a:endParaRPr>
          </a:p>
          <a:p>
            <a:pPr eaLnBrk="1" hangingPunct="1"/>
            <a:r>
              <a:rPr lang="es-CL" b="1" dirty="0">
                <a:solidFill>
                  <a:srgbClr val="007A71"/>
                </a:solidFill>
                <a:latin typeface="Verdana" pitchFamily="34" charset="0"/>
                <a:ea typeface="Verdana" pitchFamily="34" charset="0"/>
                <a:cs typeface="Verdana" pitchFamily="34" charset="0"/>
              </a:rPr>
              <a:t>Organizado por Comité Ético Científico-Facultad de Medicina de la P. Universidad Católica de Chile</a:t>
            </a:r>
          </a:p>
          <a:p>
            <a:pPr eaLnBrk="1" hangingPunct="1"/>
            <a:endParaRPr lang="es-CL" b="1" dirty="0">
              <a:solidFill>
                <a:srgbClr val="007A71"/>
              </a:solidFill>
              <a:latin typeface="Verdana" pitchFamily="34" charset="0"/>
              <a:ea typeface="Verdana" pitchFamily="34" charset="0"/>
              <a:cs typeface="Verdana" pitchFamily="34" charset="0"/>
            </a:endParaRPr>
          </a:p>
          <a:p>
            <a:pPr eaLnBrk="1" hangingPunct="1"/>
            <a:r>
              <a:rPr lang="es-CL" dirty="0">
                <a:solidFill>
                  <a:srgbClr val="007A71"/>
                </a:solidFill>
                <a:latin typeface="Verdana" pitchFamily="34" charset="0"/>
                <a:ea typeface="Verdana" pitchFamily="34" charset="0"/>
                <a:cs typeface="Verdana" pitchFamily="34" charset="0"/>
              </a:rPr>
              <a:t>Dra. Q.F. Regina </a:t>
            </a:r>
            <a:r>
              <a:rPr lang="es-CL" dirty="0" err="1">
                <a:solidFill>
                  <a:srgbClr val="007A71"/>
                </a:solidFill>
                <a:latin typeface="Verdana" pitchFamily="34" charset="0"/>
                <a:ea typeface="Verdana" pitchFamily="34" charset="0"/>
                <a:cs typeface="Verdana" pitchFamily="34" charset="0"/>
              </a:rPr>
              <a:t>Pezoa</a:t>
            </a:r>
            <a:r>
              <a:rPr lang="es-CL" dirty="0">
                <a:solidFill>
                  <a:srgbClr val="007A71"/>
                </a:solidFill>
                <a:latin typeface="Verdana" pitchFamily="34" charset="0"/>
                <a:ea typeface="Verdana" pitchFamily="34" charset="0"/>
                <a:cs typeface="Verdana" pitchFamily="34" charset="0"/>
              </a:rPr>
              <a:t> R.</a:t>
            </a:r>
          </a:p>
          <a:p>
            <a:pPr eaLnBrk="1" hangingPunct="1"/>
            <a:r>
              <a:rPr lang="es-CL" dirty="0">
                <a:solidFill>
                  <a:srgbClr val="007A71"/>
                </a:solidFill>
                <a:latin typeface="Verdana" pitchFamily="34" charset="0"/>
                <a:ea typeface="Verdana" pitchFamily="34" charset="0"/>
                <a:cs typeface="Verdana" pitchFamily="34" charset="0"/>
              </a:rPr>
              <a:t>31 Julio 2018</a:t>
            </a:r>
          </a:p>
          <a:p>
            <a:endParaRPr lang="es-C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406400" y="219075"/>
            <a:ext cx="8191500" cy="619125"/>
          </a:xfrm>
          <a:prstGeom prst="roundRect">
            <a:avLst/>
          </a:prstGeom>
          <a:solidFill>
            <a:srgbClr val="00A79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3" name="Content Placeholder 12"/>
          <p:cNvSpPr>
            <a:spLocks noGrp="1"/>
          </p:cNvSpPr>
          <p:nvPr>
            <p:ph idx="1"/>
          </p:nvPr>
        </p:nvSpPr>
        <p:spPr>
          <a:xfrm>
            <a:off x="406400" y="1084263"/>
            <a:ext cx="8204200" cy="4921250"/>
          </a:xfrm>
        </p:spPr>
        <p:txBody>
          <a:bodyPr/>
          <a:lstStyle/>
          <a:p>
            <a:pPr marL="285750" indent="-285750" algn="just">
              <a:buFont typeface="Wingdings" pitchFamily="2" charset="2"/>
              <a:buChar char="Ø"/>
              <a:defRPr/>
            </a:pPr>
            <a:r>
              <a:rPr lang="es-MX" sz="1600" dirty="0" smtClean="0">
                <a:solidFill>
                  <a:schemeClr val="tx1"/>
                </a:solidFill>
              </a:rPr>
              <a:t>Chile </a:t>
            </a:r>
            <a:r>
              <a:rPr lang="es-MX" sz="1600" dirty="0">
                <a:solidFill>
                  <a:schemeClr val="tx1"/>
                </a:solidFill>
              </a:rPr>
              <a:t>es un país </a:t>
            </a:r>
            <a:r>
              <a:rPr lang="es-MX" sz="1600" dirty="0" smtClean="0">
                <a:solidFill>
                  <a:schemeClr val="tx1"/>
                </a:solidFill>
              </a:rPr>
              <a:t>principalmente importador </a:t>
            </a:r>
            <a:r>
              <a:rPr lang="es-MX" sz="1600" dirty="0">
                <a:solidFill>
                  <a:schemeClr val="tx1"/>
                </a:solidFill>
              </a:rPr>
              <a:t>de dispositivos médicos: el </a:t>
            </a:r>
            <a:r>
              <a:rPr lang="es-MX" sz="1600" b="1" dirty="0">
                <a:solidFill>
                  <a:schemeClr val="tx1"/>
                </a:solidFill>
              </a:rPr>
              <a:t>95,5% del mercado chileno</a:t>
            </a:r>
            <a:r>
              <a:rPr lang="es-MX" sz="1600" dirty="0">
                <a:solidFill>
                  <a:schemeClr val="tx1"/>
                </a:solidFill>
              </a:rPr>
              <a:t> de </a:t>
            </a:r>
            <a:r>
              <a:rPr lang="es-MX" sz="1600" dirty="0" smtClean="0">
                <a:solidFill>
                  <a:schemeClr val="tx1"/>
                </a:solidFill>
              </a:rPr>
              <a:t>dispositivos médicos (DM) </a:t>
            </a:r>
            <a:r>
              <a:rPr lang="es-MX" sz="1600" dirty="0">
                <a:solidFill>
                  <a:schemeClr val="tx1"/>
                </a:solidFill>
              </a:rPr>
              <a:t>corresponde a </a:t>
            </a:r>
            <a:r>
              <a:rPr lang="es-MX" sz="1600" b="1" dirty="0" smtClean="0">
                <a:solidFill>
                  <a:schemeClr val="tx1"/>
                </a:solidFill>
              </a:rPr>
              <a:t>productos  importados</a:t>
            </a:r>
            <a:r>
              <a:rPr lang="es-MX" sz="1600" dirty="0" smtClean="0">
                <a:solidFill>
                  <a:schemeClr val="tx1"/>
                </a:solidFill>
              </a:rPr>
              <a:t>.</a:t>
            </a:r>
            <a:endParaRPr lang="es-MX" sz="1600" dirty="0">
              <a:solidFill>
                <a:schemeClr val="tx1"/>
              </a:solidFill>
            </a:endParaRPr>
          </a:p>
          <a:p>
            <a:pPr marL="171450" indent="-171450" algn="just">
              <a:buFont typeface="Wingdings" pitchFamily="2" charset="2"/>
              <a:buChar char="Ø"/>
              <a:defRPr/>
            </a:pPr>
            <a:endParaRPr lang="es-MX" sz="500" dirty="0">
              <a:solidFill>
                <a:schemeClr val="tx1"/>
              </a:solidFill>
            </a:endParaRPr>
          </a:p>
          <a:p>
            <a:pPr marL="285750" indent="-285750" algn="just">
              <a:buFont typeface="Wingdings" pitchFamily="2" charset="2"/>
              <a:buChar char="Ø"/>
              <a:defRPr/>
            </a:pPr>
            <a:r>
              <a:rPr lang="es-MX" sz="1600" dirty="0">
                <a:solidFill>
                  <a:schemeClr val="tx1"/>
                </a:solidFill>
              </a:rPr>
              <a:t>Hay muy poca industria de fabricación instalada y </a:t>
            </a:r>
            <a:r>
              <a:rPr lang="es-MX" sz="1600" dirty="0" smtClean="0">
                <a:solidFill>
                  <a:schemeClr val="tx1"/>
                </a:solidFill>
              </a:rPr>
              <a:t>muy </a:t>
            </a:r>
            <a:r>
              <a:rPr lang="es-MX" sz="1600" dirty="0">
                <a:solidFill>
                  <a:schemeClr val="tx1"/>
                </a:solidFill>
              </a:rPr>
              <a:t>pocos organismos capaces de hacer controles de calidad como lo plantea la actual legislación </a:t>
            </a:r>
            <a:r>
              <a:rPr lang="es-MX" sz="1600" b="1" dirty="0">
                <a:solidFill>
                  <a:schemeClr val="tx1"/>
                </a:solidFill>
              </a:rPr>
              <a:t>(Artículo 111 del Código Sanitario y el Decreto Supremo 825/98).</a:t>
            </a:r>
          </a:p>
          <a:p>
            <a:pPr marL="171450" indent="-171450" algn="just">
              <a:buFont typeface="Wingdings" pitchFamily="2" charset="2"/>
              <a:buChar char="Ø"/>
              <a:defRPr/>
            </a:pPr>
            <a:endParaRPr lang="es-MX" sz="500" dirty="0">
              <a:solidFill>
                <a:schemeClr val="tx1"/>
              </a:solidFill>
            </a:endParaRPr>
          </a:p>
          <a:p>
            <a:pPr marL="285750" indent="-285750" algn="just">
              <a:buFont typeface="Wingdings" pitchFamily="2" charset="2"/>
              <a:buChar char="Ø"/>
              <a:defRPr/>
            </a:pPr>
            <a:r>
              <a:rPr lang="es-MX" sz="1600" dirty="0">
                <a:solidFill>
                  <a:schemeClr val="tx1"/>
                </a:solidFill>
              </a:rPr>
              <a:t>E</a:t>
            </a:r>
            <a:r>
              <a:rPr lang="es-MX" sz="1600" dirty="0" smtClean="0">
                <a:solidFill>
                  <a:schemeClr val="tx1"/>
                </a:solidFill>
              </a:rPr>
              <a:t>xisten </a:t>
            </a:r>
            <a:r>
              <a:rPr lang="es-MX" sz="1600" b="1" dirty="0">
                <a:solidFill>
                  <a:schemeClr val="tx1"/>
                </a:solidFill>
              </a:rPr>
              <a:t>brechas importantes en la regulación </a:t>
            </a:r>
            <a:r>
              <a:rPr lang="es-MX" sz="1600" b="1" dirty="0" smtClean="0">
                <a:solidFill>
                  <a:schemeClr val="tx1"/>
                </a:solidFill>
              </a:rPr>
              <a:t>vigente de </a:t>
            </a:r>
            <a:r>
              <a:rPr lang="es-MX" sz="1600" b="1" dirty="0">
                <a:solidFill>
                  <a:schemeClr val="tx1"/>
                </a:solidFill>
              </a:rPr>
              <a:t>los dispositivos </a:t>
            </a:r>
            <a:r>
              <a:rPr lang="es-MX" sz="1600" b="1" dirty="0" smtClean="0">
                <a:solidFill>
                  <a:schemeClr val="tx1"/>
                </a:solidFill>
              </a:rPr>
              <a:t>médicos</a:t>
            </a:r>
            <a:r>
              <a:rPr lang="es-MX" sz="1600" dirty="0" smtClean="0">
                <a:solidFill>
                  <a:schemeClr val="tx1"/>
                </a:solidFill>
              </a:rPr>
              <a:t>. </a:t>
            </a:r>
          </a:p>
          <a:p>
            <a:pPr marL="285750" indent="-285750" algn="just">
              <a:buFont typeface="Wingdings" pitchFamily="2" charset="2"/>
              <a:buChar char="Ø"/>
              <a:defRPr/>
            </a:pPr>
            <a:endParaRPr lang="es-MX" sz="500" dirty="0" smtClean="0">
              <a:solidFill>
                <a:schemeClr val="tx1"/>
              </a:solidFill>
            </a:endParaRPr>
          </a:p>
          <a:p>
            <a:pPr marL="285750" indent="-285750" algn="just">
              <a:buFont typeface="Wingdings" pitchFamily="2" charset="2"/>
              <a:buChar char="Ø"/>
              <a:defRPr/>
            </a:pPr>
            <a:r>
              <a:rPr lang="es-MX" sz="1600" dirty="0" smtClean="0">
                <a:solidFill>
                  <a:schemeClr val="tx1"/>
                </a:solidFill>
              </a:rPr>
              <a:t>Actualmente está en </a:t>
            </a:r>
            <a:r>
              <a:rPr lang="es-MX" sz="1600" dirty="0">
                <a:solidFill>
                  <a:schemeClr val="tx1"/>
                </a:solidFill>
              </a:rPr>
              <a:t>trámite </a:t>
            </a:r>
            <a:r>
              <a:rPr lang="es-MX" sz="1600" dirty="0" smtClean="0">
                <a:solidFill>
                  <a:schemeClr val="tx1"/>
                </a:solidFill>
              </a:rPr>
              <a:t>legislativo una </a:t>
            </a:r>
            <a:r>
              <a:rPr lang="es-MX" sz="1600" b="1" dirty="0">
                <a:solidFill>
                  <a:schemeClr val="tx1"/>
                </a:solidFill>
              </a:rPr>
              <a:t>modificación al Código Sanitario, </a:t>
            </a:r>
            <a:r>
              <a:rPr lang="es-MX" sz="1600" dirty="0" smtClean="0">
                <a:solidFill>
                  <a:schemeClr val="tx1"/>
                </a:solidFill>
              </a:rPr>
              <a:t>conocida como </a:t>
            </a:r>
            <a:r>
              <a:rPr lang="es-MX" sz="1600" b="1" dirty="0">
                <a:solidFill>
                  <a:schemeClr val="tx1"/>
                </a:solidFill>
              </a:rPr>
              <a:t>“Ley de Fármacos II” </a:t>
            </a:r>
            <a:r>
              <a:rPr lang="es-MX" sz="1600" dirty="0">
                <a:solidFill>
                  <a:schemeClr val="tx1"/>
                </a:solidFill>
              </a:rPr>
              <a:t>que, en lo relacionado con dispositivos médicos </a:t>
            </a:r>
            <a:r>
              <a:rPr lang="es-MX" sz="1600" b="1" dirty="0">
                <a:solidFill>
                  <a:schemeClr val="tx1"/>
                </a:solidFill>
              </a:rPr>
              <a:t>-Artículo 111- </a:t>
            </a:r>
            <a:r>
              <a:rPr lang="es-MX" sz="1600" dirty="0">
                <a:solidFill>
                  <a:schemeClr val="tx1"/>
                </a:solidFill>
              </a:rPr>
              <a:t>amplía el alcance de los </a:t>
            </a:r>
            <a:r>
              <a:rPr lang="es-MX" sz="1600" dirty="0" smtClean="0">
                <a:solidFill>
                  <a:schemeClr val="tx1"/>
                </a:solidFill>
              </a:rPr>
              <a:t>dispositivos médicos </a:t>
            </a:r>
            <a:r>
              <a:rPr lang="es-MX" sz="1600" dirty="0">
                <a:solidFill>
                  <a:schemeClr val="tx1"/>
                </a:solidFill>
              </a:rPr>
              <a:t>sujetos a control y establece </a:t>
            </a:r>
            <a:r>
              <a:rPr lang="es-MX" sz="1600" b="1" dirty="0">
                <a:solidFill>
                  <a:schemeClr val="tx1"/>
                </a:solidFill>
              </a:rPr>
              <a:t>nuevas obligaciones para el Instituto de Salud Pública (ISP). </a:t>
            </a:r>
          </a:p>
          <a:p>
            <a:pPr marL="285750" indent="-285750" algn="just">
              <a:buFont typeface="Wingdings" pitchFamily="2" charset="2"/>
              <a:buChar char="Ø"/>
              <a:defRPr/>
            </a:pPr>
            <a:endParaRPr lang="es-MX" sz="500" dirty="0">
              <a:solidFill>
                <a:schemeClr val="tx1"/>
              </a:solidFill>
            </a:endParaRPr>
          </a:p>
          <a:p>
            <a:pPr marL="285750" indent="-285750" algn="just">
              <a:buFont typeface="Wingdings" pitchFamily="2" charset="2"/>
              <a:buChar char="Ø"/>
              <a:defRPr/>
            </a:pPr>
            <a:r>
              <a:rPr lang="es-MX" sz="1600" dirty="0">
                <a:solidFill>
                  <a:schemeClr val="tx1"/>
                </a:solidFill>
              </a:rPr>
              <a:t>Si </a:t>
            </a:r>
            <a:r>
              <a:rPr lang="es-MX" sz="1600" dirty="0" smtClean="0">
                <a:solidFill>
                  <a:schemeClr val="tx1"/>
                </a:solidFill>
              </a:rPr>
              <a:t>se aprueba la modificación surgirán desafíos que derivarán en la creación de </a:t>
            </a:r>
            <a:r>
              <a:rPr lang="es-MX" sz="1600" dirty="0">
                <a:solidFill>
                  <a:schemeClr val="tx1"/>
                </a:solidFill>
              </a:rPr>
              <a:t>una </a:t>
            </a:r>
            <a:r>
              <a:rPr lang="es-MX" sz="1600" b="1" dirty="0">
                <a:solidFill>
                  <a:schemeClr val="tx1"/>
                </a:solidFill>
              </a:rPr>
              <a:t>nueva institucionalidad </a:t>
            </a:r>
            <a:r>
              <a:rPr lang="es-MX" sz="1600" dirty="0">
                <a:solidFill>
                  <a:schemeClr val="tx1"/>
                </a:solidFill>
              </a:rPr>
              <a:t>en el corto y mediano </a:t>
            </a:r>
            <a:r>
              <a:rPr lang="es-MX" sz="1600" dirty="0" smtClean="0">
                <a:solidFill>
                  <a:schemeClr val="tx1"/>
                </a:solidFill>
              </a:rPr>
              <a:t>plazo</a:t>
            </a:r>
            <a:endParaRPr lang="es-ES" sz="1600" dirty="0" smtClean="0">
              <a:solidFill>
                <a:schemeClr val="tx1"/>
              </a:solidFill>
            </a:endParaRPr>
          </a:p>
          <a:p>
            <a:pPr>
              <a:defRPr/>
            </a:pPr>
            <a:endParaRPr lang="es-ES" sz="1600" dirty="0" smtClean="0"/>
          </a:p>
          <a:p>
            <a:pPr>
              <a:defRPr/>
            </a:pPr>
            <a:endParaRPr lang="es-ES" sz="1600" dirty="0" smtClean="0">
              <a:solidFill>
                <a:srgbClr val="0070C0"/>
              </a:solidFill>
            </a:endParaRPr>
          </a:p>
          <a:p>
            <a:pPr>
              <a:defRPr/>
            </a:pPr>
            <a:endParaRPr lang="en-US" dirty="0"/>
          </a:p>
        </p:txBody>
      </p:sp>
      <p:sp>
        <p:nvSpPr>
          <p:cNvPr id="19460" name="Content Placeholder 13"/>
          <p:cNvSpPr>
            <a:spLocks noGrp="1"/>
          </p:cNvSpPr>
          <p:nvPr>
            <p:ph sz="quarter" idx="12"/>
          </p:nvPr>
        </p:nvSpPr>
        <p:spPr bwMode="auto">
          <a:xfrm>
            <a:off x="406400" y="319088"/>
            <a:ext cx="82042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sz="2800" smtClean="0">
                <a:solidFill>
                  <a:schemeClr val="bg1"/>
                </a:solidFill>
                <a:latin typeface="Verdana" pitchFamily="34" charset="0"/>
              </a:rPr>
              <a:t>  3. CONTEXTO NACIONAL</a:t>
            </a:r>
          </a:p>
        </p:txBody>
      </p:sp>
      <p:sp>
        <p:nvSpPr>
          <p:cNvPr id="2" name="1 Flecha abajo"/>
          <p:cNvSpPr/>
          <p:nvPr/>
        </p:nvSpPr>
        <p:spPr>
          <a:xfrm>
            <a:off x="3998794" y="5513696"/>
            <a:ext cx="764275" cy="600501"/>
          </a:xfrm>
          <a:prstGeom prst="downArrow">
            <a:avLst/>
          </a:prstGeom>
          <a:solidFill>
            <a:srgbClr val="FF0000"/>
          </a:solidFill>
          <a:ln>
            <a:solidFill>
              <a:srgbClr val="FF0000"/>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9464" name="2 CuadroTexto"/>
          <p:cNvSpPr txBox="1">
            <a:spLocks noChangeArrowheads="1"/>
          </p:cNvSpPr>
          <p:nvPr/>
        </p:nvSpPr>
        <p:spPr bwMode="auto">
          <a:xfrm>
            <a:off x="777875" y="6127750"/>
            <a:ext cx="7832725" cy="4619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MX" sz="2400" b="1">
                <a:solidFill>
                  <a:schemeClr val="bg1"/>
                </a:solidFill>
              </a:rPr>
              <a:t>Nuevo Departamento en la estructura del ISP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06400" y="838200"/>
            <a:ext cx="8204200" cy="5562600"/>
          </a:xfrm>
        </p:spPr>
        <p:txBody>
          <a:bodyPr/>
          <a:lstStyle/>
          <a:p>
            <a:pPr algn="just">
              <a:defRPr/>
            </a:pPr>
            <a:endParaRPr lang="es-MX" sz="1600" dirty="0" smtClean="0"/>
          </a:p>
          <a:p>
            <a:pPr marL="285750" indent="-285750" algn="just">
              <a:buFont typeface="Wingdings" pitchFamily="2" charset="2"/>
              <a:buChar char="q"/>
              <a:defRPr/>
            </a:pPr>
            <a:endParaRPr lang="es-MX" sz="1600" dirty="0"/>
          </a:p>
          <a:p>
            <a:pPr marL="285750" indent="-285750" algn="just">
              <a:buFont typeface="Wingdings" pitchFamily="2" charset="2"/>
              <a:buChar char="q"/>
              <a:defRPr/>
            </a:pPr>
            <a:endParaRPr lang="es-MX" sz="1600" dirty="0" smtClean="0"/>
          </a:p>
          <a:p>
            <a:pPr algn="just">
              <a:defRPr/>
            </a:pPr>
            <a:endParaRPr lang="es-ES" sz="1600" dirty="0" smtClean="0"/>
          </a:p>
          <a:p>
            <a:pPr>
              <a:defRPr/>
            </a:pPr>
            <a:endParaRPr lang="es-ES" sz="1600" dirty="0" smtClean="0"/>
          </a:p>
          <a:p>
            <a:pPr>
              <a:defRPr/>
            </a:pPr>
            <a:endParaRPr lang="es-ES" sz="1600" dirty="0" smtClean="0">
              <a:solidFill>
                <a:srgbClr val="0070C0"/>
              </a:solidFill>
            </a:endParaRPr>
          </a:p>
          <a:p>
            <a:pPr>
              <a:defRPr/>
            </a:pPr>
            <a:endParaRPr lang="en-US" dirty="0"/>
          </a:p>
        </p:txBody>
      </p:sp>
      <p:sp>
        <p:nvSpPr>
          <p:cNvPr id="20483" name="Content Placeholder 13"/>
          <p:cNvSpPr>
            <a:spLocks noGrp="1"/>
          </p:cNvSpPr>
          <p:nvPr>
            <p:ph sz="quarter" idx="12"/>
          </p:nvPr>
        </p:nvSpPr>
        <p:spPr bwMode="auto">
          <a:xfrm>
            <a:off x="520700" y="100013"/>
            <a:ext cx="82042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sz="1800" smtClean="0">
                <a:solidFill>
                  <a:srgbClr val="00A79D"/>
                </a:solidFill>
                <a:latin typeface="Verdana" pitchFamily="34" charset="0"/>
              </a:rPr>
              <a:t>Oganigrama Institucional</a:t>
            </a:r>
          </a:p>
        </p:txBody>
      </p:sp>
      <p:sp>
        <p:nvSpPr>
          <p:cNvPr id="4" name="3 Rectángulo redondeado"/>
          <p:cNvSpPr/>
          <p:nvPr/>
        </p:nvSpPr>
        <p:spPr>
          <a:xfrm>
            <a:off x="1362075" y="587375"/>
            <a:ext cx="6257925" cy="500063"/>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600" b="1" dirty="0">
                <a:solidFill>
                  <a:srgbClr val="FFFF00"/>
                </a:solidFill>
                <a:latin typeface="Verdana" pitchFamily="34" charset="0"/>
                <a:ea typeface="Verdana" pitchFamily="34" charset="0"/>
                <a:cs typeface="Verdana" pitchFamily="34" charset="0"/>
              </a:rPr>
              <a:t>DIRECCIÓN INSTITUTO DE SALUD PÚBLICA</a:t>
            </a:r>
          </a:p>
        </p:txBody>
      </p:sp>
      <p:sp>
        <p:nvSpPr>
          <p:cNvPr id="5" name="4 Rectángulo redondeado"/>
          <p:cNvSpPr/>
          <p:nvPr/>
        </p:nvSpPr>
        <p:spPr>
          <a:xfrm>
            <a:off x="723900" y="1281113"/>
            <a:ext cx="2205038" cy="571500"/>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Verdana" pitchFamily="34" charset="0"/>
                <a:ea typeface="Verdana" pitchFamily="34" charset="0"/>
                <a:cs typeface="Verdana" pitchFamily="34" charset="0"/>
              </a:rPr>
              <a:t>Gabinete</a:t>
            </a:r>
          </a:p>
        </p:txBody>
      </p:sp>
      <p:sp>
        <p:nvSpPr>
          <p:cNvPr id="6" name="5 Rectángulo redondeado"/>
          <p:cNvSpPr/>
          <p:nvPr/>
        </p:nvSpPr>
        <p:spPr>
          <a:xfrm>
            <a:off x="723900" y="2043113"/>
            <a:ext cx="2205038" cy="571500"/>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Verdana" pitchFamily="34" charset="0"/>
                <a:ea typeface="Verdana" pitchFamily="34" charset="0"/>
                <a:cs typeface="Verdana" pitchFamily="34" charset="0"/>
              </a:rPr>
              <a:t>Asesoría Jurídica</a:t>
            </a:r>
          </a:p>
        </p:txBody>
      </p:sp>
      <p:sp>
        <p:nvSpPr>
          <p:cNvPr id="7" name="6 Rectángulo redondeado"/>
          <p:cNvSpPr/>
          <p:nvPr/>
        </p:nvSpPr>
        <p:spPr>
          <a:xfrm>
            <a:off x="723900" y="2813050"/>
            <a:ext cx="2205038" cy="571500"/>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Verdana" pitchFamily="34" charset="0"/>
                <a:ea typeface="Verdana" pitchFamily="34" charset="0"/>
                <a:cs typeface="Verdana" pitchFamily="34" charset="0"/>
              </a:rPr>
              <a:t>Gestión de Calidad </a:t>
            </a:r>
          </a:p>
        </p:txBody>
      </p:sp>
      <p:sp>
        <p:nvSpPr>
          <p:cNvPr id="8" name="7 Rectángulo redondeado"/>
          <p:cNvSpPr/>
          <p:nvPr/>
        </p:nvSpPr>
        <p:spPr>
          <a:xfrm>
            <a:off x="742950" y="3586163"/>
            <a:ext cx="2185988" cy="571500"/>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Verdana" pitchFamily="34" charset="0"/>
                <a:ea typeface="Verdana" pitchFamily="34" charset="0"/>
                <a:cs typeface="Verdana" pitchFamily="34" charset="0"/>
              </a:rPr>
              <a:t>Relaciones Internacionales</a:t>
            </a:r>
          </a:p>
        </p:txBody>
      </p:sp>
      <p:sp>
        <p:nvSpPr>
          <p:cNvPr id="9" name="8 Rectángulo redondeado"/>
          <p:cNvSpPr/>
          <p:nvPr/>
        </p:nvSpPr>
        <p:spPr>
          <a:xfrm>
            <a:off x="723900" y="4308475"/>
            <a:ext cx="2166938" cy="571500"/>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Verdana" pitchFamily="34" charset="0"/>
                <a:ea typeface="Verdana" pitchFamily="34" charset="0"/>
                <a:cs typeface="Verdana" pitchFamily="34" charset="0"/>
              </a:rPr>
              <a:t>Gestión Legislativa</a:t>
            </a:r>
          </a:p>
        </p:txBody>
      </p:sp>
      <p:cxnSp>
        <p:nvCxnSpPr>
          <p:cNvPr id="10" name="Conector recto 4"/>
          <p:cNvCxnSpPr/>
          <p:nvPr/>
        </p:nvCxnSpPr>
        <p:spPr>
          <a:xfrm>
            <a:off x="3038475" y="1562100"/>
            <a:ext cx="2571750" cy="1588"/>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1" name="10 Rectángulo redondeado"/>
          <p:cNvSpPr/>
          <p:nvPr/>
        </p:nvSpPr>
        <p:spPr>
          <a:xfrm>
            <a:off x="5695950" y="1282700"/>
            <a:ext cx="2914650" cy="571500"/>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Verdana" pitchFamily="34" charset="0"/>
                <a:ea typeface="Verdana" pitchFamily="34" charset="0"/>
                <a:cs typeface="Verdana" pitchFamily="34" charset="0"/>
              </a:rPr>
              <a:t>Auditoría Interna</a:t>
            </a:r>
          </a:p>
        </p:txBody>
      </p:sp>
      <p:sp>
        <p:nvSpPr>
          <p:cNvPr id="12" name="11 Rectángulo redondeado"/>
          <p:cNvSpPr/>
          <p:nvPr/>
        </p:nvSpPr>
        <p:spPr>
          <a:xfrm>
            <a:off x="5695950" y="1966913"/>
            <a:ext cx="2914650" cy="647700"/>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Verdana" pitchFamily="34" charset="0"/>
                <a:ea typeface="Verdana" pitchFamily="34" charset="0"/>
                <a:cs typeface="Verdana" pitchFamily="34" charset="0"/>
              </a:rPr>
              <a:t>Planificación Estratégica y Control de Gestión</a:t>
            </a:r>
          </a:p>
        </p:txBody>
      </p:sp>
      <p:sp>
        <p:nvSpPr>
          <p:cNvPr id="14" name="13 Rectángulo redondeado"/>
          <p:cNvSpPr/>
          <p:nvPr/>
        </p:nvSpPr>
        <p:spPr>
          <a:xfrm>
            <a:off x="5695950" y="2738438"/>
            <a:ext cx="2914650" cy="722312"/>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Verdana" pitchFamily="34" charset="0"/>
                <a:ea typeface="Verdana" pitchFamily="34" charset="0"/>
                <a:cs typeface="Verdana" pitchFamily="34" charset="0"/>
              </a:rPr>
              <a:t>Comunicaciones e Imagen Institucional</a:t>
            </a:r>
          </a:p>
        </p:txBody>
      </p:sp>
      <p:sp>
        <p:nvSpPr>
          <p:cNvPr id="15" name="14 Rectángulo redondeado"/>
          <p:cNvSpPr/>
          <p:nvPr/>
        </p:nvSpPr>
        <p:spPr>
          <a:xfrm>
            <a:off x="5695950" y="3586163"/>
            <a:ext cx="2914650" cy="842962"/>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Verdana" pitchFamily="34" charset="0"/>
                <a:ea typeface="Verdana" pitchFamily="34" charset="0"/>
                <a:cs typeface="Verdana" pitchFamily="34" charset="0"/>
              </a:rPr>
              <a:t>Gestión de Información</a:t>
            </a:r>
          </a:p>
        </p:txBody>
      </p:sp>
      <p:cxnSp>
        <p:nvCxnSpPr>
          <p:cNvPr id="16" name="Conector recto 4"/>
          <p:cNvCxnSpPr/>
          <p:nvPr/>
        </p:nvCxnSpPr>
        <p:spPr>
          <a:xfrm>
            <a:off x="525463" y="5045075"/>
            <a:ext cx="7931150" cy="1588"/>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7" name="Conector recto 4"/>
          <p:cNvCxnSpPr/>
          <p:nvPr/>
        </p:nvCxnSpPr>
        <p:spPr>
          <a:xfrm>
            <a:off x="4324350" y="1182688"/>
            <a:ext cx="0" cy="3865562"/>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Conector recto 4"/>
          <p:cNvCxnSpPr/>
          <p:nvPr/>
        </p:nvCxnSpPr>
        <p:spPr>
          <a:xfrm>
            <a:off x="3038475" y="2252663"/>
            <a:ext cx="2571750" cy="1587"/>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 name="Conector recto 4"/>
          <p:cNvCxnSpPr/>
          <p:nvPr/>
        </p:nvCxnSpPr>
        <p:spPr>
          <a:xfrm>
            <a:off x="3038475" y="3114675"/>
            <a:ext cx="2571750" cy="1588"/>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0" name="Conector recto 4"/>
          <p:cNvCxnSpPr/>
          <p:nvPr/>
        </p:nvCxnSpPr>
        <p:spPr>
          <a:xfrm>
            <a:off x="3038475" y="3878263"/>
            <a:ext cx="2571750" cy="1587"/>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1" name="20 Rectángulo redondeado"/>
          <p:cNvSpPr/>
          <p:nvPr/>
        </p:nvSpPr>
        <p:spPr>
          <a:xfrm>
            <a:off x="77788" y="5368925"/>
            <a:ext cx="1428750" cy="1108075"/>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Arial Narrow" pitchFamily="34" charset="0"/>
              </a:rPr>
              <a:t>Depto.Agencia Nacional de Medicamentos</a:t>
            </a:r>
          </a:p>
          <a:p>
            <a:pPr algn="ctr">
              <a:defRPr/>
            </a:pPr>
            <a:r>
              <a:rPr lang="es-CL" sz="1400" b="1" dirty="0">
                <a:latin typeface="Arial Narrow" pitchFamily="34" charset="0"/>
              </a:rPr>
              <a:t>(ANAMED)</a:t>
            </a:r>
          </a:p>
        </p:txBody>
      </p:sp>
      <p:cxnSp>
        <p:nvCxnSpPr>
          <p:cNvPr id="22" name="Conector recto 4"/>
          <p:cNvCxnSpPr/>
          <p:nvPr/>
        </p:nvCxnSpPr>
        <p:spPr>
          <a:xfrm rot="16200000" flipH="1">
            <a:off x="373063" y="5226050"/>
            <a:ext cx="295275" cy="9525"/>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3" name="Conector recto 4"/>
          <p:cNvCxnSpPr/>
          <p:nvPr/>
        </p:nvCxnSpPr>
        <p:spPr>
          <a:xfrm rot="16200000" flipH="1">
            <a:off x="2001838" y="5232400"/>
            <a:ext cx="295275" cy="9525"/>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4" name="23 Rectángulo redondeado"/>
          <p:cNvSpPr/>
          <p:nvPr/>
        </p:nvSpPr>
        <p:spPr>
          <a:xfrm>
            <a:off x="1571625" y="5368925"/>
            <a:ext cx="1214438" cy="1108075"/>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Arial Narrow" pitchFamily="34" charset="0"/>
              </a:rPr>
              <a:t>Depto. Lab. Biomédico Nacional y de Referencia</a:t>
            </a:r>
          </a:p>
        </p:txBody>
      </p:sp>
      <p:sp>
        <p:nvSpPr>
          <p:cNvPr id="25" name="24 Rectángulo redondeado"/>
          <p:cNvSpPr/>
          <p:nvPr/>
        </p:nvSpPr>
        <p:spPr>
          <a:xfrm>
            <a:off x="2890838" y="5368925"/>
            <a:ext cx="1000125" cy="1108075"/>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Arial Narrow" pitchFamily="34" charset="0"/>
              </a:rPr>
              <a:t>Depto. Salud Ambiental</a:t>
            </a:r>
          </a:p>
        </p:txBody>
      </p:sp>
      <p:sp>
        <p:nvSpPr>
          <p:cNvPr id="26" name="25 Rectángulo redondeado"/>
          <p:cNvSpPr/>
          <p:nvPr/>
        </p:nvSpPr>
        <p:spPr>
          <a:xfrm>
            <a:off x="4000500" y="5384800"/>
            <a:ext cx="1214438" cy="1076325"/>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Arial Narrow" pitchFamily="34" charset="0"/>
              </a:rPr>
              <a:t>Depto. Salud Ocupacional</a:t>
            </a:r>
          </a:p>
        </p:txBody>
      </p:sp>
      <p:sp>
        <p:nvSpPr>
          <p:cNvPr id="27" name="26 Rectángulo redondeado"/>
          <p:cNvSpPr/>
          <p:nvPr/>
        </p:nvSpPr>
        <p:spPr>
          <a:xfrm>
            <a:off x="5314950" y="5407025"/>
            <a:ext cx="1071563" cy="1069975"/>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Arial Narrow" pitchFamily="34" charset="0"/>
              </a:rPr>
              <a:t>Depto. Asuntos Científicos</a:t>
            </a:r>
          </a:p>
        </p:txBody>
      </p:sp>
      <p:sp>
        <p:nvSpPr>
          <p:cNvPr id="28" name="27 Rectángulo redondeado"/>
          <p:cNvSpPr/>
          <p:nvPr/>
        </p:nvSpPr>
        <p:spPr>
          <a:xfrm>
            <a:off x="6510338" y="5395913"/>
            <a:ext cx="1285875" cy="1081087"/>
          </a:xfrm>
          <a:prstGeom prst="roundRect">
            <a:avLst/>
          </a:prstGeom>
          <a:solidFill>
            <a:srgbClr val="FF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600" b="1" dirty="0">
                <a:latin typeface="Arial Narrow" pitchFamily="34" charset="0"/>
              </a:rPr>
              <a:t>Depto. Dispositivos Médicos</a:t>
            </a:r>
          </a:p>
        </p:txBody>
      </p:sp>
      <p:sp>
        <p:nvSpPr>
          <p:cNvPr id="29" name="28 Rectángulo redondeado"/>
          <p:cNvSpPr/>
          <p:nvPr/>
        </p:nvSpPr>
        <p:spPr>
          <a:xfrm>
            <a:off x="7872413" y="5422900"/>
            <a:ext cx="1031875" cy="1054100"/>
          </a:xfrm>
          <a:prstGeom prst="roundRect">
            <a:avLst/>
          </a:prstGeom>
          <a:solidFill>
            <a:srgbClr val="00A79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400" b="1" dirty="0">
                <a:latin typeface="Arial Narrow" pitchFamily="34" charset="0"/>
              </a:rPr>
              <a:t>Depto. Adminis. y Finanzas</a:t>
            </a:r>
          </a:p>
        </p:txBody>
      </p:sp>
      <p:cxnSp>
        <p:nvCxnSpPr>
          <p:cNvPr id="30" name="Conector recto 4"/>
          <p:cNvCxnSpPr/>
          <p:nvPr/>
        </p:nvCxnSpPr>
        <p:spPr>
          <a:xfrm rot="16200000" flipH="1">
            <a:off x="3248025" y="5241925"/>
            <a:ext cx="295275" cy="9525"/>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1" name="Conector recto 4"/>
          <p:cNvCxnSpPr/>
          <p:nvPr/>
        </p:nvCxnSpPr>
        <p:spPr>
          <a:xfrm rot="16200000" flipH="1">
            <a:off x="4554538" y="5241925"/>
            <a:ext cx="295275" cy="9525"/>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2" name="Conector recto 4"/>
          <p:cNvCxnSpPr/>
          <p:nvPr/>
        </p:nvCxnSpPr>
        <p:spPr>
          <a:xfrm rot="16200000" flipH="1">
            <a:off x="5697538" y="5241925"/>
            <a:ext cx="295275" cy="9525"/>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3" name="Conector recto 4"/>
          <p:cNvCxnSpPr/>
          <p:nvPr/>
        </p:nvCxnSpPr>
        <p:spPr>
          <a:xfrm rot="16200000" flipH="1">
            <a:off x="6973888" y="5241925"/>
            <a:ext cx="295275" cy="9525"/>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4" name="Conector recto 4"/>
          <p:cNvCxnSpPr/>
          <p:nvPr/>
        </p:nvCxnSpPr>
        <p:spPr>
          <a:xfrm rot="16200000" flipH="1">
            <a:off x="8313738" y="5241925"/>
            <a:ext cx="295275" cy="9525"/>
          </a:xfrm>
          <a:prstGeom prst="line">
            <a:avLst/>
          </a:prstGeom>
          <a:ln w="254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sp>
        <p:nvSpPr>
          <p:cNvPr id="35" name="34 Elipse"/>
          <p:cNvSpPr/>
          <p:nvPr/>
        </p:nvSpPr>
        <p:spPr>
          <a:xfrm>
            <a:off x="6264275" y="5099050"/>
            <a:ext cx="1704975" cy="150653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L"/>
          </a:p>
        </p:txBody>
      </p:sp>
      <p:sp>
        <p:nvSpPr>
          <p:cNvPr id="36" name="35 Rectángulo"/>
          <p:cNvSpPr/>
          <p:nvPr/>
        </p:nvSpPr>
        <p:spPr>
          <a:xfrm>
            <a:off x="5695950" y="4548188"/>
            <a:ext cx="2581275" cy="5000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7" name="36 CuadroTexto"/>
          <p:cNvSpPr txBox="1"/>
          <p:nvPr/>
        </p:nvSpPr>
        <p:spPr>
          <a:xfrm>
            <a:off x="5710238" y="4659313"/>
            <a:ext cx="2914650" cy="277812"/>
          </a:xfrm>
          <a:prstGeom prst="rect">
            <a:avLst/>
          </a:prstGeom>
          <a:noFill/>
        </p:spPr>
        <p:txBody>
          <a:bodyPr>
            <a:spAutoFit/>
          </a:bodyPr>
          <a:lstStyle/>
          <a:p>
            <a:pPr>
              <a:defRPr/>
            </a:pPr>
            <a:r>
              <a:rPr lang="es-CL" sz="1200" b="1" dirty="0">
                <a:solidFill>
                  <a:schemeClr val="tx1">
                    <a:lumMod val="75000"/>
                    <a:lumOff val="25000"/>
                  </a:schemeClr>
                </a:solidFill>
                <a:latin typeface="Verdana" pitchFamily="34" charset="0"/>
                <a:ea typeface="Verdana" pitchFamily="34" charset="0"/>
                <a:cs typeface="Verdana" pitchFamily="34" charset="0"/>
              </a:rPr>
              <a:t>Resol.1197 – 08 Mayo 2017</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contenido 2"/>
          <p:cNvSpPr>
            <a:spLocks noGrp="1"/>
          </p:cNvSpPr>
          <p:nvPr>
            <p:ph sz="quarter" idx="12"/>
          </p:nvPr>
        </p:nvSpPr>
        <p:spPr bwMode="auto">
          <a:xfrm>
            <a:off x="406400" y="282575"/>
            <a:ext cx="8331200" cy="746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smtClean="0">
                <a:solidFill>
                  <a:srgbClr val="00A79D"/>
                </a:solidFill>
                <a:latin typeface="Verdana" pitchFamily="34" charset="0"/>
              </a:rPr>
              <a:t>Departamento Dispositivos Médicos (DDM)</a:t>
            </a:r>
          </a:p>
        </p:txBody>
      </p:sp>
      <p:sp>
        <p:nvSpPr>
          <p:cNvPr id="46083" name="Marcador de contenido 3"/>
          <p:cNvSpPr>
            <a:spLocks noGrp="1"/>
          </p:cNvSpPr>
          <p:nvPr>
            <p:ph sz="quarter" idx="13"/>
          </p:nvPr>
        </p:nvSpPr>
        <p:spPr bwMode="auto">
          <a:xfrm>
            <a:off x="406400" y="1303338"/>
            <a:ext cx="8331200" cy="3140075"/>
          </a:xfrm>
          <a:ln>
            <a:miter lim="800000"/>
            <a:headEnd/>
            <a:tailEnd/>
          </a:ln>
        </p:spPr>
        <p:txBody>
          <a:bodyPr wrap="square" lIns="91440" tIns="45720" rIns="91440" bIns="45720" numCol="1" anchor="t" anchorCtr="0" compatLnSpc="1">
            <a:prstTxWarp prst="textNoShape">
              <a:avLst/>
            </a:prstTxWarp>
          </a:bodyPr>
          <a:lstStyle/>
          <a:p>
            <a:pPr fontAlgn="base">
              <a:spcBef>
                <a:spcPts val="600"/>
              </a:spcBef>
              <a:spcAft>
                <a:spcPct val="0"/>
              </a:spcAft>
              <a:buFont typeface="Arial" charset="0"/>
              <a:buNone/>
              <a:defRPr/>
            </a:pPr>
            <a:endParaRPr lang="es-CL" sz="200" b="1" dirty="0" smtClean="0">
              <a:solidFill>
                <a:schemeClr val="tx1">
                  <a:lumMod val="65000"/>
                  <a:lumOff val="35000"/>
                </a:schemeClr>
              </a:solidFill>
              <a:latin typeface="Verdana" pitchFamily="34" charset="0"/>
            </a:endParaRPr>
          </a:p>
          <a:p>
            <a:pPr fontAlgn="base">
              <a:spcBef>
                <a:spcPts val="600"/>
              </a:spcBef>
              <a:spcAft>
                <a:spcPct val="0"/>
              </a:spcAft>
              <a:buFont typeface="Arial" charset="0"/>
              <a:buNone/>
              <a:defRPr/>
            </a:pPr>
            <a:endParaRPr lang="es-CL" sz="200" b="1" dirty="0" smtClean="0">
              <a:solidFill>
                <a:schemeClr val="tx1">
                  <a:lumMod val="65000"/>
                  <a:lumOff val="35000"/>
                </a:schemeClr>
              </a:solidFill>
              <a:latin typeface="Verdana" pitchFamily="34" charset="0"/>
            </a:endParaRPr>
          </a:p>
          <a:p>
            <a:pPr marL="285750" indent="-285750" fontAlgn="base">
              <a:spcBef>
                <a:spcPts val="600"/>
              </a:spcBef>
              <a:spcAft>
                <a:spcPct val="0"/>
              </a:spcAft>
              <a:buFont typeface="Wingdings" pitchFamily="2" charset="2"/>
              <a:buChar char="q"/>
              <a:defRPr/>
            </a:pPr>
            <a:r>
              <a:rPr lang="es-CL" sz="1600" b="1" dirty="0" smtClean="0">
                <a:solidFill>
                  <a:schemeClr val="tx1">
                    <a:lumMod val="65000"/>
                    <a:lumOff val="35000"/>
                  </a:schemeClr>
                </a:solidFill>
                <a:latin typeface="Verdana" pitchFamily="34" charset="0"/>
              </a:rPr>
              <a:t>1 Profesional Médico </a:t>
            </a:r>
          </a:p>
          <a:p>
            <a:pPr marL="285750" indent="-285750" fontAlgn="base">
              <a:spcBef>
                <a:spcPts val="600"/>
              </a:spcBef>
              <a:spcAft>
                <a:spcPct val="0"/>
              </a:spcAft>
              <a:buFont typeface="Wingdings" pitchFamily="2" charset="2"/>
              <a:buChar char="q"/>
              <a:defRPr/>
            </a:pPr>
            <a:r>
              <a:rPr lang="es-CL" sz="1600" b="1" dirty="0">
                <a:solidFill>
                  <a:schemeClr val="tx1">
                    <a:lumMod val="65000"/>
                    <a:lumOff val="35000"/>
                  </a:schemeClr>
                </a:solidFill>
                <a:latin typeface="Verdana" pitchFamily="34" charset="0"/>
              </a:rPr>
              <a:t>1 Profesional Ing. Biomédico</a:t>
            </a:r>
          </a:p>
          <a:p>
            <a:pPr fontAlgn="base">
              <a:spcBef>
                <a:spcPts val="600"/>
              </a:spcBef>
              <a:spcAft>
                <a:spcPct val="0"/>
              </a:spcAft>
              <a:defRPr/>
            </a:pPr>
            <a:endParaRPr lang="es-CL" sz="200" b="1" dirty="0">
              <a:solidFill>
                <a:schemeClr val="tx1">
                  <a:lumMod val="65000"/>
                  <a:lumOff val="35000"/>
                </a:schemeClr>
              </a:solidFill>
              <a:latin typeface="Verdana" pitchFamily="34" charset="0"/>
            </a:endParaRPr>
          </a:p>
          <a:p>
            <a:pPr marL="285750" indent="-285750" fontAlgn="base">
              <a:spcBef>
                <a:spcPts val="600"/>
              </a:spcBef>
              <a:spcAft>
                <a:spcPct val="0"/>
              </a:spcAft>
              <a:buFont typeface="Wingdings" pitchFamily="2" charset="2"/>
              <a:buChar char="q"/>
              <a:defRPr/>
            </a:pPr>
            <a:r>
              <a:rPr lang="es-CL" sz="1600" b="1" dirty="0">
                <a:solidFill>
                  <a:schemeClr val="tx1">
                    <a:lumMod val="65000"/>
                    <a:lumOff val="35000"/>
                  </a:schemeClr>
                </a:solidFill>
                <a:latin typeface="Verdana" pitchFamily="34" charset="0"/>
              </a:rPr>
              <a:t>1 Profesional Tecnólogo </a:t>
            </a:r>
            <a:r>
              <a:rPr lang="es-CL" sz="1600" b="1" dirty="0" smtClean="0">
                <a:solidFill>
                  <a:schemeClr val="tx1">
                    <a:lumMod val="65000"/>
                    <a:lumOff val="35000"/>
                  </a:schemeClr>
                </a:solidFill>
                <a:latin typeface="Verdana" pitchFamily="34" charset="0"/>
              </a:rPr>
              <a:t>Médico</a:t>
            </a:r>
          </a:p>
          <a:p>
            <a:pPr fontAlgn="base">
              <a:spcBef>
                <a:spcPts val="600"/>
              </a:spcBef>
              <a:spcAft>
                <a:spcPct val="0"/>
              </a:spcAft>
              <a:buFont typeface="Arial" charset="0"/>
              <a:buNone/>
              <a:defRPr/>
            </a:pPr>
            <a:endParaRPr lang="es-CL" sz="200" b="1" dirty="0" smtClean="0">
              <a:solidFill>
                <a:schemeClr val="tx1">
                  <a:lumMod val="65000"/>
                  <a:lumOff val="35000"/>
                </a:schemeClr>
              </a:solidFill>
              <a:latin typeface="Verdana" pitchFamily="34" charset="0"/>
            </a:endParaRPr>
          </a:p>
          <a:p>
            <a:pPr marL="285750" indent="-285750" fontAlgn="base">
              <a:spcBef>
                <a:spcPts val="600"/>
              </a:spcBef>
              <a:spcAft>
                <a:spcPct val="0"/>
              </a:spcAft>
              <a:buFont typeface="Wingdings" pitchFamily="2" charset="2"/>
              <a:buChar char="q"/>
              <a:defRPr/>
            </a:pPr>
            <a:r>
              <a:rPr lang="es-CL" sz="1600" b="1" dirty="0" smtClean="0">
                <a:solidFill>
                  <a:schemeClr val="tx1">
                    <a:lumMod val="65000"/>
                    <a:lumOff val="35000"/>
                  </a:schemeClr>
                </a:solidFill>
                <a:latin typeface="Verdana" pitchFamily="34" charset="0"/>
              </a:rPr>
              <a:t>2 Profesionales Físico Médicos</a:t>
            </a:r>
          </a:p>
          <a:p>
            <a:pPr fontAlgn="base">
              <a:spcBef>
                <a:spcPts val="600"/>
              </a:spcBef>
              <a:spcAft>
                <a:spcPct val="0"/>
              </a:spcAft>
              <a:buFont typeface="Arial" charset="0"/>
              <a:buNone/>
              <a:defRPr/>
            </a:pPr>
            <a:endParaRPr lang="es-CL" sz="200" b="1" dirty="0" smtClean="0">
              <a:solidFill>
                <a:schemeClr val="tx1">
                  <a:lumMod val="65000"/>
                  <a:lumOff val="35000"/>
                </a:schemeClr>
              </a:solidFill>
              <a:latin typeface="Verdana" pitchFamily="34" charset="0"/>
            </a:endParaRPr>
          </a:p>
          <a:p>
            <a:pPr marL="285750" indent="-285750" fontAlgn="base">
              <a:spcBef>
                <a:spcPts val="600"/>
              </a:spcBef>
              <a:spcAft>
                <a:spcPct val="0"/>
              </a:spcAft>
              <a:buFont typeface="Wingdings" pitchFamily="2" charset="2"/>
              <a:buChar char="q"/>
              <a:defRPr/>
            </a:pPr>
            <a:r>
              <a:rPr lang="es-CL" sz="1600" b="1" dirty="0" smtClean="0">
                <a:solidFill>
                  <a:schemeClr val="tx1">
                    <a:lumMod val="65000"/>
                    <a:lumOff val="35000"/>
                  </a:schemeClr>
                </a:solidFill>
                <a:latin typeface="Verdana" pitchFamily="34" charset="0"/>
              </a:rPr>
              <a:t>2 Profesionales Bioquímicos</a:t>
            </a:r>
          </a:p>
          <a:p>
            <a:pPr fontAlgn="base">
              <a:spcBef>
                <a:spcPts val="600"/>
              </a:spcBef>
              <a:spcAft>
                <a:spcPct val="0"/>
              </a:spcAft>
              <a:buFont typeface="Arial" charset="0"/>
              <a:buNone/>
              <a:defRPr/>
            </a:pPr>
            <a:endParaRPr lang="es-CL" sz="200" b="1" dirty="0" smtClean="0">
              <a:solidFill>
                <a:schemeClr val="tx1">
                  <a:lumMod val="65000"/>
                  <a:lumOff val="35000"/>
                </a:schemeClr>
              </a:solidFill>
              <a:latin typeface="Verdana" pitchFamily="34" charset="0"/>
            </a:endParaRPr>
          </a:p>
          <a:p>
            <a:pPr marL="285750" indent="-285750" fontAlgn="base">
              <a:spcBef>
                <a:spcPts val="600"/>
              </a:spcBef>
              <a:spcAft>
                <a:spcPct val="0"/>
              </a:spcAft>
              <a:buFont typeface="Wingdings" pitchFamily="2" charset="2"/>
              <a:buChar char="q"/>
              <a:defRPr/>
            </a:pPr>
            <a:r>
              <a:rPr lang="es-CL" sz="1600" b="1" dirty="0">
                <a:solidFill>
                  <a:schemeClr val="tx1">
                    <a:lumMod val="65000"/>
                    <a:lumOff val="35000"/>
                  </a:schemeClr>
                </a:solidFill>
                <a:latin typeface="Verdana" pitchFamily="34" charset="0"/>
              </a:rPr>
              <a:t>3</a:t>
            </a:r>
            <a:r>
              <a:rPr lang="es-CL" sz="1600" b="1" dirty="0" smtClean="0">
                <a:solidFill>
                  <a:schemeClr val="tx1">
                    <a:lumMod val="65000"/>
                    <a:lumOff val="35000"/>
                  </a:schemeClr>
                </a:solidFill>
                <a:latin typeface="Verdana" pitchFamily="34" charset="0"/>
              </a:rPr>
              <a:t> Profesionales Químicos Farmacéuticos</a:t>
            </a:r>
          </a:p>
          <a:p>
            <a:pPr marL="285750" indent="-285750" fontAlgn="base">
              <a:spcBef>
                <a:spcPts val="600"/>
              </a:spcBef>
              <a:spcAft>
                <a:spcPct val="0"/>
              </a:spcAft>
              <a:buFont typeface="Wingdings" pitchFamily="2" charset="2"/>
              <a:buChar char="q"/>
              <a:defRPr/>
            </a:pPr>
            <a:r>
              <a:rPr lang="es-CL" sz="1600" b="1" dirty="0">
                <a:solidFill>
                  <a:schemeClr val="tx1">
                    <a:lumMod val="65000"/>
                    <a:lumOff val="35000"/>
                  </a:schemeClr>
                </a:solidFill>
                <a:latin typeface="Verdana" pitchFamily="34" charset="0"/>
              </a:rPr>
              <a:t>1 </a:t>
            </a:r>
            <a:r>
              <a:rPr lang="es-CL" sz="1600" b="1" dirty="0" smtClean="0">
                <a:solidFill>
                  <a:schemeClr val="tx1">
                    <a:lumMod val="65000"/>
                    <a:lumOff val="35000"/>
                  </a:schemeClr>
                </a:solidFill>
                <a:latin typeface="Verdana" pitchFamily="34" charset="0"/>
              </a:rPr>
              <a:t>Secretaria</a:t>
            </a:r>
          </a:p>
          <a:p>
            <a:pPr fontAlgn="base">
              <a:spcBef>
                <a:spcPts val="600"/>
              </a:spcBef>
              <a:spcAft>
                <a:spcPct val="0"/>
              </a:spcAft>
              <a:defRPr/>
            </a:pPr>
            <a:endParaRPr lang="es-CL" sz="1600" b="1" dirty="0" smtClean="0">
              <a:solidFill>
                <a:schemeClr val="tx1">
                  <a:lumMod val="65000"/>
                  <a:lumOff val="35000"/>
                </a:schemeClr>
              </a:solidFill>
              <a:latin typeface="Verdana" pitchFamily="34" charset="0"/>
            </a:endParaRPr>
          </a:p>
          <a:p>
            <a:pPr fontAlgn="base">
              <a:spcBef>
                <a:spcPts val="600"/>
              </a:spcBef>
              <a:spcAft>
                <a:spcPct val="0"/>
              </a:spcAft>
              <a:defRPr/>
            </a:pPr>
            <a:endParaRPr lang="es-CL" sz="1600" b="1" dirty="0">
              <a:solidFill>
                <a:schemeClr val="tx1">
                  <a:lumMod val="65000"/>
                  <a:lumOff val="35000"/>
                </a:schemeClr>
              </a:solidFill>
              <a:latin typeface="Verdana" pitchFamily="34" charset="0"/>
            </a:endParaRPr>
          </a:p>
          <a:p>
            <a:pPr fontAlgn="base">
              <a:spcAft>
                <a:spcPct val="0"/>
              </a:spcAft>
              <a:buFont typeface="Arial" charset="0"/>
              <a:buNone/>
              <a:defRPr/>
            </a:pPr>
            <a:endParaRPr lang="es-CL" sz="1600" dirty="0" smtClean="0">
              <a:solidFill>
                <a:schemeClr val="tx1">
                  <a:lumMod val="75000"/>
                  <a:lumOff val="25000"/>
                </a:schemeClr>
              </a:solidFill>
              <a:latin typeface="Verdana" pitchFamily="34" charset="0"/>
            </a:endParaRPr>
          </a:p>
        </p:txBody>
      </p:sp>
      <p:pic>
        <p:nvPicPr>
          <p:cNvPr id="2150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6625" y="1252538"/>
            <a:ext cx="3921125"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1 Diagrama"/>
          <p:cNvGraphicFramePr/>
          <p:nvPr/>
        </p:nvGraphicFramePr>
        <p:xfrm>
          <a:off x="4067033" y="4287860"/>
          <a:ext cx="4599927" cy="24243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Rectángulo redondeado"/>
          <p:cNvSpPr/>
          <p:nvPr/>
        </p:nvSpPr>
        <p:spPr>
          <a:xfrm>
            <a:off x="529230" y="5063317"/>
            <a:ext cx="3057099" cy="600503"/>
          </a:xfrm>
          <a:prstGeom prst="roundRect">
            <a:avLst/>
          </a:prstGeom>
          <a:solidFill>
            <a:srgbClr val="D4F9FA"/>
          </a:solidFill>
          <a:ln>
            <a:solidFill>
              <a:srgbClr val="D4F9FA"/>
            </a:solidFill>
          </a:ln>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b="1" dirty="0">
              <a:solidFill>
                <a:srgbClr val="008E84"/>
              </a:solidFill>
              <a:latin typeface="Verdana" pitchFamily="34" charset="0"/>
            </a:endParaRPr>
          </a:p>
          <a:p>
            <a:pPr>
              <a:defRPr/>
            </a:pPr>
            <a:r>
              <a:rPr lang="es-CL" b="1" dirty="0" err="1">
                <a:solidFill>
                  <a:srgbClr val="008E84"/>
                </a:solidFill>
                <a:latin typeface="Verdana" pitchFamily="34" charset="0"/>
              </a:rPr>
              <a:t>Subdepartamentos</a:t>
            </a:r>
            <a:r>
              <a:rPr lang="es-CL" b="1" dirty="0">
                <a:solidFill>
                  <a:srgbClr val="008E84"/>
                </a:solidFill>
                <a:latin typeface="Verdana" pitchFamily="34" charset="0"/>
              </a:rPr>
              <a:t> </a:t>
            </a:r>
          </a:p>
          <a:p>
            <a:pPr algn="ctr">
              <a:defRPr/>
            </a:pPr>
            <a:endParaRPr lang="es-CL" dirty="0"/>
          </a:p>
        </p:txBody>
      </p:sp>
      <p:sp>
        <p:nvSpPr>
          <p:cNvPr id="9" name="8 Rectángulo redondeado"/>
          <p:cNvSpPr/>
          <p:nvPr/>
        </p:nvSpPr>
        <p:spPr>
          <a:xfrm>
            <a:off x="406400" y="796046"/>
            <a:ext cx="3305791" cy="508027"/>
          </a:xfrm>
          <a:prstGeom prst="roundRect">
            <a:avLst/>
          </a:prstGeom>
          <a:solidFill>
            <a:srgbClr val="D4F9FA"/>
          </a:solidFill>
          <a:ln>
            <a:solidFill>
              <a:srgbClr val="D4F9FA"/>
            </a:solidFill>
          </a:ln>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anchor="ctr"/>
          <a:lstStyle/>
          <a:p>
            <a:pPr>
              <a:defRPr/>
            </a:pPr>
            <a:endParaRPr lang="es-CL" b="1" dirty="0">
              <a:solidFill>
                <a:srgbClr val="008E84"/>
              </a:solidFill>
              <a:latin typeface="Verdana" pitchFamily="34" charset="0"/>
            </a:endParaRPr>
          </a:p>
          <a:p>
            <a:pPr>
              <a:defRPr/>
            </a:pPr>
            <a:r>
              <a:rPr lang="es-CL" b="1" dirty="0">
                <a:solidFill>
                  <a:srgbClr val="008E84"/>
                </a:solidFill>
                <a:latin typeface="Verdana" pitchFamily="34" charset="0"/>
              </a:rPr>
              <a:t>Equipo de trabajo</a:t>
            </a:r>
          </a:p>
          <a:p>
            <a:pPr>
              <a:defRPr/>
            </a:pPr>
            <a:endParaRPr lang="es-CL"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2781300" y="1133474"/>
            <a:ext cx="6157913" cy="5089195"/>
          </a:xfrm>
          <a:extLst/>
        </p:spPr>
        <p:txBody>
          <a:bodyPr wrap="square" lIns="91440" tIns="45720" rIns="91440" bIns="45720" numCol="1" anchor="t" anchorCtr="0" compatLnSpc="1">
            <a:prstTxWarp prst="textNoShape">
              <a:avLst/>
            </a:prstTxWarp>
          </a:bodyPr>
          <a:lstStyle/>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Qué productos corresponden a Dispositivos Médicos.</a:t>
            </a:r>
          </a:p>
          <a:p>
            <a:pPr marL="342900" indent="-342900" eaLnBrk="1" hangingPunct="1">
              <a:lnSpc>
                <a:spcPct val="150000"/>
              </a:lnSpc>
              <a:buFont typeface="Arial" charset="0"/>
              <a:buAutoNum type="arabicPeriod"/>
              <a:defRPr/>
            </a:pPr>
            <a:endParaRPr lang="es-CL" sz="600" dirty="0" smtClean="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Antecedentes</a:t>
            </a: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Contexto Nacional</a:t>
            </a:r>
            <a:endParaRPr lang="es-CL" sz="1800" cap="all" dirty="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Ciclo de Vida de un Dispositivo Médico</a:t>
            </a:r>
            <a:endParaRPr lang="es-CL" sz="600" cap="all"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Diseño y Desarrollo</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Fabricación</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Estudios Preclínicos y </a:t>
            </a:r>
            <a:r>
              <a:rPr lang="es-CL" sz="1800" dirty="0" smtClean="0">
                <a:solidFill>
                  <a:schemeClr val="tx1"/>
                </a:solidFill>
                <a:latin typeface="Verdana" pitchFamily="34" charset="0"/>
                <a:ea typeface="Verdana" pitchFamily="34" charset="0"/>
                <a:cs typeface="Verdana" pitchFamily="34" charset="0"/>
              </a:rPr>
              <a:t>Clínicos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Solicitudes y Aprobaciones </a:t>
            </a:r>
            <a:r>
              <a:rPr lang="es-CL" sz="1800" dirty="0" smtClean="0">
                <a:solidFill>
                  <a:schemeClr val="tx1"/>
                </a:solidFill>
                <a:latin typeface="Verdana" pitchFamily="34" charset="0"/>
                <a:ea typeface="Verdana" pitchFamily="34" charset="0"/>
                <a:cs typeface="Verdana" pitchFamily="34" charset="0"/>
              </a:rPr>
              <a:t>Regulatorias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Post-Comercialización</a:t>
            </a:r>
          </a:p>
          <a:p>
            <a:pPr marL="712788" indent="-357188" eaLnBrk="1" hangingPunct="1">
              <a:lnSpc>
                <a:spcPct val="150000"/>
              </a:lnSpc>
              <a:buFont typeface="Wingdings" pitchFamily="2" charset="2"/>
              <a:buChar char="Ø"/>
              <a:defRPr/>
            </a:pPr>
            <a:endParaRPr lang="es-CL" sz="1800" dirty="0" smtClean="0">
              <a:solidFill>
                <a:srgbClr val="008E84"/>
              </a:solidFill>
              <a:latin typeface="Verdana" pitchFamily="34" charset="0"/>
              <a:ea typeface="Verdana" pitchFamily="34" charset="0"/>
              <a:cs typeface="Verdana" pitchFamily="34" charset="0"/>
            </a:endParaRPr>
          </a:p>
          <a:p>
            <a:pPr eaLnBrk="1" hangingPunct="1">
              <a:lnSpc>
                <a:spcPct val="150000"/>
              </a:lnSpc>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p:txBody>
      </p:sp>
      <p:pic>
        <p:nvPicPr>
          <p:cNvPr id="13316"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5 Rectángulo"/>
          <p:cNvSpPr>
            <a:spLocks noChangeArrowheads="1"/>
          </p:cNvSpPr>
          <p:nvPr/>
        </p:nvSpPr>
        <p:spPr bwMode="auto">
          <a:xfrm>
            <a:off x="3295650" y="552450"/>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sz="2800" b="1">
                <a:solidFill>
                  <a:srgbClr val="00A79D"/>
                </a:solidFill>
                <a:latin typeface="Verdana" pitchFamily="34" charset="0"/>
              </a:rPr>
              <a:t>CONTENIDOS</a:t>
            </a:r>
          </a:p>
        </p:txBody>
      </p:sp>
      <p:sp>
        <p:nvSpPr>
          <p:cNvPr id="2" name="1 Rectángulo"/>
          <p:cNvSpPr/>
          <p:nvPr/>
        </p:nvSpPr>
        <p:spPr>
          <a:xfrm>
            <a:off x="2781300" y="3218213"/>
            <a:ext cx="5543303" cy="1080655"/>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3758594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 name="22 Rectángulo redondeado"/>
          <p:cNvSpPr/>
          <p:nvPr/>
        </p:nvSpPr>
        <p:spPr>
          <a:xfrm>
            <a:off x="436563" y="258763"/>
            <a:ext cx="8297862" cy="8921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pt-BR" sz="2800" b="1" cap="all" dirty="0" smtClean="0">
                <a:solidFill>
                  <a:schemeClr val="bg1"/>
                </a:solidFill>
                <a:latin typeface="Verdana" pitchFamily="34" charset="0"/>
                <a:ea typeface="Verdana" pitchFamily="34" charset="0"/>
                <a:cs typeface="Verdana" pitchFamily="34" charset="0"/>
              </a:rPr>
              <a:t>4. Ciclo de Vida de </a:t>
            </a:r>
            <a:r>
              <a:rPr lang="pt-BR" sz="2800" b="1" cap="all" dirty="0" err="1" smtClean="0">
                <a:solidFill>
                  <a:schemeClr val="bg1"/>
                </a:solidFill>
                <a:latin typeface="Verdana" pitchFamily="34" charset="0"/>
                <a:ea typeface="Verdana" pitchFamily="34" charset="0"/>
                <a:cs typeface="Verdana" pitchFamily="34" charset="0"/>
              </a:rPr>
              <a:t>los</a:t>
            </a:r>
            <a:r>
              <a:rPr lang="pt-BR" sz="2800" b="1" cap="all" dirty="0" smtClean="0">
                <a:solidFill>
                  <a:schemeClr val="bg1"/>
                </a:solidFill>
                <a:latin typeface="Verdana" pitchFamily="34" charset="0"/>
                <a:ea typeface="Verdana" pitchFamily="34" charset="0"/>
                <a:cs typeface="Verdana" pitchFamily="34" charset="0"/>
              </a:rPr>
              <a:t> DM</a:t>
            </a:r>
            <a:r>
              <a:rPr lang="es-ES" sz="2800" cap="all" dirty="0" smtClean="0">
                <a:solidFill>
                  <a:schemeClr val="bg1"/>
                </a:solidFill>
                <a:latin typeface="Verdana" pitchFamily="34" charset="0"/>
                <a:ea typeface="Verdana" pitchFamily="34" charset="0"/>
                <a:cs typeface="Verdana" pitchFamily="34" charset="0"/>
              </a:rPr>
              <a:t/>
            </a:r>
            <a:br>
              <a:rPr lang="es-ES" sz="2800" cap="all" dirty="0" smtClean="0">
                <a:solidFill>
                  <a:schemeClr val="bg1"/>
                </a:solidFill>
                <a:latin typeface="Verdana" pitchFamily="34" charset="0"/>
                <a:ea typeface="Verdana" pitchFamily="34" charset="0"/>
                <a:cs typeface="Verdana" pitchFamily="34" charset="0"/>
              </a:rPr>
            </a:br>
            <a:endParaRPr lang="es-ES" sz="2800" cap="all" dirty="0" smtClean="0">
              <a:solidFill>
                <a:schemeClr val="bg1"/>
              </a:solidFill>
              <a:latin typeface="Verdana" pitchFamily="34" charset="0"/>
              <a:ea typeface="Verdana" pitchFamily="34" charset="0"/>
              <a:cs typeface="Verdana" pitchFamily="34" charset="0"/>
            </a:endParaRPr>
          </a:p>
        </p:txBody>
      </p:sp>
      <p:sp>
        <p:nvSpPr>
          <p:cNvPr id="22532" name="AutoShape 3"/>
          <p:cNvSpPr>
            <a:spLocks noChangeArrowheads="1"/>
          </p:cNvSpPr>
          <p:nvPr/>
        </p:nvSpPr>
        <p:spPr bwMode="auto">
          <a:xfrm>
            <a:off x="7312025" y="4221163"/>
            <a:ext cx="552450" cy="712787"/>
          </a:xfrm>
          <a:prstGeom prst="downArrow">
            <a:avLst>
              <a:gd name="adj1" fmla="val 50000"/>
              <a:gd name="adj2" fmla="val 50032"/>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nvGrpSpPr>
          <p:cNvPr id="22533" name="2 Grupo"/>
          <p:cNvGrpSpPr>
            <a:grpSpLocks/>
          </p:cNvGrpSpPr>
          <p:nvPr/>
        </p:nvGrpSpPr>
        <p:grpSpPr bwMode="auto">
          <a:xfrm>
            <a:off x="2873375" y="1301750"/>
            <a:ext cx="5678488" cy="5459413"/>
            <a:chOff x="1654156" y="1017112"/>
            <a:chExt cx="5678485" cy="5459850"/>
          </a:xfrm>
        </p:grpSpPr>
        <p:sp>
          <p:nvSpPr>
            <p:cNvPr id="22" name="21 Elipse"/>
            <p:cNvSpPr/>
            <p:nvPr/>
          </p:nvSpPr>
          <p:spPr>
            <a:xfrm>
              <a:off x="1693830" y="4694082"/>
              <a:ext cx="1871538" cy="1362075"/>
            </a:xfrm>
            <a:prstGeom prst="ellipse">
              <a:avLst/>
            </a:prstGeom>
            <a:gradFill flip="none" rotWithShape="1">
              <a:gsLst>
                <a:gs pos="0">
                  <a:srgbClr val="09FFED">
                    <a:tint val="66000"/>
                    <a:satMod val="160000"/>
                  </a:srgbClr>
                </a:gs>
                <a:gs pos="50000">
                  <a:srgbClr val="09FFED">
                    <a:tint val="44500"/>
                    <a:satMod val="160000"/>
                  </a:srgbClr>
                </a:gs>
                <a:gs pos="100000">
                  <a:srgbClr val="09FFED">
                    <a:tint val="23500"/>
                    <a:satMod val="160000"/>
                  </a:srgbClr>
                </a:gs>
              </a:gsLst>
              <a:lin ang="16200000" scaled="1"/>
              <a:tileRect/>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rgbClr val="0000CC"/>
                </a:solidFill>
              </a:endParaRPr>
            </a:p>
          </p:txBody>
        </p:sp>
        <p:sp>
          <p:nvSpPr>
            <p:cNvPr id="21" name="20 Elipse"/>
            <p:cNvSpPr/>
            <p:nvPr/>
          </p:nvSpPr>
          <p:spPr>
            <a:xfrm>
              <a:off x="1654156"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0" name="19 Elipse"/>
            <p:cNvSpPr/>
            <p:nvPr/>
          </p:nvSpPr>
          <p:spPr>
            <a:xfrm>
              <a:off x="5241193" y="468947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9" name="18 Elipse"/>
            <p:cNvSpPr/>
            <p:nvPr/>
          </p:nvSpPr>
          <p:spPr>
            <a:xfrm>
              <a:off x="5461103" y="249346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 name="1 Elipse"/>
            <p:cNvSpPr/>
            <p:nvPr/>
          </p:nvSpPr>
          <p:spPr>
            <a:xfrm>
              <a:off x="3621212" y="1017112"/>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2550"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22551"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22552"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22553"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22554"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22555" name="AutoShape 14"/>
            <p:cNvSpPr>
              <a:spLocks noChangeArrowheads="1"/>
            </p:cNvSpPr>
            <p:nvPr/>
          </p:nvSpPr>
          <p:spPr bwMode="auto">
            <a:xfrm rot="5400000">
              <a:off x="5758843" y="1542927"/>
              <a:ext cx="801688" cy="9715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22556"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22557" name="AutoShape 16"/>
            <p:cNvSpPr>
              <a:spLocks noChangeArrowheads="1"/>
            </p:cNvSpPr>
            <p:nvPr/>
          </p:nvSpPr>
          <p:spPr bwMode="auto">
            <a:xfrm>
              <a:off x="2460625" y="1417638"/>
              <a:ext cx="1041400" cy="8016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22558"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22534" name="6 CuadroTexto"/>
          <p:cNvSpPr txBox="1">
            <a:spLocks noChangeArrowheads="1"/>
          </p:cNvSpPr>
          <p:nvPr/>
        </p:nvSpPr>
        <p:spPr bwMode="auto">
          <a:xfrm>
            <a:off x="558800" y="1301750"/>
            <a:ext cx="2314575" cy="16319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2000" b="1">
                <a:solidFill>
                  <a:srgbClr val="FFFF00"/>
                </a:solidFill>
              </a:rPr>
              <a:t>Comienza por la Fase de Diseño y Desarrollo del Dispositivo Médico</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21 Rectángulo redondeado"/>
          <p:cNvSpPr/>
          <p:nvPr/>
        </p:nvSpPr>
        <p:spPr>
          <a:xfrm>
            <a:off x="17463" y="-14288"/>
            <a:ext cx="8699025" cy="908051"/>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3555" name="AutoShape 11"/>
          <p:cNvSpPr>
            <a:spLocks noChangeArrowheads="1"/>
          </p:cNvSpPr>
          <p:nvPr/>
        </p:nvSpPr>
        <p:spPr bwMode="auto">
          <a:xfrm>
            <a:off x="4221163" y="5641975"/>
            <a:ext cx="3960812" cy="936625"/>
          </a:xfrm>
          <a:prstGeom prst="roundRect">
            <a:avLst>
              <a:gd name="adj" fmla="val 16667"/>
            </a:avLst>
          </a:prstGeom>
          <a:solidFill>
            <a:srgbClr val="FFFF00"/>
          </a:solidFill>
          <a:ln w="25400">
            <a:solidFill>
              <a:schemeClr val="accent2"/>
            </a:solidFill>
            <a:round/>
            <a:headEnd/>
            <a:tailEnd/>
          </a:ln>
          <a:effectLst>
            <a:outerShdw dist="107763" dir="2700000" algn="ctr" rotWithShape="0">
              <a:schemeClr val="bg2">
                <a:alpha val="50000"/>
              </a:schemeClr>
            </a:outerShdw>
          </a:effectLst>
        </p:spPr>
        <p:txBody>
          <a:bodyPr wrap="none" anchor="ctr"/>
          <a:lstStyle/>
          <a:p>
            <a:endParaRPr lang="es-CL"/>
          </a:p>
        </p:txBody>
      </p:sp>
      <p:sp>
        <p:nvSpPr>
          <p:cNvPr id="23556" name="AutoShape 10"/>
          <p:cNvSpPr>
            <a:spLocks noChangeArrowheads="1"/>
          </p:cNvSpPr>
          <p:nvPr/>
        </p:nvSpPr>
        <p:spPr bwMode="auto">
          <a:xfrm>
            <a:off x="4202113" y="4037013"/>
            <a:ext cx="3844925" cy="720725"/>
          </a:xfrm>
          <a:prstGeom prst="roundRect">
            <a:avLst>
              <a:gd name="adj" fmla="val 16667"/>
            </a:avLst>
          </a:prstGeom>
          <a:solidFill>
            <a:srgbClr val="FFFF00"/>
          </a:solidFill>
          <a:ln w="25400">
            <a:solidFill>
              <a:schemeClr val="accent2"/>
            </a:solidFill>
            <a:round/>
            <a:headEnd/>
            <a:tailEnd/>
          </a:ln>
          <a:effectLst>
            <a:outerShdw dist="107763" dir="2700000" algn="ctr" rotWithShape="0">
              <a:schemeClr val="bg2">
                <a:alpha val="50000"/>
              </a:schemeClr>
            </a:outerShdw>
          </a:effectLst>
        </p:spPr>
        <p:txBody>
          <a:bodyPr wrap="none" anchor="ctr"/>
          <a:lstStyle/>
          <a:p>
            <a:endParaRPr lang="es-CL"/>
          </a:p>
        </p:txBody>
      </p:sp>
      <p:sp>
        <p:nvSpPr>
          <p:cNvPr id="23557" name="Rectangle 6"/>
          <p:cNvSpPr>
            <a:spLocks noGrp="1" noChangeArrowheads="1"/>
          </p:cNvSpPr>
          <p:nvPr>
            <p:ph type="title" idx="4294967295"/>
          </p:nvPr>
        </p:nvSpPr>
        <p:spPr bwMode="auto">
          <a:xfrm>
            <a:off x="0" y="242888"/>
            <a:ext cx="8229600" cy="5937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dirty="0" smtClean="0">
                <a:solidFill>
                  <a:schemeClr val="bg1"/>
                </a:solidFill>
                <a:latin typeface="Verdana" pitchFamily="34" charset="0"/>
              </a:rPr>
              <a:t>Fase de Diseño &amp; Desarrollo</a:t>
            </a:r>
          </a:p>
        </p:txBody>
      </p:sp>
      <p:grpSp>
        <p:nvGrpSpPr>
          <p:cNvPr id="5126" name="Group 20"/>
          <p:cNvGrpSpPr>
            <a:grpSpLocks/>
          </p:cNvGrpSpPr>
          <p:nvPr/>
        </p:nvGrpSpPr>
        <p:grpSpPr bwMode="auto">
          <a:xfrm>
            <a:off x="4136866" y="1139856"/>
            <a:ext cx="3492500" cy="504825"/>
            <a:chOff x="2336" y="729"/>
            <a:chExt cx="1316" cy="318"/>
          </a:xfrm>
          <a:solidFill>
            <a:srgbClr val="FFFF00"/>
          </a:solidFill>
        </p:grpSpPr>
        <p:sp>
          <p:nvSpPr>
            <p:cNvPr id="5136" name="AutoShape 8"/>
            <p:cNvSpPr>
              <a:spLocks noChangeArrowheads="1"/>
            </p:cNvSpPr>
            <p:nvPr/>
          </p:nvSpPr>
          <p:spPr bwMode="auto">
            <a:xfrm>
              <a:off x="2336" y="729"/>
              <a:ext cx="1316" cy="318"/>
            </a:xfrm>
            <a:prstGeom prst="roundRect">
              <a:avLst>
                <a:gd name="adj" fmla="val 16667"/>
              </a:avLst>
            </a:prstGeom>
            <a:grpFill/>
            <a:ln w="25400">
              <a:solidFill>
                <a:schemeClr val="accent2"/>
              </a:solidFill>
              <a:round/>
              <a:headEnd/>
              <a:tailEnd/>
            </a:ln>
            <a:effectLst>
              <a:outerShdw dist="107763" dir="2700000" algn="ctr" rotWithShape="0">
                <a:schemeClr val="bg2">
                  <a:alpha val="50000"/>
                </a:schemeClr>
              </a:outerShdw>
            </a:effectLst>
          </p:spPr>
          <p:txBody>
            <a:bodyPr wrap="none" anchor="ctr"/>
            <a:lstStyle/>
            <a:p>
              <a:pPr>
                <a:defRPr/>
              </a:pPr>
              <a:endParaRPr lang="es-CL"/>
            </a:p>
          </p:txBody>
        </p:sp>
        <p:sp>
          <p:nvSpPr>
            <p:cNvPr id="5137" name="Text Box 12"/>
            <p:cNvSpPr txBox="1">
              <a:spLocks noChangeArrowheads="1"/>
            </p:cNvSpPr>
            <p:nvPr/>
          </p:nvSpPr>
          <p:spPr bwMode="auto">
            <a:xfrm>
              <a:off x="2563" y="751"/>
              <a:ext cx="862" cy="231"/>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defRPr/>
              </a:pPr>
              <a:r>
                <a:rPr lang="es-ES" b="1" i="1" dirty="0" smtClean="0">
                  <a:solidFill>
                    <a:schemeClr val="accent2"/>
                  </a:solidFill>
                </a:rPr>
                <a:t>Concepto</a:t>
              </a:r>
            </a:p>
          </p:txBody>
        </p:sp>
      </p:grpSp>
      <p:grpSp>
        <p:nvGrpSpPr>
          <p:cNvPr id="5127" name="Group 21"/>
          <p:cNvGrpSpPr>
            <a:grpSpLocks/>
          </p:cNvGrpSpPr>
          <p:nvPr/>
        </p:nvGrpSpPr>
        <p:grpSpPr bwMode="auto">
          <a:xfrm>
            <a:off x="4120185" y="2371289"/>
            <a:ext cx="3926853" cy="863065"/>
            <a:chOff x="1746" y="1661"/>
            <a:chExt cx="2817" cy="318"/>
          </a:xfrm>
          <a:solidFill>
            <a:srgbClr val="FFFF66"/>
          </a:solidFill>
        </p:grpSpPr>
        <p:sp>
          <p:nvSpPr>
            <p:cNvPr id="5134" name="AutoShape 9"/>
            <p:cNvSpPr>
              <a:spLocks noChangeArrowheads="1"/>
            </p:cNvSpPr>
            <p:nvPr/>
          </p:nvSpPr>
          <p:spPr bwMode="auto">
            <a:xfrm>
              <a:off x="1746" y="1661"/>
              <a:ext cx="2817" cy="318"/>
            </a:xfrm>
            <a:prstGeom prst="roundRect">
              <a:avLst>
                <a:gd name="adj" fmla="val 16667"/>
              </a:avLst>
            </a:prstGeom>
            <a:grpFill/>
            <a:ln w="25400">
              <a:solidFill>
                <a:schemeClr val="accent2"/>
              </a:solidFill>
              <a:round/>
              <a:headEnd/>
              <a:tailEnd/>
            </a:ln>
            <a:effectLst>
              <a:outerShdw dist="107763" dir="2700000" algn="ctr" rotWithShape="0">
                <a:schemeClr val="bg2">
                  <a:alpha val="50000"/>
                </a:schemeClr>
              </a:outerShdw>
            </a:effectLst>
          </p:spPr>
          <p:txBody>
            <a:bodyPr wrap="none" anchor="ctr"/>
            <a:lstStyle/>
            <a:p>
              <a:pPr>
                <a:defRPr/>
              </a:pPr>
              <a:endParaRPr lang="es-CL"/>
            </a:p>
          </p:txBody>
        </p:sp>
        <p:sp>
          <p:nvSpPr>
            <p:cNvPr id="5135" name="Text Box 13"/>
            <p:cNvSpPr txBox="1">
              <a:spLocks noChangeArrowheads="1"/>
            </p:cNvSpPr>
            <p:nvPr/>
          </p:nvSpPr>
          <p:spPr bwMode="auto">
            <a:xfrm>
              <a:off x="2036" y="1675"/>
              <a:ext cx="2198" cy="289"/>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defRPr/>
              </a:pPr>
              <a:r>
                <a:rPr lang="es-ES" b="1" i="1" dirty="0" smtClean="0">
                  <a:solidFill>
                    <a:schemeClr val="accent2"/>
                  </a:solidFill>
                </a:rPr>
                <a:t> Creación de un Equipo </a:t>
              </a:r>
            </a:p>
            <a:p>
              <a:pPr algn="ctr" eaLnBrk="1" hangingPunct="1">
                <a:spcBef>
                  <a:spcPct val="50000"/>
                </a:spcBef>
                <a:defRPr/>
              </a:pPr>
              <a:r>
                <a:rPr lang="es-ES" b="1" i="1" dirty="0" smtClean="0">
                  <a:solidFill>
                    <a:schemeClr val="accent2"/>
                  </a:solidFill>
                </a:rPr>
                <a:t>del Proyecto</a:t>
              </a:r>
            </a:p>
          </p:txBody>
        </p:sp>
      </p:grpSp>
      <p:sp>
        <p:nvSpPr>
          <p:cNvPr id="23560" name="Text Box 14"/>
          <p:cNvSpPr txBox="1">
            <a:spLocks noChangeArrowheads="1"/>
          </p:cNvSpPr>
          <p:nvPr/>
        </p:nvSpPr>
        <p:spPr bwMode="auto">
          <a:xfrm>
            <a:off x="4554538" y="4054475"/>
            <a:ext cx="2952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i="1">
                <a:solidFill>
                  <a:schemeClr val="accent2"/>
                </a:solidFill>
              </a:rPr>
              <a:t>Elaboración de un Plan de Comercialización</a:t>
            </a:r>
          </a:p>
        </p:txBody>
      </p:sp>
      <p:sp>
        <p:nvSpPr>
          <p:cNvPr id="23561" name="Text Box 15"/>
          <p:cNvSpPr txBox="1">
            <a:spLocks noChangeArrowheads="1"/>
          </p:cNvSpPr>
          <p:nvPr/>
        </p:nvSpPr>
        <p:spPr bwMode="auto">
          <a:xfrm>
            <a:off x="4673600" y="5778500"/>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b="1" i="1">
                <a:solidFill>
                  <a:schemeClr val="accent2"/>
                </a:solidFill>
              </a:rPr>
              <a:t>Cuatro Aspectos Claves </a:t>
            </a:r>
          </a:p>
          <a:p>
            <a:pPr eaLnBrk="1" hangingPunct="1"/>
            <a:r>
              <a:rPr lang="es-ES" b="1" i="1">
                <a:solidFill>
                  <a:schemeClr val="accent2"/>
                </a:solidFill>
              </a:rPr>
              <a:t>Del  Diseño y Desarrollo</a:t>
            </a:r>
          </a:p>
        </p:txBody>
      </p:sp>
      <p:sp>
        <p:nvSpPr>
          <p:cNvPr id="23562" name="Text Box 16"/>
          <p:cNvSpPr txBox="1">
            <a:spLocks noChangeArrowheads="1"/>
          </p:cNvSpPr>
          <p:nvPr/>
        </p:nvSpPr>
        <p:spPr bwMode="auto">
          <a:xfrm>
            <a:off x="152400" y="1123950"/>
            <a:ext cx="3267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sz="2000" b="1">
                <a:solidFill>
                  <a:schemeClr val="accent2"/>
                </a:solidFill>
                <a:latin typeface="Verdana" pitchFamily="34" charset="0"/>
              </a:rPr>
              <a:t>Flujo de Actividades: </a:t>
            </a:r>
          </a:p>
        </p:txBody>
      </p:sp>
      <p:sp>
        <p:nvSpPr>
          <p:cNvPr id="5131" name="AutoShape 17"/>
          <p:cNvSpPr>
            <a:spLocks noChangeArrowheads="1"/>
          </p:cNvSpPr>
          <p:nvPr/>
        </p:nvSpPr>
        <p:spPr bwMode="auto">
          <a:xfrm rot="5400000">
            <a:off x="5661820" y="1729581"/>
            <a:ext cx="576262" cy="50482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0000"/>
          </a:solidFill>
          <a:ln w="19050">
            <a:solidFill>
              <a:srgbClr val="FF0000"/>
            </a:solidFill>
            <a:miter lim="800000"/>
            <a:headEnd/>
            <a:tailEnd/>
          </a:ln>
          <a:effectLst>
            <a:outerShdw blurRad="50800" dist="38100" dir="5400000" algn="t" rotWithShape="0">
              <a:prstClr val="black">
                <a:alpha val="40000"/>
              </a:prstClr>
            </a:outerShdw>
          </a:effectLst>
        </p:spPr>
        <p:txBody>
          <a:bodyPr wrap="none" anchor="ctr"/>
          <a:lstStyle/>
          <a:p>
            <a:pPr>
              <a:defRPr/>
            </a:pPr>
            <a:endParaRPr lang="es-CL"/>
          </a:p>
        </p:txBody>
      </p:sp>
      <p:sp>
        <p:nvSpPr>
          <p:cNvPr id="5132" name="AutoShape 18"/>
          <p:cNvSpPr>
            <a:spLocks noChangeArrowheads="1"/>
          </p:cNvSpPr>
          <p:nvPr/>
        </p:nvSpPr>
        <p:spPr bwMode="auto">
          <a:xfrm rot="5400000">
            <a:off x="5657850" y="3328988"/>
            <a:ext cx="647700" cy="57785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0000"/>
          </a:solidFill>
          <a:ln w="19050">
            <a:solidFill>
              <a:srgbClr val="FF0000"/>
            </a:solidFill>
            <a:miter lim="800000"/>
            <a:headEnd/>
            <a:tailEnd/>
          </a:ln>
          <a:effectLst>
            <a:outerShdw blurRad="50800" dist="38100" dir="5400000" algn="t" rotWithShape="0">
              <a:prstClr val="black">
                <a:alpha val="40000"/>
              </a:prstClr>
            </a:outerShdw>
          </a:effectLst>
        </p:spPr>
        <p:txBody>
          <a:bodyPr wrap="none" anchor="ctr"/>
          <a:lstStyle/>
          <a:p>
            <a:pPr>
              <a:defRPr/>
            </a:pPr>
            <a:endParaRPr lang="es-CL"/>
          </a:p>
        </p:txBody>
      </p:sp>
      <p:sp>
        <p:nvSpPr>
          <p:cNvPr id="5133" name="AutoShape 19"/>
          <p:cNvSpPr>
            <a:spLocks noChangeArrowheads="1"/>
          </p:cNvSpPr>
          <p:nvPr/>
        </p:nvSpPr>
        <p:spPr bwMode="auto">
          <a:xfrm rot="5400000">
            <a:off x="5707857" y="4977606"/>
            <a:ext cx="647700" cy="576263"/>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0000"/>
          </a:solidFill>
          <a:ln w="19050">
            <a:solidFill>
              <a:srgbClr val="FF0000"/>
            </a:solidFill>
            <a:miter lim="800000"/>
            <a:headEnd/>
            <a:tailEnd/>
          </a:ln>
          <a:effectLst>
            <a:outerShdw blurRad="50800" dist="38100" dir="5400000" algn="t" rotWithShape="0">
              <a:prstClr val="black">
                <a:alpha val="40000"/>
              </a:prstClr>
            </a:outerShdw>
          </a:effectLst>
        </p:spPr>
        <p:txBody>
          <a:bodyPr wrap="none" anchor="ctr"/>
          <a:lstStyle/>
          <a:p>
            <a:pPr>
              <a:defRPr/>
            </a:pPr>
            <a:endParaRPr lang="es-CL"/>
          </a:p>
        </p:txBody>
      </p:sp>
      <p:pic>
        <p:nvPicPr>
          <p:cNvPr id="23566" name="Picture 19" descr="http://www.unad.edu.co/centrosur/images/stories/goodide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2250" y="977900"/>
            <a:ext cx="67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7" name="Picture 21" descr="http://1.bp.blogspot.com/-oCPeahMVZsI/TnToPCArW4I/AAAAAAAAAXs/oULb_5fVHe4/s1600/equipo-de-trabajo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1982788"/>
            <a:ext cx="1457325" cy="145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8" name="AutoShape 23" descr="data:image/jpeg;base64,/9j/4AAQSkZJRgABAQAAAQABAAD/2wCEAAkGBxASEBUUEBAUEBIVFRAQEBQQEBUVFBQQFBUWFhQVFBUYHCggGBolGxUVITEhJSkrLi4uFx8zODMuNygtLisBCgoKDg0OGxAQGy8lHyYwMTE0LC00LzQsLCw2LDQvLCwsLSwsLCwsLCwsLCwsLCwsNCwsLCwsLCwsLCwsLCwsLP/AABEIAMIBAwMBIgACEQEDEQH/xAAbAAEAAQUBAAAAAAAAAAAAAAAABAEDBQYHAv/EAD0QAAEDAgMEBwYDBwUBAAAAAAEAAgMEEQUSIQYxUXETIkFhgZGxIzIzUqHBFHLRNEJTYnOSshUkouHxgv/EABoBAQEAAwEBAAAAAAAAAAAAAAAFAgQGAwH/xAAqEQEAAgEDAgUEAgMAAAAAAAAAAQIDBBESBRMhMTJBYSJRcYEUMyORwf/aAAwDAQACEQMRAD8A7iiIgIiICIiAiIgIiICIiAiIgIiICIiAiKjigqix3+pg3sQLcVZhxppdY24aFBl0Vp9Qwb3AeKjy4nE397gO650GpQTUWLnxcNBNg0AEkvcAABvJWGr9sIIzFnnYBM8xxFhDhmAJNyDu0tzIQbbdW3ztG9wHitMftZSnNmmdZrZJMzo3hj2R++YnEWfbuWHl2kfJKG5JKcNnpGhriGyvZK0uDnggtEZsRa99NbIOiPxCPsueQV+CYOFx/wCLnWAbWOnqWwvYxvSRyysdE57g3o3NBaXuaGvNnDVhIutwpqghwDRck24adpPJBmUREFEREFUREBERAREQEREBERARUJXgTs+YeYQXEXgSN+YeYXrMOP1QVRUuqoCIiAvEvunkV7XiX3TyKDB03unktcmeTUMaO9Z+neMp1G5a1NJlqGOuBa+pKCI3aSYzubDDnjZM6mdeKS4Leq6V0vuBod+7vIC1vEa2aSn6OqllLg6jqXuZNE6Do21DGySRyRWcxlnXAdrpe+i3qPCKd83TNjlc4uEpY0vMRmAt0hYOqXd/csnR4RkzdDSMizm8nVYzMeLrb0GjVNA6RtbLFG6pvU07IS4OltSAQl74mOIEm69u0t7dyUeBVTT0nQPflrOnYyR0TJXQPpjEXWaA1hDjfL3cV0hmFzHe5jOQLv0CvR4MP3pHH8tm/wDaDmbdlJ4KZ7WxRPMcE0UT2ufLNLnFgcr+rHYE3A39ybMYU9xLKltoQYpWuMT4ZHTMBZkIe97nMDONrdi6mzCYRvZm/O4u+hUqOnY33WhvIAINFwbZmGB7HxtnmdFGYIS8kiOA29m0WDbdUanXvW24XSuBL3izjo0cG99u0rIogIiIKIiIKoiICIiAiIgIiICIiDDYnW3ORu4aO7zwWOWUxejv12i/Y4DeeBHesVY8HeLXfogwWMbStp3yN6B8ghjZPO5haAyNziBv1c7S+Ub1Zn2xijL2yRSRyAwiNj3Mb0gmzZDmvZmjXE33WUiuwBkgnvI8dO+ne823MgLSIxp7py/UqzX7PRySPlMtpTLHNGXMa5rMkZjDC1ws5pDnb+KDw3bKMsGWKSSUz/hRFFI195ejMl2yA5S3KN6kUG07pHNtTzCJznQ9M14e0SsBztyt1yhwc3N2kJRYKxkkL3TF7ouncBljY1z5soJytAtYCw5lQ3bNOEckUdbJFERUGFjLN6N8xLnFzxq8AudYdl+SDIQbXQkuD3ywWjfODMModCy2ZwsTa1xobHVRZNtiJg13SwxiJ08nTMIeQ5zWwiNoJzF5Nrb1ixsZm6UufBGXwNgaKeHK1rw8PzuuSX3ytvcqXV7OzzOfLNPGZiaV0PRxuEbHU8nSAEF1y1zt+qDYcNx58xeGuljfGQJI5W5XtzC7TbUEHiCrlfX1DWE9IbWPD9Fj8HoHxvllmeJJpi0vyAhjWMFmMYCSbC5NzrcqdWFpjcHbrG6CThBvHuG4dncoX4ZrnC7QdQdR3qXgnwvAei8NPWHMeqDbgFVUCqgIiICKl1TOOI80HpFbMzfmHmFQ1LPmHmguorBq4/mCvAoCIiCqIiAiIgIiICIiAiIgIiICpZVRB5MY4DyXg07Pkb/aFdRBYNHF/DZ/YP0Xk4fD/CZ/aFJRBDOFwfwm+SsVeDU5Y72Tdx48Fk1bqPcd+V3og1jDIgGHTs7Vja91rZRY3ba3G6y9AOqeSwuJuLcpHY5p+qDY21Eva8rHYxtGymyiV8rnuDnNZDG+V5Y22Z+RgJDRcXO7VS4pQ4LCYvhdV+J/EUpizOgdSvE7nAMbmzNkblBzEHe3S+mqC1U7axMnyFz5Ivw8dV0sLZJLMe4gOcGA5WAAkuKrNtQ1skgL+lAfDDBHHo58jo+ld13OykZSDfQBYtmylTA2SOB8TopaaKje6TN0rGRtdne0AWc5xe6zdBqNVbodlHSR5yBDI2ofLA2qjbIDD0TIQJWA6Ehl9DcaIMg3a0STQRxU8knSOnbN1mXiMNswJzWNrgkjsIsrOF7VN6ImRskj+i/ERZsgMwkmkiZGwN0uHNa3/wCgVKj2bex8L21EYdGypiltC1rXMnLSeja0jKRlAF76b1eg2ZpmupHZy51Gwxx3IAfwLwN9jqO9BHj2ouWv/DO/DvkdTRyiRt3VDbtyhm/KXtLQ7j3K5sptA6qc5sjYo3BjXmNrniaMuJBZLG9oOnzDS6Q7LQBwDpnvgbJLNFT6BjJJc1zmHWNi9xF911kMMweKF5eHyyyZBEHzOc9zYgb5Gm26/igyllMoam3VO4mw5qHfud/Y79FkcOpz77gQdzQewceZQTlVURBVeJZA0Ek2A1K9rCbUSERix0JN/BZ46c7RV46jL2sc3+yk20TA7RtxzWQoMQZKOqde0HeuZ1FQbrIYHXlrwb7t/LvVPLoKxTevm57TdZyWy7X8nR1VUaVVSXTisT1kbPecB4qtVLlY53AErn2J1zi4knVbOm085pTuoa+NLEbRvMt/grY3+68E8O1SFyymxItcDmtrouh4JWmaIOO8EtdzHb5WWWp0s4WOg6jGp8JjaWQRURaimo5wAudB2kqFX4tDE3M94sd1jcnkrO0NbHHA8P1zNc0DjcWXM44XvsDdw3MG+/Jben00ZI5WnaEvXa+2G3DHETaXXaeZr2hzTdpFwe5XFjNnKR8VO1j/AHtTbhfsWSWtaIiZiFHHabUibeaqIixZitVXuO/K70V1Wav4bvyu9EGt0LBlP6rHz07XkAjS47TxU/D/AHDyVlg6w5j1QbGzCYRuZ/yd+quf6fF8g+qlBEEcUMX8NvkvQpI/kb/aFeRBbEDPlb/aF6EbeA8l6RBTKOCrZEQEREFEREFVAxij6WMgbxqOfBT1Dr8SihF5HW4Aak8gsqcuUcfN5ZuE0mL+TmFe0NkLHdRwO52nkp+zuGGSWzdRoZD2Nb+pWQxraGObT8Cya2507gLeABKjUmPVEbcrGwwt7GQxWHMkk3Kr2yZr0247OZph0mLLy57x8Q6IFVaGNqKlupLXdxb+i2HAcebUCxGV47BuPJT8mlyUrynyXMPUcGW/CJ2n5ZWpizsLeIIXPMXoXNcQQukLX9oMSpm3a9nSvHYDa3MrPR5bUttEbvHqmmx5acrW22c/dG0auIA7yujbJQltMCQRnJeL/KdB9BfxXP5sufNHDCw3uM+eW3IOcG38FP8A9VqSLPne7lZo8A0BbmppkzbR5JWgzYdLMzM7z8Ohz10TPee0d19fJRKzGomMLmuDj2DVaA97j23P3QtkPV1J3WC8f4VK+NrNueq5b7xSq3i+IvqJDc6dvADgFtmx+EFoErx2WjB3j+ZRtndmDcPmblaNQw73H+bgFuYCw1Wort26eT06fobcu/m9UiqiLQWxERAViu+E/wDK70V9R8RPsZPyP9Cg1jC3dQ8vsqM94cx6rxg56h5fZeoveHMINxCIiAiIgIiICIiAiIgoiIgt1MoYxzj+6CfJcsxKudJIXPN7njuH6Lo20MmWmkP8pC5HichETyNSGSW55Tb1VXp9Yitrub61e18tMMT4JpnBta2vp3K5BVMPaAe9YXDb/h4iN+Ro8QpTnOtceI4FUYjeN0Od62mPsydQeqfAeZCyexko/EtB7QfOywz7vh363Y7ycD9lM2XfapZ3Gy8bxypevw2cf0Zcd/l0fF6no4XvG8A25rlVTVWJe88XOJ7OJXRdsJLUru+wXJsezGnlDRcllvNwv9FraGOOK11Dq8zl1NMW/gybqi+7me9XaeqBGtweRWMjF2MIP7rPoF7kLrZmnTtF93Jb8R4I28xLatn6cPqGAgEXJIPcCt9hpY2e4xrfytAWkbGG87D/ACu9Fvyi62Z7mzq+k1js7/KiqiLTVRERAREQFFxP4Mn5H/4lSlFxX4En9N/+JQalgp9n4fZXYveHMeqsYIfZ+H2V6L3hzHqg3MIiICIiAiIgIiICIiCiIiDCbWvtTuHG65xFT53EbxbXkug7ZO9ieRWpbPU2cTu7GMHmf/Cq2mmK6aZczrqzfqFYj2a5Ssyst8pc3yKvRO3jikjLOeP53fXVedzlQr6YR8vrt+WWwePM1rePVXvChlqQODiE2dkAkbfsePqb/dT6uhezEH2F2l+e47Mwv91rzba9qz7w2opyw1vHtZn9tpPYAcitEhpQ8P7RY3W57aP9iOTVhcBpc1LNJ/MxrfA6rwxTFdN+Zbmes5NfvHtH/Gr0/wANvcLeWn2Vxh0I43VGMtccHOH1KA9ZUI8oR7+qW2bFSDpmd7SPouhLmWyUtpo79jsv2XTFE10bZHVdHtvg/aqKjgqrTVhERAREQFExc/7eX+nJ/iVLUPGf2eX+nJ/iUGn4GfZ+H2UiI9Ycx6qNgZ9n4D0UmH3hzHqg3RERAREQEREBERAREQUREQYDagNc3K7QW1WO2cpw2knszKCTY3vmAFvosrtPhb54rR2zaaE2uB3q7HR9DR9GdS1lnEdrt5+q24yR2orE+6VOC38m+SY8Ijz+7mFe20j+d/oFbigza3tyU3FW+0Nu66ZCI3Fo1AJHkq9r8aQ5uuPuZpgo2ZHXB4LZcVfknikA+OxhdcnQ2ANvotVo5cwB7gV0fBaeOWnhL2B5ZfLcbiCRotTU34TF5UdDh7tbYon7Sx20RZkAktbK0C/G3aq0MDm4cQ4AXOZuXtaXXBU/aLAzUtAa/IQRckX0/VSMViDaYtG4BrRyFlqd2JrWsfdSjT2pkyZLR7eHy5VUts5/5ivUNMHC5V+sbeU816qmOELi3s1/6VbJfjWHOYsfcyW/a7QdR4I0sQfELq0brgHiAVyKkkvYrqeESh0EZHyN8wLKdr48pXOjW9VUwqjT9l6RTl0REQEREBQsa/Zpf6cn+JUxxUHGz/tZv6cn+JQafgZ9n4D0UmE9ZvMeqiYH8M8h6KVD7zebfVBu6IiAiIgIiICIiAiIgoiIgqoeLH2L+SmKFjHwXeHqFlT1Q8839dvw5piPxSsxgVIJIZyRqGNI8yfssLiHxSts2KYCyUcQ0fQqxq52xR+nLdNjlqJiflolMMpLflLh4X0XR9ipbwOHB3qAVz3EGZKhw46+O4+i3DYOo6z28QHDmDb7rDVxyw7vfp88NXNfy3RY7HvgnmFkVjcf+CeYUzF64X9T/Vb8Oa1J9q7mtgw6kD6Ga4/eafAD/srXqn4rua3TZZmaklHEuH/EKtrJ2pH6c10qvLLaPiXP6LTTgS3yNl03ZCXNTDuc4eF7/dc0nblneO+/mt62Cnu2Rve13np9l56yOWKJe/TJ4ama/ltqIikulEREBERBQrH43+yzd0cnoVPkGigY+P8AaTf03+hQabgnwjyHopcHvN/M31ULBfhnkPRTIPeb+Zvqg3lERAREQEREBERAREQUREQVUPFR7J3L7qYoOJyDIR3LKnqhhl9EuaYppKVs2w1Q0GRpNtGnXuJ/Va1tALOuvWz9aWOuTbe08juJ8Vb1NOeFyegv29T+3ja5uWpJG4uePuFM2MrstQ2+g90+I/Wyxe0lWJHm2/Q+WhXjCaljLEknXs0Kwp9eHi9c09rV8/Z2MKBjg9ieYWPwfHxILEHuudbKTilQHRkKVWs1vES6G2SuXDM194c5rdJXc1t+xVW0RvaT2g7uIt9lqGONs/mr+CVpjHWO/qnnvCr6unLE5npuTt6j/aJtEMtQTxzDyJt9Cs1sNW2m62gddn6LXccqs8hNiNb8+NlfwnEGxlpDc1j26LGP8mHjD0vPZ1Xc9nYbqqwGAYx0os7/AM8VngVHtWaztLqMeSL1i0KoiLFmIiICx20P7LN/Tf6LIrF7SSAUk1/4bh56fdBp2Cn2Z5D0Uun99v5m+qiYO3qEXG7vtuUqGwc3rDQt48UG9ovGcKucIPSLzmTMg9IqXS6CqKl0ugqi83VboCIiA5YbFCbFZpWZYAV9idpY2jeNnOKyISaG7SOKx0mVjrBua2+/unmF0mowZj97QVEGzcIN8jSe+5VCmtjjtaETJ0q3PlSdml0+HNl3tuN4upUOzEd/3h3XW6twwDcAF7bRALV70xO9fBR/i1msReN2EocPbH7ot39quVodlNtT2LNCmCo6lBWHOZneXt2oivGGg1EQd8RpaRx+ygdIQ/qN7uJI5BdIfhrTvAPgvEeFMbuAHJoW5XW/TtMJd+k723rbZp1FhOcddmneFOg2bhvfox9VtApAF7FMtTuzvvClGnrtEWjdj6KjDPdAA7lm2PAGpUUQqvRLCZ3e1a7eSUJBxQyjiovRquRYskkTBVMoUZrFUhBcfPwWJ2gc6SF0bW3LhbfpvBWRyrwYkGq0FBIxhBbqeC9topPl+q2gQhVEKCwycnforjZSvZhVREgpnXoOQRquVB6DlW685VWyD0qgryFWyD1mVbryiD0iKiD2iIgIiIFksiIFksiIFksiIGUcEsiIFhwTKOCIgFo4JlHBEQMo4JlHBEQUsFXKOCIgWHBLBEQLJZEQLJZEQLJZEQLIiIFkREFCiIg//9k="/>
          <p:cNvSpPr>
            <a:spLocks noChangeAspect="1" noChangeArrowheads="1"/>
          </p:cNvSpPr>
          <p:nvPr/>
        </p:nvSpPr>
        <p:spPr bwMode="auto">
          <a:xfrm>
            <a:off x="0"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pic>
        <p:nvPicPr>
          <p:cNvPr id="23569" name="Picture 25" descr="http://1.bp.blogspot.com/-Jjy6EFKxnWA/T0BNjZiyLoI/AAAAAAAAADc/DD46MWmdhh8/s1600/marketing2%5B1%5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4913" y="3722688"/>
            <a:ext cx="1800225" cy="134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0" name="Picture 27" descr="http://www.excellentia.com.uy/sitio/repo/img/DiagnsticoOrganizaciona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85938" y="5473700"/>
            <a:ext cx="1360487" cy="13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495300" y="234950"/>
            <a:ext cx="8102600" cy="1392238"/>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4579" name="Rectangle 3"/>
          <p:cNvSpPr>
            <a:spLocks noGrp="1" noChangeArrowheads="1"/>
          </p:cNvSpPr>
          <p:nvPr>
            <p:ph type="title" idx="4294967295"/>
          </p:nvPr>
        </p:nvSpPr>
        <p:spPr bwMode="auto">
          <a:xfrm>
            <a:off x="855663" y="234950"/>
            <a:ext cx="601345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600" b="1" u="sng" smtClean="0">
                <a:solidFill>
                  <a:schemeClr val="bg1"/>
                </a:solidFill>
                <a:latin typeface="Verdana" pitchFamily="34" charset="0"/>
              </a:rPr>
              <a:t>Fase de D &amp; D</a:t>
            </a:r>
            <a:r>
              <a:rPr lang="es-ES" sz="3600" b="1" smtClean="0">
                <a:solidFill>
                  <a:schemeClr val="bg1"/>
                </a:solidFill>
                <a:latin typeface="Verdana" pitchFamily="34" charset="0"/>
              </a:rPr>
              <a:t>: Concepto</a:t>
            </a:r>
          </a:p>
        </p:txBody>
      </p:sp>
      <p:sp>
        <p:nvSpPr>
          <p:cNvPr id="6148" name="Rectangle 4"/>
          <p:cNvSpPr>
            <a:spLocks noGrp="1" noChangeArrowheads="1"/>
          </p:cNvSpPr>
          <p:nvPr>
            <p:ph type="body" sz="half" idx="4294967295"/>
          </p:nvPr>
        </p:nvSpPr>
        <p:spPr>
          <a:xfrm>
            <a:off x="2763838" y="3817938"/>
            <a:ext cx="4968875" cy="2487612"/>
          </a:xfrm>
          <a:prstGeom prst="rect">
            <a:avLst/>
          </a:prstGeom>
        </p:spPr>
        <p:txBody>
          <a:bodyPr/>
          <a:lstStyle/>
          <a:p>
            <a:pPr marL="177800" indent="-177800" eaLnBrk="1" hangingPunct="1">
              <a:lnSpc>
                <a:spcPct val="90000"/>
              </a:lnSpc>
              <a:buFontTx/>
              <a:buNone/>
              <a:defRPr/>
            </a:pPr>
            <a:endParaRPr lang="es-ES" sz="2000" b="1" dirty="0" smtClean="0">
              <a:solidFill>
                <a:schemeClr val="accent2"/>
              </a:solidFill>
            </a:endParaRPr>
          </a:p>
          <a:p>
            <a:pPr eaLnBrk="1" hangingPunct="1">
              <a:lnSpc>
                <a:spcPct val="90000"/>
              </a:lnSpc>
              <a:buFont typeface="Wingdings" pitchFamily="2" charset="2"/>
              <a:buChar char="Ø"/>
              <a:defRPr/>
            </a:pPr>
            <a:r>
              <a:rPr lang="es-ES" sz="1800" b="1" dirty="0" smtClean="0">
                <a:latin typeface="Verdana" pitchFamily="34" charset="0"/>
                <a:ea typeface="Verdana" pitchFamily="34" charset="0"/>
                <a:cs typeface="Verdana" pitchFamily="34" charset="0"/>
              </a:rPr>
              <a:t>Fabricante de dispositivos Médicos</a:t>
            </a:r>
          </a:p>
          <a:p>
            <a:pPr eaLnBrk="1" hangingPunct="1">
              <a:lnSpc>
                <a:spcPct val="90000"/>
              </a:lnSpc>
              <a:buFont typeface="Wingdings" pitchFamily="2" charset="2"/>
              <a:buChar char="Ø"/>
              <a:defRPr/>
            </a:pPr>
            <a:endParaRPr lang="es-ES" sz="800" b="1" dirty="0" smtClean="0">
              <a:latin typeface="Verdana" pitchFamily="34" charset="0"/>
              <a:ea typeface="Verdana" pitchFamily="34" charset="0"/>
              <a:cs typeface="Verdana" pitchFamily="34" charset="0"/>
            </a:endParaRPr>
          </a:p>
          <a:p>
            <a:pPr eaLnBrk="1" hangingPunct="1">
              <a:lnSpc>
                <a:spcPct val="90000"/>
              </a:lnSpc>
              <a:buFont typeface="Wingdings" pitchFamily="2" charset="2"/>
              <a:buChar char="Ø"/>
              <a:defRPr/>
            </a:pPr>
            <a:r>
              <a:rPr lang="es-ES" sz="1800" b="1" dirty="0" smtClean="0">
                <a:latin typeface="Verdana" pitchFamily="34" charset="0"/>
                <a:ea typeface="Verdana" pitchFamily="34" charset="0"/>
                <a:cs typeface="Verdana" pitchFamily="34" charset="0"/>
              </a:rPr>
              <a:t>Médico, enfermera o paciente</a:t>
            </a:r>
          </a:p>
          <a:p>
            <a:pPr eaLnBrk="1" hangingPunct="1">
              <a:lnSpc>
                <a:spcPct val="90000"/>
              </a:lnSpc>
              <a:buFont typeface="Wingdings" pitchFamily="2" charset="2"/>
              <a:buChar char="Ø"/>
              <a:defRPr/>
            </a:pPr>
            <a:endParaRPr lang="es-ES" sz="800" b="1" dirty="0" smtClean="0">
              <a:latin typeface="Verdana" pitchFamily="34" charset="0"/>
              <a:ea typeface="Verdana" pitchFamily="34" charset="0"/>
              <a:cs typeface="Verdana" pitchFamily="34" charset="0"/>
            </a:endParaRPr>
          </a:p>
          <a:p>
            <a:pPr eaLnBrk="1" hangingPunct="1">
              <a:lnSpc>
                <a:spcPct val="90000"/>
              </a:lnSpc>
              <a:buFont typeface="Wingdings" pitchFamily="2" charset="2"/>
              <a:buChar char="Ø"/>
              <a:defRPr/>
            </a:pPr>
            <a:r>
              <a:rPr lang="es-ES" sz="1800" b="1" dirty="0" smtClean="0">
                <a:latin typeface="Verdana" pitchFamily="34" charset="0"/>
                <a:ea typeface="Verdana" pitchFamily="34" charset="0"/>
                <a:cs typeface="Verdana" pitchFamily="34" charset="0"/>
              </a:rPr>
              <a:t>Institución académicos</a:t>
            </a:r>
          </a:p>
          <a:p>
            <a:pPr eaLnBrk="1" hangingPunct="1">
              <a:lnSpc>
                <a:spcPct val="90000"/>
              </a:lnSpc>
              <a:buFont typeface="Wingdings" pitchFamily="2" charset="2"/>
              <a:buChar char="Ø"/>
              <a:defRPr/>
            </a:pPr>
            <a:endParaRPr lang="es-ES" sz="800" b="1" dirty="0" smtClean="0">
              <a:latin typeface="Verdana" pitchFamily="34" charset="0"/>
              <a:ea typeface="Verdana" pitchFamily="34" charset="0"/>
              <a:cs typeface="Verdana" pitchFamily="34" charset="0"/>
            </a:endParaRPr>
          </a:p>
          <a:p>
            <a:pPr eaLnBrk="1" hangingPunct="1">
              <a:lnSpc>
                <a:spcPct val="90000"/>
              </a:lnSpc>
              <a:buFont typeface="Wingdings" pitchFamily="2" charset="2"/>
              <a:buChar char="Ø"/>
              <a:defRPr/>
            </a:pPr>
            <a:r>
              <a:rPr lang="es-ES" sz="1800" b="1" dirty="0" smtClean="0">
                <a:latin typeface="Verdana" pitchFamily="34" charset="0"/>
                <a:ea typeface="Verdana" pitchFamily="34" charset="0"/>
                <a:cs typeface="Verdana" pitchFamily="34" charset="0"/>
              </a:rPr>
              <a:t>Datos de vigilancia post comercialización </a:t>
            </a:r>
          </a:p>
        </p:txBody>
      </p:sp>
      <p:sp>
        <p:nvSpPr>
          <p:cNvPr id="24581" name="AutoShape 7"/>
          <p:cNvSpPr>
            <a:spLocks/>
          </p:cNvSpPr>
          <p:nvPr/>
        </p:nvSpPr>
        <p:spPr bwMode="auto">
          <a:xfrm rot="10800000" flipV="1">
            <a:off x="2474913" y="3846513"/>
            <a:ext cx="288925" cy="2592387"/>
          </a:xfrm>
          <a:prstGeom prst="rightBrace">
            <a:avLst>
              <a:gd name="adj1" fmla="val 118429"/>
              <a:gd name="adj2" fmla="val 50000"/>
            </a:avLst>
          </a:prstGeom>
          <a:noFill/>
          <a:ln w="31750">
            <a:solidFill>
              <a:srgbClr val="00A79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es-CL">
              <a:solidFill>
                <a:srgbClr val="00A79C"/>
              </a:solidFill>
            </a:endParaRPr>
          </a:p>
        </p:txBody>
      </p:sp>
      <p:sp>
        <p:nvSpPr>
          <p:cNvPr id="24582" name="AutoShape 7" descr="data:image/jpeg;base64,/9j/4AAQSkZJRgABAQAAAQABAAD/2wCEAAkGBhERERQUEhQWFRUWFhQZFxgVFxUXGRcVFBQVFhcVFhcYHCYfGBojGhcXHy8gIycpLCwsFSAxNTIqNSYrLCkBCQoKDgwOGg8PGiolHyQsKSwsMC0uNS8sMCwsLC8sLCwsLCwqLCosKiksLCwsLCwsLCwsLCwqLDQsLCksLCosKv/AABEIALcBEwMBIgACEQEDEQH/xAAcAAEAAgMBAQEAAAAAAAAAAAAABAUDBgcCCAH/xABPEAABAwIDBAMHDwkIAgMAAAABAAIDBBEFEiEGMUFRE2GRByIycYGToRQWMzRCUlNicnOxs9HS0wgVI1R0gpKishckNUNjg7TBdcKj4fD/xAAaAQEAAgMBAAAAAAAAAAAAAAAAAgMBBAUG/8QAMBEAAgECBAQEBQQDAAAAAAAAAAECAxEEEiExBVFhkRMygeEUIkFx8BWhsdEzUvH/2gAMAwEAAhEDEQA/AO4oiIAiIgCIiAIiIAiIgCIiAIvE0zWNLnENa0Ekk2AA1JJO4KhFRPW+xl0FNwfa00w5xg+xMPviMx4W3qSX1exGUrafUsMQ2gghdkc7NId0cYMkh/caCbdZsFF/OlZJ7FShg4GolDD/AARh5HlIKnYdhUNO3LEwNB1J3uceb3HVx6ySpai6kVsu5HLJ7u329/YpxHiJ/wAylb1dFM/09K36E6HEfhqXzE346uEUfFfTsZ8Nc33KfocR+GpfMTfjp0OI/DUvmJvx1cIniy6dh4a69yn6HEfhqXzE346dDiPw1L5ib8dXCxyVLG+E5o8ZA+lHWa3t2RlUr7X7sq+hxH4al8xN+OnQ4j8NS+Ym/HU786wfCx/xs+1BisHwsf8AGz7VH4hc1+xP4eXJ/uQehxH4al8xN+OnQ4j8NS+Ym/HVrHO13guB8RB+he1JVW+XYg6Vt79yn6HEfhqXzE346dDiPw1L5ib8dXCJ4sunYx4a69ymy4iPd0rv9uZt/wD5HW9KfnGuZ4dKyQcTBMCfI2VrP6lcos+LzSHh8m/z7lZR7SwSPEZLopDujmaY3H5ObR/7pKtVGrKGOZhZKxr2ne1wBHp49aqHUtRR6wl08A3wuOaVg/0XuN3ge8eb6aHgpJxltoYvKO+q/Pp+fY2BFGw/EI54xJE7M035ggjQtIOrSDoQdQpKw1YmnfVBERDIREQBERAEREAREQBERAERUu0sznCOmjJD6glpcN7IWi8rweBsQ0dbwspXdiMpZVcjNH5wkufakbrNHCokYdXu5xNIsBucRc6AX2FY4IGsa1jAGtaAGgbgALADyLIq5yzPoIRtvuERFAmEREBXYxj0NMLyHU7mt1cfsHWVp2IbeTv0jAiH8Tu06ehYttqORtS57rlr8uQ8NGgZfGDfTruteXmMbjq3iOmvlS79z13D+HYfwo1Gszav0+1uhKqMVnk8OV7vG427NyilEXJlJy1bO3GMYq0VYIiLBIA2Uymxioj8CV46sxI7DooaKUZyi7xdiEoRkrSVzacO2+mbYStEg5jvXfYewLcsKxiKpbmjN7bwdHNPWFyRbVsBRyGZ0guIw0tJ4Em1m9dt/V5V2MBjqzqKnLVPucLiXDqEaUqsfla7Ppb+jfkRF6Q8oEREBQ4nTOpXuqoQS061EQ920adMwfCtG/3wFt4CvKeobI1r2EOa4AtI3EEXBHkXpUeED1NUPpt0bwZoOQBdaWIdTXEOA5SdSvi8ys91/HsVeSXR/wA+/wDJfIiLBYEREAREQBERAEREAREQBUdCOkrqiQ7omxwN6iWiaTtzx/whXhVHsxqKl3E1dRf91wYPQ0LO0WyuWsooukRFQWhERAEReJ52saXPcGtaCXOcQAANSSToAgPNTAx7S17Q5p3hwBHpXPafA466cuohkpGZgZnXc2aQaZaZuhLGkayE2J0be11bWkxffmjw7gNWSVo5njHTnloZBybv26KJrGhrQGtaAAAAAABYAAaAAcFTVw9KqvnimbFHE1aH+OTX5yOfVOwVS3wSx/iOU9jhb0qvl2Xq274XeSx+grqiLnS4TRezaOnDjeIXmSf59zkxwGp+Al/gd9iw0mGzShxjje4Ne9jrNdo+Nxa9p03ggg+JdeK1vYP2Kq/b8Q/5Uih+jU/9mW/rtX/RGpRbKVjt0Lh8otH0lWNNsBUO8NzGDxlx7ALeldBRWR4TQW92Uz43iJbJL0/tnO6nA2UEwfVt6WkdlHStu31O/cTUMBN4idzwe93OFu+XQKcMDW5LZbDLltltwtbSy9vYCCCAQRYg6gg7wQtRfSS4US+BrpaEkl8Dbukpb73043vh4mLe3e3S7V0aVCnSVoRSOZWxFWs71JNm3osFDXRzxtkie18bwC1zTcEHiCs6tKAiIgCpdpu8EE43wzx3P+nKehkHis8H90cldKp2tjzUNSP9GQ+VrSQe0KdN/Oiur5GXCLHBLma13MA9ouimTMiIiAIiIAiIgCIiAIiID8KpNlvBqP2uq+tKuyqTZbwaj9rqvrSsvyP0K3516l0iLxLKGtLjuaCT4gLlUFommaxpc4hrRvLiAB4yVr9Zt/RR6B5efiNJ9JsD2rnm0G0ktW8lxIYD3jBuaOF+butVK7dHhiteo9eh5jEcblmtRWnNnTP7TqX4ObsZ99Usm0sFfUf3xxjpY3AxwWLhM5tiJaktuC0HwYt1xd19ANNRbD4dR+lzVXGcSt7P0O60ddFK3NE9r282kHyG27xLOuG4biktO8PicWu9BHJw4hdjwLFBU08coFsw1HJwJa4eK4K5WLwboap3R3cBxGOKvFq0kT1HmxCNm9wvyGp9Cg4xXuByNNtNTx14KoXlMbxbwpunTV2t2z0VHC5lmky8djkfJ3YPtVPstN6nZM2TfJVVUotr3k07pG367EXCxoub+sYnp2Nj4SmbNBWxv8Fwvy3HsKzrUld4RXF92u1IFwerrXUwXFPGkqdRWb2tsa1bC5Fmi9CyWGqrY4heRwaOs7/EN5UbG8R6CIvAubgN5XPP0nyLQqipdI4ueS4nif8A9oF1KtbJotzjYjFKlolqTZ65lLUdLQEmOR96inIyxuJOs8JPscvEi2V/Gx1WwevOH3snY37y01FrPETZofG1ehvlPtPTP0z5T8cEend6VaNcCLg3HMLl6tMExp8DwL3jJGZvK/EcirIYnW0i+ljm3aaN9UDH/atR8zL9W5T1Ax/2rUfMy/VuW9DzI6M/KzJg/teH5qP+gImD+14fmo/6AiuluzEdkTURFEmEUfEMRigjdJM9scbRdznkNA8pXKMc/KBjMogw6nNQ9zgxr3ksa5zjYBjLZnXJG/KgOvoo+H9L0TOmymXK3PkBDM9u+ygknLfdclSEAREQBERAfhVJst4NR+11X1pVpXV8cLC+Vwa3dc8SdwA3kngBqVXbMQvbHI57SzpJ55Ghws7JJIXNzD3JtwOoWX5H6Fb869S3XmWMOaWnUEEHxEWK9IqC043tFsxLSPOYEx37143EcAeTupU6729gIIIBB3g6grR8S2bpqmubDDGGNiHSVL2aeGCIoANwc7WQkC4axvvwV26PE1a1ReqPNYjgjcr0Zacn/ZzxF1A9zSk99L/E37qxYl3NKd1PKyEvbKWHo5HOJyvGrSQLAi4AItuJV74lR+lzUjwXEN627mgYXhE1S/JE0uPE8Gjm48AuxYJhYpoI4gb5RqebiSXHtJUPY/EmVFJG9kbYjq2SJoA6OaMlksZA5PBHWLHirpcvFYuVfS1kju4Hh8cLeV7yZVYvQOcc7ddNRx04hU621YZqNj/CaD17j2heVxnCfGm6lN2b3T2PQUcVkWWSNYRXxwSP4w8v/wBI3BY/jHy/YFzP0fEdO/sbPxdPqUICvMJoCy7naEiwHIdamQ0rGeC0D6e1ZV1cFwtUJKpN3a7GrWxWdZYrQg4zh3TxFl7HQtPC459W8eVaFU0r43ZXtLT1/wDXMLpaxz07Hiz2hw5EArp1aKnr9TkYjCqrqnZnMkW8zbJ0ztwc35Lj/wB3VAzBGfnJ1Nd3RilZLvGbO6eRh1tuytGi1vhpmg8DV6FKrbA8DfM8OIIjBBJPG3BvNbTTbO07NQwE83Eu9B0VkArIYbW8i+lgbO82FAx/2rUfMy/VuU9QMf8AatR8zL9W5b0PMjoT8rMmD+14fmo/6AiYP7Xh+aj/AKAiuluzEdkTVUbU7TwYdTPqKh1mt0AHhPefBYwcXG3oJOgKtnOABJ0A3k8l8p91Xb12J1jspPqeIlsLeBHGUjm61+oWHNRJkDbnugVWKzZ5nZY2n9HC0nIwf+zubjr4hot6/J92K6Wd1dK3vISWRX4ykd8791p7X9S5XguESVc8UEQvJK8NaOs8TyAFyTyBX2Hs1gMdDSxU0XgxNAvxc7e5563OJPlQFmiIgCIomIYnFA0GR1rmzWgFznu96xo1ceoLKV9jDaWrJaqKnHC5xjpWiWQGznE2iiPx3je74jbnnl3rF6lnqvZrwQ/BNd+keP8AVkae8HxGHxu4K2p6ZkbQxjQ1rRYNaAAByACNqPVkPmltov3IFFgga/pZnGabg9wsGX3iJm6MdrjxJVmiKmUnLVk1FR2CKtrMUIJazhvP2KA+ped7j2rZhhpSV3oLk/aDGBSwOky53ktZFGDYyTPOWOMeNxFzwFzuC87OYOaaHK92eV7jJPJ8JM/V7hyaNGtHBrWjgqyRocWudqWHMwnUtcWluZpO45XEXHAnmpsGJvbv74de/tUpYSSWjGYukXiGYOaCNxUWqr7Gze37FpvTRlkIObsihj/uWJkboK/vhyZWRM74dXSxNB+VCea2tUFU0S5ekAflcHtzAHK9vgvbfc4cCNV7EruZ7SlzY+GfMvEVVFXuG/Udf2qyilDhcLBTOm4bntERZKwiIgCIq3E8X6M5Wi7uN9w+0qcISm8sSM5qCuyyWsR/40//AMfH/wAqVYpcQldvefIbDsCjgd/0nu8obm91lBLg3Nvtck25lbqwMvqzVeLXI3RFrEGLSt91mHJ2vp3q/oa1srbjQjeORWvVw86Wr2LqdaM9ESFAx/2rUfMy/VuU9QMf9q1HzMv1blTDzInPysyYP7Xh+aj/AKAiYP7Xh+aj/oCK6W7MR2Rp/dr2hNJhUoabPnIhb4ngl/8AI1w/eC+WV3X8peoOShZwLp3HxgRAfSe1ci2R2bkxCshpo9DI7vne8YNXvPiaD4zYcVEmde/J62Ks1+ISt1dmjgv73dJIPGe8HidzXbVGw3Do6eGOGJuVkbWsaOTWiw8vWpKAJdFrWMYHW1UhDpoo6cHSNrHPLxzluWg/J1bzDlKKTersQnJxWiuS5MbfMSyjAfY2dM6/RMPENtrM7qabc3DcvDI6WkPSTzNMrhYyzPaHEb8rBoGN+K0DynVGbLtsBNUTyNAtlD+hYAOGWAMFrcDovGGDC45hFAaUTkE5WuiMpA3neXlSeXZP8+/sVpTbu1+fb3Mnrqjd7BHPP1xxODfOSZWdhT1VXyeBBFCOc0he7+CIW/nV4ih8q2Xcnlk932/GUZwSpf7LWSfJgYyEdpzv/mX5spcRytLnOyVNQ0F7nPdlbIQAXOJJ05q9VJssP0cx51VUfF+meLehZk7wfoRypTVupiraQsceROhUdbMQo78PjPuR5Lj6FdDF2VpItylCv1jCTYC56ldjDIve+k/apEcTW7gB4lKWLj9EYymKip8jADv3nyqBV05aSeBO9WyFaEm5O7L6c8jKFFixmQvqYKaDvXG007h7inY6wbyzSvGQfFbId4CunYdGQRY6gjeRv5G+ijY2fiI8ira0k2Gqt6SHK2x37yqTZWqewyUkxvNBazzvnp3X6Kc83aFj/jsJ3OC2FZtYpqVs+gREQoCIiAKgxqgcHl4F2nfbgbW1V+ito1XSlmRXUpqorM0tfq2qXDYnb2DyafQtdjp2/nR0GvRCjZIG3PshqJGF19/ggDyLorGwe6ZpPCy5ojgX3LYsFonRtJdoXW05Ac+vVTIaRjPBaB4hr2rKtavivEWVLQvpYfI8zYUDH/atR8zL9W5T1A2g9q1HzMv1blqQ8yL5+VmTB/a8PzUf9ARMIbanh+aj/oCK6W5iOyOU/lJYY51NSzgaRyvY7/daCPJeM9ql9wLYv1PSmslb+lqBaO+9sANx/GRm8TWq87t9S1mDVGZodmMTW34OMrTmHWACvnCv2wrp2hklTM5gAAZncGAAWADGkNAt1KJM+tsU2roqa/T1MMduD5GB3kbe58gWoYp3eMIh8CSSc8ooz/VJlHYuH7I9y3EcSb0kLAyLW0sxLGEjflsC52ulwCLrYMU/J9xKKMvjfBORvZG5wdp73O0AnquCgNhxT8pQ6imox1Omkv8AyMH/ALLUMU7umMTeDKyEcoo2j+Z+Zw8hC1ul2Mq372Bnyzb0C59CtG7EwxC9ROB1DK30u1PYtmOFqy1tb76GlUx+Hg7Zrvktf4KHE9payp9nqJpep8j3DyAmw8ij4bHPna6APztILXRh12uBuCCNxHNbP6twuDwGdK4dRd6X2HYFa7P1lfiT3xYfTM7xuZxe4ANBNhvytBPAa7jyUvApx8816alXxVep/ipP7y0/bc6js93T5HUA9VMLawNc3QNLXkDvZTY97fi3mDpYhbhsdislTStklILszwSABex00Gi+aPV2IQYg2Cpc5j2yBj2Wbls4W3AWILXXDusEFfRfc5d/cm/Lk+lTnGl4LcE9/ruQpTxCxSjVa8rdltv1NnVHs73r6uI72VL3fuztbKD2ucP3VeKhqz0FdHJuZUs6Jx4CaPM+In5TTI3xhq00rpo6M9GpfmvvYvERFrloRFjfO0cexVVa1Oks1SSS6mUm9jIo2J4jHTwyTSmzI2lzj1AbgOJO4DiSAvXqwciqbFqV1TPA12lNGeleL6yTMI6FhHvGuvIfjMZ1rVjxLCSdvERnJLkZNlcNkYx884tUVLhJKN/Ri1o4AeUbLN63Zz7pXi/GuB3L9W8mpK6IlFtRh8lmVNOL1FPmLWj/ADonW6WnPygAW8nsYeatMNxGOoiZNE7MyRoc08wRfUcDwI4ELHiGMQweyPAPLe7sGq1DDNo46aecRtcaaU9K1ugMc7iemDRf2N5s/qcX6a6Yc4rdmxTwtaorwi2jfEWuRbdQHe2RvXYH6DdXNBicU4vG8OtvG4jxg6hFJPZirha1JXnFpEpERSNcIi8vkDRcmw60B6WsR/40/wD8fH/ypVdvxWMcSfEPtVHGT+cnVFv0ZpGRA6XztnkeRlve2Vw1VqpT5Mxc2hFihqmP8E36uPYsqraa0ZkKn2tefUczR4UgETflTOEQ/qv5FcKkxA9PWQwjVsP6eT5WrIGnrzZ3/wC2FOkvmT5aldTy256F2xgAAG4Cw8QRekUiZondtw502D1GUXMZjksPeseMx8jST5F857EbP+rq+npjo2R/fW35GgvfbryNcvsKqpmSMcx4DmPaWuadxa4WIPUQV80y4JJs7jkD5bmnEhLJLXDoHgxv3e7a15uOYB3EICT3Y9upTUuoKZxhpaYCPJGcoe5rQCHW9y3wQ3d3t1z/AAXaCpo5RLTyvjeOLToepzdzh1EELee7TsXLDWSVkbS+mqSJBIzvmte4DMHEbrnvgdxDtNxXNUBt21m3TaoQ+p43UxDP0wZI4tfIbXLAdWt32F+PVrqb3km5NzzK8opSnKXmdyuFKEPIkvsgtv7nXdGlwiSRzI2ysla0PY4lurL5XBwBtbMeBvdagiiWGz1O0kuIYq2plADpJY9G7mtbla1ovyaBrxW5bPd0Q4XijhISaaYRiUb8htYTNHMcbbx1gLllHVGKRr22u1wcL7rg31XS6vuMYzVydK+OGPMBYGUaADTwcxV6mvBcPre5qOlJ4lVPpla/c+j4pWvaHNIc1wBBBuCCLggjeCFGxfDG1ELo3Ei9rOG9j2m7Ht62uAPkWr9y/ZvEMPpjT1kkMjGn9CY3SOcxp3sdmY3vQdRyuRutbdFSnZ3RtNJqzKnAsUdK10coDZ4rNlaNxPuZGfEeNR5RvCtFW4xg5kLZYXCOojBDHkXa5p1MUoHhMPaDqNd/5hONtmJje3op2Dv4nHUfGYfdsPBw8tjoozhf5o/89iEZW+WXp19ybVPIGnFQlZOaCLFRX0Z4aryHGcBiKtTxYLMrbcvTqblOSSsyOiy+p3cvoX62ld4l5+OCxMnZU5dmW5lzPyneQ4da94vUujgke3wmtJH2+Tf5Fmhpw3rKyOaCLHUFe04VhauHoZar1bvbkUucc6dro5LJIXElxJJ1JOpJ615W4YpsPcl0DgPiO3DxO/6PaqWTZSrB9iv1hzSPpWw6cl9D2FLHYepHSSXR6FSstNVPicHsJDhuI+g8x1Kyi2Tq3f5eXrc5o+g3WwYRsW2Mh8zg8jUNHgg9d9XehZjTk2Rr47D04u8k+i1NjgeXNaSLEgEjkSL2XtEW6eMYWvVM5e4k+QclsKgVeFhxJabHlwP2LZw84wl8xFlQikPoJB7k+TVeRRSH3JXR8SPNELGIG25XtDMXMBO/6bcVBgwhx8I2HIalZ8RxSKlYM17nvWMaMz5He9Y3e4/RvK08ROM7RjqzN8quz1i+KNp4y9wLjcNYxvhSSO0axo5k9mp3BY8Bw10TC6UgzSuzykbsxAAY34rGgNHivxWDDMLkfIKmqt0gBEUYN2wNdv191IRoX+Qab7pU2UVZepFXk8z9AiIolgVXtHs1TV8DoKlgew6jg5ruD2O3tcOfkNxorREBw/GZsU2ZY0CSOsw97ixjJh3zMwc7JpqBZp3Xbv70XXKdsdpm19T0zaeKnGRrckQsDlv3ztBdxvbcNAF2/wDKO/w2D9qZ9TMvnNAEREBs+HbDTVWHuq6YGQwyOZPENXNbla5krANXNsSCN4y31F7awug9xjbhuHVpbM7LBUBrHk7mPBPRyHqBJBPAPJ4LtO1fcfw3ECZMhhldr0kBDcx5uZYtd47AnmgPmbZzDTU1dPCBfpZY2eRzwCey6+0QuWbD9w8YdXtqXVAmbG1+RvR5HB7hlBPfEEBpd5bLqiAIiIAoOKYNFUAZwQ5pux7CWyMPNjxqPFuPG6nIsptaow0mrMohLW0+j2iqjHu48rJgPjRmzH+NpHyVki2spCcr5BE/3k4MLuyQC/kurleJYWvFnAOHIgEdhR5XuuxDLJbPv+f2eIqhjhdrmuHMEEdoXvMFXSbLUTjc0tOT1wx/dXn1pUH6pT+Zj+6sZI8329zN58l39izzBMwVZ60qD9Up/Mx/dT1pUH6pT+Zj+6mSPN9vczeXJd/Ys8wTMFWetKg/VKfzMf3U9aVB+qU/mY/upkjzfb3F5cl39izzBMwVZ60qD9Up/Mx/dT1pUH6pT+Zj+6mSPN9vcXlyXf2LPMEzBVnrSoP1Sn8zH91PWlQfqlP5mP7qZI8329xeXJd/Ys8wTMFWetKg/VKfzMf3U9aVB+qU/mY/upkjzfb3F5cl39ie+qY293tFt93AWVdPtXRtNumY93vYryvPibHcrKzZeiG6lgH+zH91T4KZjBZjWtHJoAHYEyw6/ncx875fz/RTGvq59IIegaf82o8Lxtgabk/LLfEVKwzAWQuMji6WZws6WSxdb3rbaMb8VoA8as0Ur20WgUNbvUIiKJMIiIAiIgOUflHf4bB+1M+pmXzmvoz8o7/DYP2pn1My+c0AREQBdg7i23WKOlZRsZ6pgba5kJaYI91xJY96ODCDfQCyw9z3uGivp4qqeoyxSAkMjb35Ac5pu92jdWncHLuuz2zVNQQiGljEbN5tqXH3z3HVx6ygLRERAEREAREQBERAEREAREQBERAEREAREQBERAEREAREQBERAEREAREQGg92XZGqxKjiipWtc9s7XkOcG96I5G3uetwXHf7B8Z+Bj89H9qIgH9g+M/Ax+ej+1P7B8Z+Bj89H9qIgO+dzrBJqPDaannAbJG14cAQ4AmR7hqNDoQtkREAREQBERAEREAREQBERAEREAREQBERAEREAREQBERAEREAREQBERAf/2Q=="/>
          <p:cNvSpPr>
            <a:spLocks noChangeAspect="1" noChangeArrowheads="1"/>
          </p:cNvSpPr>
          <p:nvPr/>
        </p:nvSpPr>
        <p:spPr bwMode="auto">
          <a:xfrm>
            <a:off x="0" y="-830263"/>
            <a:ext cx="2619375" cy="174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pic>
        <p:nvPicPr>
          <p:cNvPr id="24583" name="Picture 9" descr="http://objetivismo.org/wp-content/uploads/2011/05/concepto-robad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0975" y="234950"/>
            <a:ext cx="206692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CuadroTexto"/>
          <p:cNvSpPr txBox="1"/>
          <p:nvPr/>
        </p:nvSpPr>
        <p:spPr>
          <a:xfrm>
            <a:off x="642938" y="4687888"/>
            <a:ext cx="1584325" cy="1200150"/>
          </a:xfrm>
          <a:prstGeom prst="rect">
            <a:avLst/>
          </a:prstGeom>
          <a:solidFill>
            <a:srgbClr val="FFFF00"/>
          </a:solidFill>
        </p:spPr>
        <p:txBody>
          <a:bodyPr>
            <a:spAutoFit/>
          </a:bodyPr>
          <a:lstStyle/>
          <a:p>
            <a:pPr>
              <a:defRPr/>
            </a:pPr>
            <a:r>
              <a:rPr lang="es-ES" b="1" dirty="0">
                <a:solidFill>
                  <a:schemeClr val="accent2">
                    <a:lumMod val="75000"/>
                  </a:schemeClr>
                </a:solidFill>
              </a:rPr>
              <a:t>IDEA que puede provenir de: </a:t>
            </a:r>
          </a:p>
          <a:p>
            <a:pPr>
              <a:defRPr/>
            </a:pPr>
            <a:endParaRPr lang="es-CL" dirty="0"/>
          </a:p>
        </p:txBody>
      </p:sp>
      <p:pic>
        <p:nvPicPr>
          <p:cNvPr id="2458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688" y="1790700"/>
            <a:ext cx="1524000" cy="229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3438" y="2028825"/>
            <a:ext cx="2057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7"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6350" y="2257425"/>
            <a:ext cx="126682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3813" y="206375"/>
            <a:ext cx="8513762" cy="1751013"/>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5603" name="Rectangle 3"/>
          <p:cNvSpPr>
            <a:spLocks noGrp="1" noChangeArrowheads="1"/>
          </p:cNvSpPr>
          <p:nvPr>
            <p:ph type="title" idx="4294967295"/>
          </p:nvPr>
        </p:nvSpPr>
        <p:spPr bwMode="auto">
          <a:xfrm>
            <a:off x="307975" y="407988"/>
            <a:ext cx="7688263" cy="1385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s-ES" sz="3600" b="1" smtClean="0">
                <a:solidFill>
                  <a:schemeClr val="bg1"/>
                </a:solidFill>
                <a:latin typeface="Verdana" pitchFamily="34" charset="0"/>
              </a:rPr>
              <a:t>  </a:t>
            </a:r>
            <a:r>
              <a:rPr lang="es-ES" sz="3600" b="1" u="sng" smtClean="0">
                <a:solidFill>
                  <a:schemeClr val="bg1"/>
                </a:solidFill>
                <a:latin typeface="Verdana" pitchFamily="34" charset="0"/>
              </a:rPr>
              <a:t>Fase de D &amp; D</a:t>
            </a:r>
            <a:r>
              <a:rPr lang="es-ES" sz="3600" b="1" smtClean="0">
                <a:solidFill>
                  <a:schemeClr val="bg1"/>
                </a:solidFill>
                <a:latin typeface="Verdana" pitchFamily="34" charset="0"/>
              </a:rPr>
              <a:t>:</a:t>
            </a:r>
            <a:br>
              <a:rPr lang="es-ES" sz="3600" b="1" smtClean="0">
                <a:solidFill>
                  <a:schemeClr val="bg1"/>
                </a:solidFill>
                <a:latin typeface="Verdana" pitchFamily="34" charset="0"/>
              </a:rPr>
            </a:br>
            <a:r>
              <a:rPr lang="es-ES" sz="3600" b="1" smtClean="0">
                <a:solidFill>
                  <a:schemeClr val="bg1"/>
                </a:solidFill>
                <a:latin typeface="Verdana" pitchFamily="34" charset="0"/>
              </a:rPr>
              <a:t>Equipo del proyecto</a:t>
            </a:r>
          </a:p>
        </p:txBody>
      </p:sp>
      <p:sp>
        <p:nvSpPr>
          <p:cNvPr id="25604" name="Rectangle 4"/>
          <p:cNvSpPr>
            <a:spLocks noChangeArrowheads="1"/>
          </p:cNvSpPr>
          <p:nvPr/>
        </p:nvSpPr>
        <p:spPr bwMode="auto">
          <a:xfrm>
            <a:off x="828675" y="2171700"/>
            <a:ext cx="7351713"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266700" indent="-266700"/>
            <a:r>
              <a:rPr lang="es-ES" b="1" dirty="0">
                <a:solidFill>
                  <a:schemeClr val="accent2"/>
                </a:solidFill>
                <a:latin typeface="Verdana" pitchFamily="34" charset="0"/>
              </a:rPr>
              <a:t>	</a:t>
            </a:r>
            <a:r>
              <a:rPr lang="es-ES" b="1" dirty="0">
                <a:latin typeface="Verdana" pitchFamily="34" charset="0"/>
              </a:rPr>
              <a:t>Durante la fase de Diseño y Desarrollo las compañías de DM crean un </a:t>
            </a:r>
            <a:r>
              <a:rPr lang="es-ES" b="1" i="1" u="sng" dirty="0">
                <a:latin typeface="Verdana" pitchFamily="34" charset="0"/>
              </a:rPr>
              <a:t>Equipo del Proyecto</a:t>
            </a:r>
            <a:r>
              <a:rPr lang="es-ES" b="1" dirty="0">
                <a:latin typeface="Verdana" pitchFamily="34" charset="0"/>
              </a:rPr>
              <a:t>. </a:t>
            </a:r>
          </a:p>
          <a:p>
            <a:pPr marL="266700" indent="-266700"/>
            <a:endParaRPr lang="es-ES" b="1" dirty="0">
              <a:latin typeface="Verdana" pitchFamily="34" charset="0"/>
            </a:endParaRPr>
          </a:p>
          <a:p>
            <a:pPr marL="266700" indent="-266700"/>
            <a:r>
              <a:rPr lang="es-ES" b="1" dirty="0">
                <a:latin typeface="Verdana" pitchFamily="34" charset="0"/>
              </a:rPr>
              <a:t>	 Conformación </a:t>
            </a:r>
            <a:r>
              <a:rPr lang="es-ES" b="1" i="1" u="sng" dirty="0">
                <a:latin typeface="Verdana" pitchFamily="34" charset="0"/>
              </a:rPr>
              <a:t>Equipo del Proyecto:</a:t>
            </a:r>
          </a:p>
          <a:p>
            <a:pPr marL="266700" indent="-266700"/>
            <a:endParaRPr lang="es-ES" b="1" dirty="0">
              <a:solidFill>
                <a:srgbClr val="0000CC"/>
              </a:solidFill>
              <a:latin typeface="Verdana" pitchFamily="34" charset="0"/>
            </a:endParaRPr>
          </a:p>
        </p:txBody>
      </p:sp>
      <p:pic>
        <p:nvPicPr>
          <p:cNvPr id="25605" name="Picture 6" descr="http://jcvalda.files.wordpress.com/2011/08/teamwork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4850" y="206375"/>
            <a:ext cx="2752725" cy="17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1187450" y="3648075"/>
            <a:ext cx="6978650" cy="2524125"/>
          </a:xfrm>
          <a:prstGeom prst="rect">
            <a:avLst/>
          </a:prstGeom>
          <a:noFill/>
        </p:spPr>
        <p:txBody>
          <a:bodyPr>
            <a:spAutoFit/>
          </a:bodyPr>
          <a:lstStyle/>
          <a:p>
            <a:pPr marL="285750" indent="-285750">
              <a:buFont typeface="Wingdings" pitchFamily="2" charset="2"/>
              <a:buChar char="Ø"/>
              <a:defRPr/>
            </a:pPr>
            <a:r>
              <a:rPr lang="es-ES" dirty="0">
                <a:latin typeface="Verdana" pitchFamily="34" charset="0"/>
              </a:rPr>
              <a:t>Ingenieros de Diseño</a:t>
            </a:r>
          </a:p>
          <a:p>
            <a:pPr marL="266700" indent="-266700">
              <a:buFont typeface="Wingdings" pitchFamily="2" charset="2"/>
              <a:buChar char="Ø"/>
              <a:defRPr/>
            </a:pPr>
            <a:endParaRPr lang="es-ES" sz="800" dirty="0">
              <a:latin typeface="Verdana" pitchFamily="34" charset="0"/>
            </a:endParaRPr>
          </a:p>
          <a:p>
            <a:pPr marL="285750" indent="-285750">
              <a:buFont typeface="Wingdings" pitchFamily="2" charset="2"/>
              <a:buChar char="Ø"/>
              <a:defRPr/>
            </a:pPr>
            <a:r>
              <a:rPr lang="es-ES" dirty="0">
                <a:latin typeface="Verdana" pitchFamily="34" charset="0"/>
              </a:rPr>
              <a:t>Ingenieros de Operaciones</a:t>
            </a:r>
          </a:p>
          <a:p>
            <a:pPr marL="266700" indent="-266700">
              <a:buFont typeface="Wingdings" pitchFamily="2" charset="2"/>
              <a:buChar char="Ø"/>
              <a:defRPr/>
            </a:pPr>
            <a:endParaRPr lang="es-ES" sz="800" dirty="0">
              <a:latin typeface="Verdana" pitchFamily="34" charset="0"/>
            </a:endParaRPr>
          </a:p>
          <a:p>
            <a:pPr marL="285750" indent="-285750">
              <a:buFont typeface="Wingdings" pitchFamily="2" charset="2"/>
              <a:buChar char="Ø"/>
              <a:defRPr/>
            </a:pPr>
            <a:r>
              <a:rPr lang="es-ES" dirty="0">
                <a:latin typeface="Verdana" pitchFamily="34" charset="0"/>
              </a:rPr>
              <a:t>Expertos en Sistemas Clínicos, Regulatorios y de Calidad</a:t>
            </a:r>
          </a:p>
          <a:p>
            <a:pPr marL="266700" indent="-266700">
              <a:buFont typeface="Wingdings" pitchFamily="2" charset="2"/>
              <a:buChar char="Ø"/>
              <a:defRPr/>
            </a:pPr>
            <a:endParaRPr lang="es-ES" sz="800" dirty="0">
              <a:latin typeface="Verdana" pitchFamily="34" charset="0"/>
            </a:endParaRPr>
          </a:p>
          <a:p>
            <a:pPr marL="285750" indent="-285750">
              <a:buFont typeface="Wingdings" pitchFamily="2" charset="2"/>
              <a:buChar char="Ø"/>
              <a:defRPr/>
            </a:pPr>
            <a:r>
              <a:rPr lang="es-ES" dirty="0">
                <a:latin typeface="Verdana" pitchFamily="34" charset="0"/>
              </a:rPr>
              <a:t>Líderes en Venta y Mercadeo</a:t>
            </a:r>
          </a:p>
          <a:p>
            <a:pPr marL="266700" indent="-266700">
              <a:buFont typeface="Wingdings" pitchFamily="2" charset="2"/>
              <a:buChar char="Ø"/>
              <a:defRPr/>
            </a:pPr>
            <a:endParaRPr lang="es-ES" sz="800" dirty="0">
              <a:latin typeface="Verdana" pitchFamily="34" charset="0"/>
            </a:endParaRPr>
          </a:p>
          <a:p>
            <a:pPr marL="285750" indent="-285750">
              <a:buFont typeface="Wingdings" pitchFamily="2" charset="2"/>
              <a:buChar char="Ø"/>
              <a:defRPr/>
            </a:pPr>
            <a:r>
              <a:rPr lang="es-ES" b="1" dirty="0">
                <a:latin typeface="Verdana" pitchFamily="34" charset="0"/>
              </a:rPr>
              <a:t>Personal de Servicio</a:t>
            </a:r>
          </a:p>
          <a:p>
            <a:pPr>
              <a:defRPr/>
            </a:pPr>
            <a:endParaRPr lang="es-CL"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382589" y="252413"/>
            <a:ext cx="8132020" cy="1422008"/>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6627" name="1 Título"/>
          <p:cNvSpPr>
            <a:spLocks noGrp="1"/>
          </p:cNvSpPr>
          <p:nvPr>
            <p:ph type="title" idx="4294967295"/>
          </p:nvPr>
        </p:nvSpPr>
        <p:spPr bwMode="auto">
          <a:xfrm>
            <a:off x="0" y="346075"/>
            <a:ext cx="8229600" cy="7207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u="sng" dirty="0" smtClean="0">
                <a:solidFill>
                  <a:schemeClr val="bg1"/>
                </a:solidFill>
                <a:latin typeface="Verdana" pitchFamily="34" charset="0"/>
                <a:ea typeface="Verdana" pitchFamily="34" charset="0"/>
                <a:cs typeface="Verdana" pitchFamily="34" charset="0"/>
              </a:rPr>
              <a:t>Fase de D &amp; D</a:t>
            </a:r>
            <a:r>
              <a:rPr lang="es-ES" sz="3200" b="1" dirty="0" smtClean="0">
                <a:solidFill>
                  <a:schemeClr val="bg1"/>
                </a:solidFill>
                <a:latin typeface="Verdana" pitchFamily="34" charset="0"/>
                <a:ea typeface="Verdana" pitchFamily="34" charset="0"/>
                <a:cs typeface="Verdana" pitchFamily="34" charset="0"/>
              </a:rPr>
              <a:t>: </a:t>
            </a:r>
            <a:br>
              <a:rPr lang="es-ES" sz="3200" b="1" dirty="0" smtClean="0">
                <a:solidFill>
                  <a:schemeClr val="bg1"/>
                </a:solidFill>
                <a:latin typeface="Verdana" pitchFamily="34" charset="0"/>
                <a:ea typeface="Verdana" pitchFamily="34" charset="0"/>
                <a:cs typeface="Verdana" pitchFamily="34" charset="0"/>
              </a:rPr>
            </a:br>
            <a:r>
              <a:rPr lang="es-ES" sz="3200" b="1" dirty="0" smtClean="0">
                <a:solidFill>
                  <a:schemeClr val="bg1"/>
                </a:solidFill>
                <a:latin typeface="Verdana" pitchFamily="34" charset="0"/>
                <a:ea typeface="Verdana" pitchFamily="34" charset="0"/>
                <a:cs typeface="Verdana" pitchFamily="34" charset="0"/>
              </a:rPr>
              <a:t>Responsabilidad del fabricante</a:t>
            </a:r>
            <a:endParaRPr lang="es-CL" sz="3200" b="1" dirty="0" smtClean="0">
              <a:solidFill>
                <a:schemeClr val="bg1"/>
              </a:solidFill>
              <a:latin typeface="Verdana" pitchFamily="34" charset="0"/>
              <a:ea typeface="Verdana" pitchFamily="34" charset="0"/>
              <a:cs typeface="Verdana" pitchFamily="34" charset="0"/>
            </a:endParaRPr>
          </a:p>
        </p:txBody>
      </p:sp>
      <p:sp>
        <p:nvSpPr>
          <p:cNvPr id="8196" name="3 Marcador de contenido"/>
          <p:cNvSpPr>
            <a:spLocks noGrp="1"/>
          </p:cNvSpPr>
          <p:nvPr>
            <p:ph sz="half" idx="4294967295"/>
          </p:nvPr>
        </p:nvSpPr>
        <p:spPr>
          <a:xfrm>
            <a:off x="573088" y="1844675"/>
            <a:ext cx="6192837" cy="4525963"/>
          </a:xfrm>
          <a:prstGeom prst="rect">
            <a:avLst/>
          </a:prstGeom>
        </p:spPr>
        <p:txBody>
          <a:bodyPr/>
          <a:lstStyle/>
          <a:p>
            <a:pPr marL="177800" indent="-177800" eaLnBrk="1" hangingPunct="1">
              <a:lnSpc>
                <a:spcPct val="90000"/>
              </a:lnSpc>
              <a:buFontTx/>
              <a:buNone/>
              <a:defRPr/>
            </a:pPr>
            <a:r>
              <a:rPr lang="es-ES" sz="1800" b="1" i="1" dirty="0" smtClean="0">
                <a:solidFill>
                  <a:srgbClr val="00A79C"/>
                </a:solidFill>
                <a:latin typeface="Verdana" pitchFamily="34" charset="0"/>
                <a:ea typeface="Verdana" pitchFamily="34" charset="0"/>
                <a:cs typeface="Verdana" pitchFamily="34" charset="0"/>
              </a:rPr>
              <a:t>   </a:t>
            </a:r>
            <a:r>
              <a:rPr lang="es-ES" sz="1800" b="1" dirty="0" smtClean="0">
                <a:latin typeface="Verdana" pitchFamily="34" charset="0"/>
                <a:ea typeface="Verdana" pitchFamily="34" charset="0"/>
                <a:cs typeface="Verdana" pitchFamily="34" charset="0"/>
              </a:rPr>
              <a:t>El fabricante tiene que:</a:t>
            </a:r>
          </a:p>
          <a:p>
            <a:pPr marL="177800" indent="-177800" eaLnBrk="1" hangingPunct="1">
              <a:lnSpc>
                <a:spcPct val="90000"/>
              </a:lnSpc>
              <a:buFontTx/>
              <a:buNone/>
              <a:defRPr/>
            </a:pPr>
            <a:endParaRPr lang="es-ES" sz="1800" dirty="0" smtClean="0">
              <a:latin typeface="Verdana" pitchFamily="34" charset="0"/>
              <a:ea typeface="Verdana" pitchFamily="34" charset="0"/>
              <a:cs typeface="Verdana" pitchFamily="34" charset="0"/>
            </a:endParaRPr>
          </a:p>
          <a:p>
            <a:pPr eaLnBrk="1" hangingPunct="1">
              <a:lnSpc>
                <a:spcPct val="90000"/>
              </a:lnSpc>
              <a:buFont typeface="Wingdings" pitchFamily="2" charset="2"/>
              <a:buChar char="Ø"/>
              <a:defRPr/>
            </a:pPr>
            <a:r>
              <a:rPr lang="es-ES" sz="1800" dirty="0" smtClean="0">
                <a:latin typeface="Verdana" pitchFamily="34" charset="0"/>
                <a:ea typeface="Verdana" pitchFamily="34" charset="0"/>
                <a:cs typeface="Verdana" pitchFamily="34" charset="0"/>
              </a:rPr>
              <a:t>Diseñar según </a:t>
            </a:r>
            <a:r>
              <a:rPr lang="es-ES" sz="1800" b="1" dirty="0" smtClean="0">
                <a:latin typeface="Verdana" pitchFamily="34" charset="0"/>
                <a:ea typeface="Verdana" pitchFamily="34" charset="0"/>
                <a:cs typeface="Verdana" pitchFamily="34" charset="0"/>
              </a:rPr>
              <a:t>Principios Esenciales de Seguridad y Desempeño (Funcionamiento)</a:t>
            </a:r>
          </a:p>
          <a:p>
            <a:pPr marL="0" indent="0" eaLnBrk="1" hangingPunct="1">
              <a:lnSpc>
                <a:spcPct val="90000"/>
              </a:lnSpc>
              <a:buFont typeface="Arial" charset="0"/>
              <a:buNone/>
              <a:defRPr/>
            </a:pPr>
            <a:endParaRPr lang="es-ES" sz="1800" dirty="0" smtClean="0">
              <a:latin typeface="Verdana" pitchFamily="34" charset="0"/>
              <a:ea typeface="Verdana" pitchFamily="34" charset="0"/>
              <a:cs typeface="Verdana" pitchFamily="34" charset="0"/>
            </a:endParaRPr>
          </a:p>
          <a:p>
            <a:pPr eaLnBrk="1" hangingPunct="1">
              <a:lnSpc>
                <a:spcPct val="90000"/>
              </a:lnSpc>
              <a:buFont typeface="Wingdings" pitchFamily="2" charset="2"/>
              <a:buChar char="Ø"/>
              <a:defRPr/>
            </a:pPr>
            <a:r>
              <a:rPr lang="es-ES" sz="1800" dirty="0" smtClean="0">
                <a:latin typeface="Verdana" pitchFamily="34" charset="0"/>
                <a:ea typeface="Verdana" pitchFamily="34" charset="0"/>
                <a:cs typeface="Verdana" pitchFamily="34" charset="0"/>
              </a:rPr>
              <a:t>Asegurar que el </a:t>
            </a:r>
            <a:r>
              <a:rPr lang="es-ES" sz="1800" b="1" dirty="0" smtClean="0">
                <a:latin typeface="Verdana" pitchFamily="34" charset="0"/>
                <a:ea typeface="Verdana" pitchFamily="34" charset="0"/>
                <a:cs typeface="Verdana" pitchFamily="34" charset="0"/>
              </a:rPr>
              <a:t>diseño cumpla las expectativas del concepto</a:t>
            </a:r>
          </a:p>
          <a:p>
            <a:pPr eaLnBrk="1" hangingPunct="1">
              <a:lnSpc>
                <a:spcPct val="90000"/>
              </a:lnSpc>
              <a:buFont typeface="Wingdings" pitchFamily="2" charset="2"/>
              <a:buChar char="Ø"/>
              <a:defRPr/>
            </a:pPr>
            <a:endParaRPr lang="es-ES" sz="1800" dirty="0" smtClean="0">
              <a:latin typeface="Verdana" pitchFamily="34" charset="0"/>
              <a:ea typeface="Verdana" pitchFamily="34" charset="0"/>
              <a:cs typeface="Verdana" pitchFamily="34" charset="0"/>
            </a:endParaRPr>
          </a:p>
          <a:p>
            <a:pPr eaLnBrk="1" hangingPunct="1">
              <a:lnSpc>
                <a:spcPct val="90000"/>
              </a:lnSpc>
              <a:buFont typeface="Wingdings" pitchFamily="2" charset="2"/>
              <a:buChar char="Ø"/>
              <a:defRPr/>
            </a:pPr>
            <a:r>
              <a:rPr lang="es-ES" sz="1800" dirty="0" smtClean="0">
                <a:latin typeface="Verdana" pitchFamily="34" charset="0"/>
                <a:ea typeface="Verdana" pitchFamily="34" charset="0"/>
                <a:cs typeface="Verdana" pitchFamily="34" charset="0"/>
              </a:rPr>
              <a:t>Demostrar que el DM es ‘</a:t>
            </a:r>
            <a:r>
              <a:rPr lang="es-ES" sz="1800" i="1" dirty="0" err="1" smtClean="0">
                <a:latin typeface="Verdana" pitchFamily="34" charset="0"/>
                <a:ea typeface="Verdana" pitchFamily="34" charset="0"/>
                <a:cs typeface="Verdana" pitchFamily="34" charset="0"/>
              </a:rPr>
              <a:t>fabricable</a:t>
            </a:r>
            <a:r>
              <a:rPr lang="es-ES" sz="1800" dirty="0" smtClean="0">
                <a:latin typeface="Verdana" pitchFamily="34" charset="0"/>
                <a:ea typeface="Verdana" pitchFamily="34" charset="0"/>
                <a:cs typeface="Verdana" pitchFamily="34" charset="0"/>
              </a:rPr>
              <a:t>’ y que puede producirse con </a:t>
            </a:r>
            <a:r>
              <a:rPr lang="es-ES" sz="1800" b="1" dirty="0" smtClean="0">
                <a:latin typeface="Verdana" pitchFamily="34" charset="0"/>
                <a:ea typeface="Verdana" pitchFamily="34" charset="0"/>
                <a:cs typeface="Verdana" pitchFamily="34" charset="0"/>
              </a:rPr>
              <a:t>calidad consistente</a:t>
            </a:r>
          </a:p>
          <a:p>
            <a:pPr eaLnBrk="1" hangingPunct="1">
              <a:lnSpc>
                <a:spcPct val="90000"/>
              </a:lnSpc>
              <a:buFont typeface="Wingdings" pitchFamily="2" charset="2"/>
              <a:buChar char="Ø"/>
              <a:defRPr/>
            </a:pPr>
            <a:endParaRPr lang="es-ES" sz="1800" dirty="0" smtClean="0">
              <a:latin typeface="Verdana" pitchFamily="34" charset="0"/>
              <a:ea typeface="Verdana" pitchFamily="34" charset="0"/>
              <a:cs typeface="Verdana" pitchFamily="34" charset="0"/>
            </a:endParaRPr>
          </a:p>
          <a:p>
            <a:pPr eaLnBrk="1" hangingPunct="1">
              <a:lnSpc>
                <a:spcPct val="90000"/>
              </a:lnSpc>
              <a:buFont typeface="Wingdings" pitchFamily="2" charset="2"/>
              <a:buChar char="Ø"/>
              <a:defRPr/>
            </a:pPr>
            <a:r>
              <a:rPr lang="es-ES" sz="1800" b="1" dirty="0" smtClean="0">
                <a:latin typeface="Verdana" pitchFamily="34" charset="0"/>
                <a:ea typeface="Verdana" pitchFamily="34" charset="0"/>
                <a:cs typeface="Verdana" pitchFamily="34" charset="0"/>
              </a:rPr>
              <a:t>Asegurar</a:t>
            </a:r>
            <a:r>
              <a:rPr lang="es-ES" sz="1800" dirty="0" smtClean="0">
                <a:latin typeface="Verdana" pitchFamily="34" charset="0"/>
                <a:ea typeface="Verdana" pitchFamily="34" charset="0"/>
                <a:cs typeface="Verdana" pitchFamily="34" charset="0"/>
              </a:rPr>
              <a:t> la </a:t>
            </a:r>
            <a:r>
              <a:rPr lang="es-ES" sz="1800" b="1" dirty="0" smtClean="0">
                <a:latin typeface="Verdana" pitchFamily="34" charset="0"/>
                <a:ea typeface="Verdana" pitchFamily="34" charset="0"/>
                <a:cs typeface="Verdana" pitchFamily="34" charset="0"/>
              </a:rPr>
              <a:t>seguridad y el desempeño </a:t>
            </a:r>
            <a:r>
              <a:rPr lang="es-ES" sz="1800" dirty="0" smtClean="0">
                <a:latin typeface="Verdana" pitchFamily="34" charset="0"/>
                <a:ea typeface="Verdana" pitchFamily="34" charset="0"/>
                <a:cs typeface="Verdana" pitchFamily="34" charset="0"/>
              </a:rPr>
              <a:t>del dispositivo para el paciente.</a:t>
            </a:r>
            <a:endParaRPr lang="es-CL" sz="1800" dirty="0" smtClean="0">
              <a:latin typeface="Verdana" pitchFamily="34" charset="0"/>
              <a:ea typeface="Verdana" pitchFamily="34" charset="0"/>
              <a:cs typeface="Verdana" pitchFamily="34" charset="0"/>
            </a:endParaRPr>
          </a:p>
        </p:txBody>
      </p:sp>
      <p:pic>
        <p:nvPicPr>
          <p:cNvPr id="2662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9075" y="1844675"/>
            <a:ext cx="205740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382588" y="244475"/>
            <a:ext cx="7988300" cy="1252538"/>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7651" name="Rectangle 3"/>
          <p:cNvSpPr>
            <a:spLocks noGrp="1" noChangeArrowheads="1"/>
          </p:cNvSpPr>
          <p:nvPr>
            <p:ph type="title" idx="4294967295"/>
          </p:nvPr>
        </p:nvSpPr>
        <p:spPr bwMode="auto">
          <a:xfrm>
            <a:off x="382588" y="282575"/>
            <a:ext cx="7847012" cy="7905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s-ES" sz="3200" b="1" smtClean="0">
                <a:solidFill>
                  <a:schemeClr val="bg1"/>
                </a:solidFill>
                <a:latin typeface="Verdana" pitchFamily="34" charset="0"/>
              </a:rPr>
              <a:t> </a:t>
            </a:r>
            <a:r>
              <a:rPr lang="es-ES" sz="3200" b="1" u="sng" smtClean="0">
                <a:solidFill>
                  <a:schemeClr val="bg1"/>
                </a:solidFill>
                <a:latin typeface="Verdana" pitchFamily="34" charset="0"/>
              </a:rPr>
              <a:t>Fase de D &amp; D</a:t>
            </a:r>
            <a:r>
              <a:rPr lang="es-ES" sz="3200" b="1" smtClean="0">
                <a:solidFill>
                  <a:schemeClr val="bg1"/>
                </a:solidFill>
                <a:latin typeface="Verdana" pitchFamily="34" charset="0"/>
              </a:rPr>
              <a:t>:</a:t>
            </a:r>
            <a:br>
              <a:rPr lang="es-ES" sz="3200" b="1" smtClean="0">
                <a:solidFill>
                  <a:schemeClr val="bg1"/>
                </a:solidFill>
                <a:latin typeface="Verdana" pitchFamily="34" charset="0"/>
              </a:rPr>
            </a:br>
            <a:r>
              <a:rPr lang="es-ES" sz="3200" b="1" smtClean="0">
                <a:solidFill>
                  <a:schemeClr val="bg1"/>
                </a:solidFill>
                <a:latin typeface="Verdana" pitchFamily="34" charset="0"/>
              </a:rPr>
              <a:t> Plan de Comercialización</a:t>
            </a:r>
          </a:p>
        </p:txBody>
      </p:sp>
      <p:sp>
        <p:nvSpPr>
          <p:cNvPr id="27652" name="Rectangle 4"/>
          <p:cNvSpPr>
            <a:spLocks noChangeArrowheads="1"/>
          </p:cNvSpPr>
          <p:nvPr/>
        </p:nvSpPr>
        <p:spPr bwMode="auto">
          <a:xfrm>
            <a:off x="882650" y="1695450"/>
            <a:ext cx="6048375" cy="461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177800" indent="-177800"/>
            <a:r>
              <a:rPr lang="es-ES" sz="2800" b="1" i="1" dirty="0">
                <a:latin typeface="Verdana" pitchFamily="34" charset="0"/>
              </a:rPr>
              <a:t>   Debe</a:t>
            </a:r>
            <a:r>
              <a:rPr lang="es-ES" sz="2800" i="1" dirty="0">
                <a:latin typeface="Verdana" pitchFamily="34" charset="0"/>
              </a:rPr>
              <a:t> incluir</a:t>
            </a:r>
            <a:r>
              <a:rPr lang="es-ES" sz="2800" dirty="0">
                <a:latin typeface="Verdana" pitchFamily="34" charset="0"/>
              </a:rPr>
              <a:t>:</a:t>
            </a:r>
            <a:endParaRPr lang="es-ES" dirty="0">
              <a:latin typeface="Verdana" pitchFamily="34" charset="0"/>
            </a:endParaRPr>
          </a:p>
          <a:p>
            <a:pPr marL="177800" indent="-177800"/>
            <a:endParaRPr lang="es-ES" dirty="0">
              <a:latin typeface="Verdana" pitchFamily="34" charset="0"/>
            </a:endParaRPr>
          </a:p>
          <a:p>
            <a:pPr marL="177800" indent="-177800"/>
            <a:endParaRPr lang="es-ES" sz="800" dirty="0">
              <a:latin typeface="Verdana" pitchFamily="34" charset="0"/>
            </a:endParaRPr>
          </a:p>
          <a:p>
            <a:pPr marL="177800" indent="-177800"/>
            <a:r>
              <a:rPr lang="es-ES" dirty="0">
                <a:latin typeface="Verdana" pitchFamily="34" charset="0"/>
              </a:rPr>
              <a:t>• Las </a:t>
            </a:r>
            <a:r>
              <a:rPr lang="es-ES" b="1" dirty="0">
                <a:latin typeface="Verdana" pitchFamily="34" charset="0"/>
              </a:rPr>
              <a:t>“Especificaciones  de Desempeño” </a:t>
            </a:r>
            <a:r>
              <a:rPr lang="es-ES" dirty="0">
                <a:latin typeface="Verdana" pitchFamily="34" charset="0"/>
              </a:rPr>
              <a:t>y las  “</a:t>
            </a:r>
            <a:r>
              <a:rPr lang="es-ES" b="1" dirty="0">
                <a:latin typeface="Verdana" pitchFamily="34" charset="0"/>
              </a:rPr>
              <a:t>Indicaciones de Uso del DM”.</a:t>
            </a:r>
          </a:p>
          <a:p>
            <a:pPr marL="177800" indent="-177800"/>
            <a:endParaRPr lang="es-ES" sz="800" b="1" dirty="0">
              <a:latin typeface="Verdana" pitchFamily="34" charset="0"/>
            </a:endParaRPr>
          </a:p>
          <a:p>
            <a:pPr marL="177800" indent="-177800"/>
            <a:r>
              <a:rPr lang="es-ES" dirty="0">
                <a:latin typeface="Verdana" pitchFamily="34" charset="0"/>
              </a:rPr>
              <a:t>• La determinación de los “</a:t>
            </a:r>
            <a:r>
              <a:rPr lang="es-ES" b="1" dirty="0">
                <a:latin typeface="Verdana" pitchFamily="34" charset="0"/>
              </a:rPr>
              <a:t>Estándares Técnicos Internacionales” </a:t>
            </a:r>
            <a:r>
              <a:rPr lang="es-ES" dirty="0">
                <a:latin typeface="Verdana" pitchFamily="34" charset="0"/>
              </a:rPr>
              <a:t>aplicables</a:t>
            </a:r>
            <a:r>
              <a:rPr lang="es-ES" b="1" dirty="0">
                <a:latin typeface="Verdana" pitchFamily="34" charset="0"/>
              </a:rPr>
              <a:t>  </a:t>
            </a:r>
            <a:r>
              <a:rPr lang="es-ES" dirty="0">
                <a:latin typeface="Verdana" pitchFamily="34" charset="0"/>
              </a:rPr>
              <a:t>a su DM y su cumplimiento</a:t>
            </a:r>
            <a:r>
              <a:rPr lang="es-ES" dirty="0"/>
              <a:t>.  </a:t>
            </a:r>
            <a:endParaRPr lang="es-ES" b="1" dirty="0">
              <a:latin typeface="Verdana" pitchFamily="34" charset="0"/>
            </a:endParaRPr>
          </a:p>
          <a:p>
            <a:pPr marL="177800" indent="-177800"/>
            <a:endParaRPr lang="es-ES" sz="800" b="1" dirty="0">
              <a:latin typeface="Verdana" pitchFamily="34" charset="0"/>
            </a:endParaRPr>
          </a:p>
          <a:p>
            <a:pPr marL="177800" indent="-177800"/>
            <a:r>
              <a:rPr lang="es-ES" dirty="0">
                <a:latin typeface="Verdana" pitchFamily="34" charset="0"/>
              </a:rPr>
              <a:t>• La determinación de los “</a:t>
            </a:r>
            <a:r>
              <a:rPr lang="es-ES" b="1" dirty="0">
                <a:latin typeface="Verdana" pitchFamily="34" charset="0"/>
              </a:rPr>
              <a:t>Requerimientos Regulatorios” </a:t>
            </a:r>
            <a:r>
              <a:rPr lang="es-ES" dirty="0">
                <a:latin typeface="Verdana" pitchFamily="34" charset="0"/>
              </a:rPr>
              <a:t>aplicables en el país donde se pretende fabricar el DM y en todo el mundo y su cumplimiento. </a:t>
            </a:r>
          </a:p>
          <a:p>
            <a:pPr marL="177800" indent="-177800"/>
            <a:endParaRPr lang="es-ES" sz="800" dirty="0">
              <a:solidFill>
                <a:srgbClr val="00A79C"/>
              </a:solidFill>
              <a:latin typeface="Verdana" pitchFamily="34" charset="0"/>
            </a:endParaRPr>
          </a:p>
          <a:p>
            <a:pPr marL="177800" indent="-177800"/>
            <a:r>
              <a:rPr lang="es-ES" dirty="0">
                <a:solidFill>
                  <a:srgbClr val="00A79C"/>
                </a:solidFill>
                <a:latin typeface="Verdana" pitchFamily="34" charset="0"/>
              </a:rPr>
              <a:t>• </a:t>
            </a:r>
            <a:r>
              <a:rPr lang="es-ES" dirty="0">
                <a:latin typeface="Verdana" pitchFamily="34" charset="0"/>
              </a:rPr>
              <a:t>La determinación de los </a:t>
            </a:r>
            <a:r>
              <a:rPr lang="es-ES" b="1" dirty="0">
                <a:latin typeface="Verdana" pitchFamily="34" charset="0"/>
              </a:rPr>
              <a:t>Estudios Preclínicos o Clínicos </a:t>
            </a:r>
            <a:r>
              <a:rPr lang="es-ES" dirty="0">
                <a:latin typeface="Verdana" pitchFamily="34" charset="0"/>
              </a:rPr>
              <a:t>necesarios.</a:t>
            </a:r>
          </a:p>
          <a:p>
            <a:pPr marL="177800" indent="-177800"/>
            <a:endParaRPr lang="es-ES" b="1" dirty="0">
              <a:solidFill>
                <a:schemeClr val="accent2"/>
              </a:solidFill>
              <a:latin typeface="Verdana" pitchFamily="34" charset="0"/>
            </a:endParaRPr>
          </a:p>
        </p:txBody>
      </p:sp>
      <p:pic>
        <p:nvPicPr>
          <p:cNvPr id="27653" name="Picture 6" descr="https://encrypted-tbn1.gstatic.com/images?q=tbn:ANd9GcQ9R72bQxlJs_Wl-vJ92fXnnI7EbmmXXAw2C3BJHc0ycsxXVN0Z2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7138" y="481013"/>
            <a:ext cx="2443162"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882650" y="5356225"/>
            <a:ext cx="6527800" cy="76517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2781300" y="1133474"/>
            <a:ext cx="6157913" cy="5089195"/>
          </a:xfrm>
          <a:extLst/>
        </p:spPr>
        <p:txBody>
          <a:bodyPr wrap="square" lIns="91440" tIns="45720" rIns="91440" bIns="45720" numCol="1" anchor="t" anchorCtr="0" compatLnSpc="1">
            <a:prstTxWarp prst="textNoShape">
              <a:avLst/>
            </a:prstTxWarp>
          </a:bodyPr>
          <a:lstStyle/>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Qué productos corresponden a Dispositivos Médicos.</a:t>
            </a:r>
          </a:p>
          <a:p>
            <a:pPr marL="342900" indent="-342900" eaLnBrk="1" hangingPunct="1">
              <a:lnSpc>
                <a:spcPct val="150000"/>
              </a:lnSpc>
              <a:buFont typeface="Arial" charset="0"/>
              <a:buAutoNum type="arabicPeriod"/>
              <a:defRPr/>
            </a:pPr>
            <a:endParaRPr lang="es-CL" sz="600" dirty="0" smtClean="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Antecedentes</a:t>
            </a: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Contexto Nacional</a:t>
            </a:r>
            <a:endParaRPr lang="es-CL" sz="1800" cap="all" dirty="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Ciclo de Vida de un Dispositivo Médico</a:t>
            </a:r>
            <a:endParaRPr lang="es-CL" sz="600" cap="all"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Diseño y Desarrollo</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Fabricación</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Estudios Preclínicos y </a:t>
            </a:r>
            <a:r>
              <a:rPr lang="es-CL" sz="1800" dirty="0" smtClean="0">
                <a:solidFill>
                  <a:schemeClr val="tx1"/>
                </a:solidFill>
                <a:latin typeface="Verdana" pitchFamily="34" charset="0"/>
                <a:ea typeface="Verdana" pitchFamily="34" charset="0"/>
                <a:cs typeface="Verdana" pitchFamily="34" charset="0"/>
              </a:rPr>
              <a:t>Clínicos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Solicitudes y Aprobaciones </a:t>
            </a:r>
            <a:r>
              <a:rPr lang="es-CL" sz="1800" dirty="0" smtClean="0">
                <a:solidFill>
                  <a:schemeClr val="tx1"/>
                </a:solidFill>
                <a:latin typeface="Verdana" pitchFamily="34" charset="0"/>
                <a:ea typeface="Verdana" pitchFamily="34" charset="0"/>
                <a:cs typeface="Verdana" pitchFamily="34" charset="0"/>
              </a:rPr>
              <a:t>Regulatorias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Post-Comercialización</a:t>
            </a:r>
          </a:p>
          <a:p>
            <a:pPr marL="712788" indent="-357188" eaLnBrk="1" hangingPunct="1">
              <a:lnSpc>
                <a:spcPct val="150000"/>
              </a:lnSpc>
              <a:buFont typeface="Wingdings" pitchFamily="2" charset="2"/>
              <a:buChar char="Ø"/>
              <a:defRPr/>
            </a:pPr>
            <a:endParaRPr lang="es-CL" sz="1800" dirty="0" smtClean="0">
              <a:solidFill>
                <a:srgbClr val="008E84"/>
              </a:solidFill>
              <a:latin typeface="Verdana" pitchFamily="34" charset="0"/>
              <a:ea typeface="Verdana" pitchFamily="34" charset="0"/>
              <a:cs typeface="Verdana" pitchFamily="34" charset="0"/>
            </a:endParaRPr>
          </a:p>
          <a:p>
            <a:pPr eaLnBrk="1" hangingPunct="1">
              <a:lnSpc>
                <a:spcPct val="150000"/>
              </a:lnSpc>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p:txBody>
      </p:sp>
      <p:pic>
        <p:nvPicPr>
          <p:cNvPr id="13316"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5 Rectángulo"/>
          <p:cNvSpPr>
            <a:spLocks noChangeArrowheads="1"/>
          </p:cNvSpPr>
          <p:nvPr/>
        </p:nvSpPr>
        <p:spPr bwMode="auto">
          <a:xfrm>
            <a:off x="3295650" y="552450"/>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sz="2800" b="1">
                <a:solidFill>
                  <a:srgbClr val="00A79D"/>
                </a:solidFill>
                <a:latin typeface="Verdana" pitchFamily="34" charset="0"/>
              </a:rPr>
              <a:t>CONTENIDOS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23813" y="284163"/>
            <a:ext cx="8370887" cy="884237"/>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8675" name="Rectangle 2"/>
          <p:cNvSpPr>
            <a:spLocks noGrp="1" noChangeArrowheads="1"/>
          </p:cNvSpPr>
          <p:nvPr>
            <p:ph type="title" idx="4294967295"/>
          </p:nvPr>
        </p:nvSpPr>
        <p:spPr bwMode="auto">
          <a:xfrm>
            <a:off x="490538" y="479425"/>
            <a:ext cx="7558087" cy="4953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s-ES" sz="2800" b="1" smtClean="0">
                <a:solidFill>
                  <a:schemeClr val="bg1"/>
                </a:solidFill>
                <a:latin typeface="Verdana" pitchFamily="34" charset="0"/>
              </a:rPr>
              <a:t>Plan de Comercialización</a:t>
            </a:r>
          </a:p>
        </p:txBody>
      </p:sp>
      <p:sp>
        <p:nvSpPr>
          <p:cNvPr id="28676" name="Rectangle 3"/>
          <p:cNvSpPr>
            <a:spLocks noChangeArrowheads="1"/>
          </p:cNvSpPr>
          <p:nvPr/>
        </p:nvSpPr>
        <p:spPr bwMode="auto">
          <a:xfrm>
            <a:off x="395288" y="839788"/>
            <a:ext cx="6121400" cy="55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177800" indent="-177800"/>
            <a:endParaRPr lang="es-ES" sz="2400" b="1" i="1" dirty="0">
              <a:solidFill>
                <a:schemeClr val="accent2"/>
              </a:solidFill>
              <a:latin typeface="Verdana" pitchFamily="34" charset="0"/>
            </a:endParaRPr>
          </a:p>
          <a:p>
            <a:pPr marL="177800" indent="-177800"/>
            <a:endParaRPr lang="es-ES" sz="2400" dirty="0">
              <a:latin typeface="Verdana" pitchFamily="34" charset="0"/>
            </a:endParaRPr>
          </a:p>
          <a:p>
            <a:pPr marL="177800" indent="-177800"/>
            <a:r>
              <a:rPr lang="es-ES" sz="2400" dirty="0">
                <a:latin typeface="Verdana" pitchFamily="34" charset="0"/>
              </a:rPr>
              <a:t>También</a:t>
            </a:r>
            <a:r>
              <a:rPr lang="es-ES" sz="2400" b="1" dirty="0">
                <a:latin typeface="Verdana" pitchFamily="34" charset="0"/>
              </a:rPr>
              <a:t> debe</a:t>
            </a:r>
            <a:r>
              <a:rPr lang="es-ES" sz="2400" dirty="0">
                <a:latin typeface="Verdana" pitchFamily="34" charset="0"/>
              </a:rPr>
              <a:t> </a:t>
            </a:r>
            <a:r>
              <a:rPr lang="es-ES" sz="2400" i="1" dirty="0">
                <a:latin typeface="Verdana" pitchFamily="34" charset="0"/>
              </a:rPr>
              <a:t>incluir</a:t>
            </a:r>
            <a:r>
              <a:rPr lang="es-ES" sz="2400" dirty="0">
                <a:latin typeface="Verdana" pitchFamily="34" charset="0"/>
              </a:rPr>
              <a:t>:</a:t>
            </a:r>
          </a:p>
          <a:p>
            <a:pPr marL="177800" indent="-177800"/>
            <a:endParaRPr lang="es-ES" sz="2400" dirty="0">
              <a:latin typeface="Verdana" pitchFamily="34" charset="0"/>
            </a:endParaRPr>
          </a:p>
          <a:p>
            <a:pPr marL="177800" indent="-177800"/>
            <a:endParaRPr lang="es-ES" sz="800" dirty="0">
              <a:latin typeface="Verdana" pitchFamily="34" charset="0"/>
            </a:endParaRPr>
          </a:p>
          <a:p>
            <a:pPr marL="177800" indent="-177800"/>
            <a:r>
              <a:rPr lang="es-ES" dirty="0">
                <a:latin typeface="Verdana" pitchFamily="34" charset="0"/>
              </a:rPr>
              <a:t>• </a:t>
            </a:r>
            <a:r>
              <a:rPr lang="es-ES" sz="2000" dirty="0">
                <a:latin typeface="Verdana" pitchFamily="34" charset="0"/>
              </a:rPr>
              <a:t>¿</a:t>
            </a:r>
            <a:r>
              <a:rPr lang="es-ES" sz="2000" b="1" dirty="0">
                <a:latin typeface="Verdana" pitchFamily="34" charset="0"/>
              </a:rPr>
              <a:t>Dónde</a:t>
            </a:r>
            <a:r>
              <a:rPr lang="es-ES" sz="2000" dirty="0">
                <a:latin typeface="Verdana" pitchFamily="34" charset="0"/>
              </a:rPr>
              <a:t> y </a:t>
            </a:r>
            <a:r>
              <a:rPr lang="es-ES" sz="2000" b="1" dirty="0">
                <a:latin typeface="Verdana" pitchFamily="34" charset="0"/>
              </a:rPr>
              <a:t>cómo</a:t>
            </a:r>
            <a:r>
              <a:rPr lang="es-ES" sz="2000" dirty="0">
                <a:latin typeface="Verdana" pitchFamily="34" charset="0"/>
              </a:rPr>
              <a:t> </a:t>
            </a:r>
            <a:r>
              <a:rPr lang="es-ES" sz="2000" b="1" dirty="0">
                <a:latin typeface="Verdana" pitchFamily="34" charset="0"/>
              </a:rPr>
              <a:t>se fabricará</a:t>
            </a:r>
            <a:r>
              <a:rPr lang="es-ES" sz="2000" dirty="0">
                <a:latin typeface="Verdana" pitchFamily="34" charset="0"/>
              </a:rPr>
              <a:t> el dispositivo Médico?</a:t>
            </a: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r>
              <a:rPr lang="es-ES" sz="2000" dirty="0">
                <a:latin typeface="Verdana" pitchFamily="34" charset="0"/>
              </a:rPr>
              <a:t>• ¿</a:t>
            </a:r>
            <a:r>
              <a:rPr lang="es-ES" sz="2000" b="1" dirty="0">
                <a:latin typeface="Verdana" pitchFamily="34" charset="0"/>
              </a:rPr>
              <a:t>Cómo se comercializará</a:t>
            </a:r>
            <a:r>
              <a:rPr lang="es-ES" sz="2000" dirty="0">
                <a:latin typeface="Verdana" pitchFamily="34" charset="0"/>
              </a:rPr>
              <a:t> el DM?</a:t>
            </a: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r>
              <a:rPr lang="es-ES" sz="2000" dirty="0">
                <a:latin typeface="Verdana" pitchFamily="34" charset="0"/>
              </a:rPr>
              <a:t>• ¿</a:t>
            </a:r>
            <a:r>
              <a:rPr lang="es-ES" sz="2000" b="1" dirty="0">
                <a:latin typeface="Verdana" pitchFamily="34" charset="0"/>
              </a:rPr>
              <a:t>Cómo se empacará y etiquetará</a:t>
            </a:r>
            <a:r>
              <a:rPr lang="es-ES" sz="2000" dirty="0">
                <a:latin typeface="Verdana" pitchFamily="34" charset="0"/>
              </a:rPr>
              <a:t> el DM?</a:t>
            </a:r>
            <a:endParaRPr lang="es-ES" sz="800" dirty="0">
              <a:latin typeface="Verdana" pitchFamily="34" charset="0"/>
            </a:endParaRP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endParaRPr lang="es-ES" sz="800" dirty="0">
              <a:latin typeface="Verdana" pitchFamily="34" charset="0"/>
            </a:endParaRPr>
          </a:p>
          <a:p>
            <a:pPr marL="177800" indent="-177800"/>
            <a:r>
              <a:rPr lang="es-ES" sz="2000" dirty="0">
                <a:latin typeface="Verdana" pitchFamily="34" charset="0"/>
              </a:rPr>
              <a:t>• </a:t>
            </a:r>
            <a:r>
              <a:rPr lang="es-ES" sz="2000" b="1" dirty="0">
                <a:latin typeface="Verdana" pitchFamily="34" charset="0"/>
              </a:rPr>
              <a:t>El presupuesto adecuado</a:t>
            </a:r>
            <a:r>
              <a:rPr lang="es-ES" sz="2000" dirty="0">
                <a:latin typeface="Verdana" pitchFamily="34" charset="0"/>
              </a:rPr>
              <a:t> para garantizar que el diseño y el desarrollo del DM se realicen con </a:t>
            </a:r>
            <a:r>
              <a:rPr lang="es-ES" sz="2000" b="1" dirty="0">
                <a:latin typeface="Verdana" pitchFamily="34" charset="0"/>
              </a:rPr>
              <a:t>buenas prácticas de calidad</a:t>
            </a:r>
            <a:r>
              <a:rPr lang="es-ES" sz="2000" b="1" dirty="0">
                <a:solidFill>
                  <a:srgbClr val="00A79C"/>
                </a:solidFill>
                <a:latin typeface="Verdana" pitchFamily="34" charset="0"/>
              </a:rPr>
              <a:t>.</a:t>
            </a:r>
          </a:p>
        </p:txBody>
      </p:sp>
      <p:pic>
        <p:nvPicPr>
          <p:cNvPr id="28677" name="Picture 5" descr="MC90030022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6263" y="5445125"/>
            <a:ext cx="1117600" cy="111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8" descr="http://1.bp.blogspot.com/-Jjy6EFKxnWA/T0BNjZiyLoI/AAAAAAAAADc/DD46MWmdhh8/s1600/marketing2%5B1%5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9738" y="284163"/>
            <a:ext cx="2016125"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9" name="Picture 10" descr="http://us.123rf.com/400wm/400/400/huhulin/huhulin1105/huhulin110500048/9660959-la-fabrica-verde-para-diseno-ecologic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7500" y="2181225"/>
            <a:ext cx="1922463"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11" descr="C:\Users\RPezoa\AppData\Local\Microsoft\Windows\Temporary Internet Files\Content.IE5\30E594VG\MC900371076[1].wm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2600" y="1924050"/>
            <a:ext cx="703263"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Picture 12" descr="http://www.logismarket.es/ip/gsp-proyecto-etiquetado-en-origen-proyecto-etiquetaje-en-origen-539957-FGR.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45313" y="3989388"/>
            <a:ext cx="18129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14"/>
          <p:cNvSpPr>
            <a:spLocks noChangeArrowheads="1"/>
          </p:cNvSpPr>
          <p:nvPr/>
        </p:nvSpPr>
        <p:spPr bwMode="auto">
          <a:xfrm>
            <a:off x="1257300" y="4200525"/>
            <a:ext cx="2598738" cy="2105025"/>
          </a:xfrm>
          <a:prstGeom prst="star8">
            <a:avLst>
              <a:gd name="adj" fmla="val 38250"/>
            </a:avLst>
          </a:prstGeom>
          <a:solidFill>
            <a:srgbClr val="FFFF00"/>
          </a:solidFill>
          <a:ln w="38100">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29699" name="AutoShape 14"/>
          <p:cNvSpPr>
            <a:spLocks noChangeArrowheads="1"/>
          </p:cNvSpPr>
          <p:nvPr/>
        </p:nvSpPr>
        <p:spPr bwMode="auto">
          <a:xfrm>
            <a:off x="227013" y="1900238"/>
            <a:ext cx="2184400" cy="2105025"/>
          </a:xfrm>
          <a:prstGeom prst="star8">
            <a:avLst>
              <a:gd name="adj" fmla="val 38250"/>
            </a:avLst>
          </a:prstGeom>
          <a:solidFill>
            <a:srgbClr val="FFFF00"/>
          </a:solidFill>
          <a:ln w="38100">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 name="5 Rectángulo redondeado"/>
          <p:cNvSpPr/>
          <p:nvPr/>
        </p:nvSpPr>
        <p:spPr>
          <a:xfrm>
            <a:off x="23813" y="0"/>
            <a:ext cx="8370887" cy="90805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9701" name="Rectangle 3"/>
          <p:cNvSpPr>
            <a:spLocks noGrp="1" noChangeArrowheads="1"/>
          </p:cNvSpPr>
          <p:nvPr>
            <p:ph type="title" idx="4294967295"/>
          </p:nvPr>
        </p:nvSpPr>
        <p:spPr bwMode="auto">
          <a:xfrm>
            <a:off x="0" y="130175"/>
            <a:ext cx="8518525" cy="647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600" b="1" u="sng" smtClean="0">
                <a:solidFill>
                  <a:schemeClr val="bg1"/>
                </a:solidFill>
                <a:latin typeface="Verdana" pitchFamily="34" charset="0"/>
              </a:rPr>
              <a:t>Fase de Diseño &amp; Desarrollo</a:t>
            </a:r>
          </a:p>
        </p:txBody>
      </p:sp>
      <p:sp>
        <p:nvSpPr>
          <p:cNvPr id="29702" name="Text Box 6"/>
          <p:cNvSpPr txBox="1">
            <a:spLocks noChangeArrowheads="1"/>
          </p:cNvSpPr>
          <p:nvPr/>
        </p:nvSpPr>
        <p:spPr bwMode="auto">
          <a:xfrm>
            <a:off x="227013" y="1052513"/>
            <a:ext cx="5905500"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sz="2400" i="1" dirty="0"/>
              <a:t>Cuatro  son los </a:t>
            </a:r>
            <a:r>
              <a:rPr lang="es-ES" sz="2400" b="1" i="1" dirty="0"/>
              <a:t>“Aspectos Claves” </a:t>
            </a:r>
            <a:r>
              <a:rPr lang="es-ES" sz="2400" i="1" dirty="0"/>
              <a:t>de las actividades de Diseño y Desarrollo</a:t>
            </a:r>
            <a:endParaRPr lang="es-ES" sz="2400" dirty="0"/>
          </a:p>
        </p:txBody>
      </p:sp>
      <p:sp>
        <p:nvSpPr>
          <p:cNvPr id="29703" name="AutoShape 7" descr="data:image/jpeg;base64,/9j/4AAQSkZJRgABAQAAAQABAAD/2wCEAAkGBxQTEhUUEhQWFRUXFxYVGBcXGRUXFxUWGBcXFhQVGhgYHSggGhonHBUUITEhJSkrLi8uFx8zODMsNygtLi0BCgoKDg0OGxAQGywkICQsLCwsLCwsLCwsLCwsLCwsLCwsLCwsLCwsLCwsLCwsLCwsLCwsLCwsLCwsLCwsLCwsLP/AABEIAOAA4AMBEQACEQEDEQH/xAAcAAEAAQUBAQAAAAAAAAAAAAAABgECBAUHAwj/xABFEAACAQIDBQMIBwYEBgMAAAABAgADEQQhMQUGEkFRYXGRBxMiMkKBobEjM1JicsHRFIKSk7LSNENj8FNzouHi8RUkVP/EABsBAQACAwEBAAAAAAAAAAAAAAAEBQEDBgIH/8QANhEAAgICAQMBBQcDBAIDAAAAAAECAwQRIQUSMUETIjJRYQYUUnGBkaEVI0IWM9HhsfA0YvH/2gAMAwEAAhEDEQA/AO4wBAEAQBAEAQBAEAQBAEAQBAEAQBAEAQBAEApeNgrAEAQBAEAQBAEAQDHxuLWkvE/cAMyxOigczMN6PUYuT0jmm8/lOr0ahSnRprbkxLN7+GwHdn3yNPIaekX+L0WM4KU5P9D23Y8qoquExNNUvazKTb3g/rEMjfk85PQ5Rj3VPf0Z0qlVDAMpuDoRJRQtNPTL4MCAIAgCAIAgCAIAgCAIBRmAFzkBnMNpLbBFNtbSqsLqeBD6tsmYdTOcz8+5r3OF6fNlvh49e+eWR1sVUBuKjj94yohlWp7Tf7lq8etrTSJRuzt1qh83VzPJuZPQzoOm9RldL2dnkp87DjWu+BJpdlWIAgCAIAgCAIBzLym70th8QKaDNaV1z0Z7gt3gLYd5kXIs7eC/6ThRtrc5eNnKcLhamIqWUF3Y37SZCScmdO+yiG3wi3F4J6TlKi8LDUTEk0zbTOM490fB17yV7Xqf4eqbhk85TJPQgMPiPCTsee/dZynWsaKativXTOjyUc+IAgCAIAgCAIAgCAIAgGu3ga1Bu2w9185C6jNwx5NEjFipWpMh20MYahF9BkJx12Q7dP5F/RQob16nrtHA01pqytdjJORTXGtOL5NePfOc3tcHhsP65bdbjvmMDavi15Nua/7T2dEnbHLiAIAgCAIAgCAcb8t2ymWtSxABKOvmyfsupuAe8E2/CZDyo+GdL0LIjqVT/MgWxdqPhqgqU7cXbIkZaZ0NtEbYdsi/au0nxFU1aluI9J5lLb2bseiNUO1eDoPklVq2I47ejQpFb/eqHIeCt4SZi8ts53r2oVpesnv9v/067JpyogCAIAgCAIAgCAIAgCAeGNw4qIyHmPA8ppvqVtbg/VHuubhJSRAcXh2RirCxE4W/Hspn2SXKOlqujZHcWY7qZq7m+DfFm73T2axfzrCyjS/M9k6DpGFLv9rJcLwVfUcmPb7NPkmU6UpBAEAQBAEAQBAMXamzqeIpNSrKGRhYj5EHkR1mGk1pmyu2VclOD00cV308njYJDWSqr0QQPS9GoL5AdGz6W7pAux+1dyOs6d1hXSVU48v5Ef2DsQYh1Vq1KirG3FUYDTWy8/ETRXX3PW9Fpl5ioi5KLb+SPoDdvYlLCUFpUdNS2V3Y6sbS0hBQWkcJl5VmTa7LPP8A4+htJ7IwgCAIAgCAIAgCAIAgCAUJtmZhvXLBGNtYtKuYCkLkWz4hfp2TnuoZNN3hb16lni1Tg9mo2VUprUBqgMhIGegJ0JHMSu6fOpW7s5RPyo2ShqHknwnZnOlYAgCAIAgCAIAgCAca8rO8Pna4wyWanSJ4+nnSLDPqoJkHJs2+06roeHqPtn5fgg+zaPHWRHsRe1jpfWx75FivQ6KziLkdN8ke8hZnwlTIC7Uhf1QCeJB2D8pNxrG/dZyvWsKMVG+Hr5/5OoSWc6IAgFruBqQO/KYbS8jZgV9u4ZPWrU/cwPymqWRVHzJGt2wXlmK29mEH+aD3Bv0ml5+P+JHn7xX8yi724U/5nvIYDuvbWbKsqq2ahB7bMPIrS3suO9WFGRqW7wf0ll9zu/Ca1nUP/I9qW8WFbSsnvNvnPDxrV5iz2sul+JI2FGurC6srDsIPymlxa8o3KSfhnpMHoQDT7z4zgo25tl7hmx+XjKvq2R7KjS8y4/5JmFV7SzfouSJLxBbHK+du/MfAzlLIyh7rLuLjKSkitPgPCpXU2J7DMwcPdixLvW5L5Ex3cqE0Fub2ut+oUkD4Tsenzc8eLZQ5aStejZyaRhAEAQBAEAQBAEA+e9+k81isTRYf5z11br51VNu7IytyF77O36Q+6mMt+mv2I5Rcg3BzFjeRm+S8ilJckvxOEbDUsDtGhqSUq8gKqsdT0YXHeB1kxx7e2xHOwtVttuJb49PyOzbE23RxVAVqTAqRnfIoeat0Ik2M1JbRyl9E6JuE1yazau+dCncU71W+7kv8X6XkG/qVVfC5ZAnlQj9SKbQ3xxNT1WFMdE1/iMqrep3T4XukSeXOXg0WJxD1Dd3Zz94k/OQZ2zn8bbI8pzl5Z52ms8ciNGSjaD8ay66LxlRFvEDIxvrmfSYlOeBEzsFUJBuCQeoyPwmJRi/K2elLXhm3wO8+JpaVCw6P6Q+Oci2YVU/TX5EuvPvh4e/zJLszf1TYV6ZU/aX0l8NR8ZAu6bKPMHssaOqp8WLX1R6Gt+24lQM6S535FRa9+0m2U5TLwb7cyPtY6jHx9TpsbLqjjt1vbZi7Zqg1qh5cVvCw/KUPU5qeRPXpwWWHHVKNaBkX5C4Haef++2RFBqHcTG9y7Ce7CocFCmDrwgnvOf5zt8Kv2dEI/Q5rJn32yl9TPko0CAIAgCAIAgCAIByTy3bIPFRxKjIg0XPQj0qZ9/pj3CQ8qG9M6PoN69+mXryjm2KpcLZaEBlP3ToO8Zj3SHNaOnx7O5a+RPdy9up+xYjD16RqIxHB9liVs+fKxVTl1nr73CqtxaOP+0GTDHyVZW/eMLB4VaSlEyBsWPNiNCfjKS26dnxHK5ufdmT7ps9TNJBKQYPF6k2V1ynJJeTL4WzMw3AB9IhJ5emRb3AGdLjfZq2yO5vX/v5ml5EVwy3zJ6jTUZg9nUHsMr8noeVTLXbv8hGyEmY4pG4vkAeI31y0sJa9I6RfC9TmtI83XR7HFHtUck3nbR4K8tmQIAgFI0C/DYt6TBqbFWHMTXZCM12tbNtdkoPui9M2uH2p5zJsnJ9zE9Oh7JxXVvsz3Sc8d8+Wjrel9f59ncuPmbnCUPOvTogZe13avf5eE5uvGlZfGlrxyzondGFcrk978HQAJ15QiAIAgCAIAgCAIAgGu3h2OmLw70HJAYZMNUYZqw7QQDPMo9y0bqLpU2KcfKOHndKpRqumKA4abeiQfrL5+j90656Sky7PY+56lt1Dr0IVr2PDfn6GeTpkABoBoO6U8pOT5OJnZKyTlJ7LlM8mtlTMDgoTPSBmYDBp5+gXPoEMb8g40B8ROh6FQpTc/LR4vaUV8mY2KFmbO+Zzn0KKWip2t8FtGmz34VvYXOmnWeZOMfjZ6jt+CgE2a42jzvkTBn1EwCkyCnFMGdFbzJjnRYRPL4MpFsx5PT8Er3N3iFJ+GqBZrDj5i2gPUZysy8GMv7kFqRa4XUJQ1XY+DpStcXGkpy+8lYAgCAIAgCAIAgCAYm08YKSFuegHb+g1mm+1VQcma7J9kdnJNp4s1ahYknM2v85yltjsk5SKiTcntmJaaTDeyqTB5LjBgtMygXrVy4Tmutj15EdDJWNl2Y8lOD5Gk12sUagW/O4tZgGt3aS8/wBTXtakjSqYnkigcr9S3pX8ZW5HWMm6Xc5aPcYRiZezqyrWp+gLFuEryN+Yvp3ToekdWuyO6mb9OGa7aYpbLcfTC1HAyAJynXVtuG2QJfEY5npIweVV7TzJ6PSWzXV9sKumfxlPk9XhU+2K2zqum/ZW7KgrJPUT3pb5gLwmihHXgQn5gyrfVpOW2n+5fP7HwUO2M9/oZmzMXTruFUqCxtzFiewy7xeq12rXqcl1X7P5GC+58x+Z747Cmm5VtRJ8ZKa2ik04+THUc579TD+R0HcLbhYeYc5jNSTy+zKbqGN2/wByJe9Myu7+1L9CaSrLgQBAEAQBAEAQBAIXvrj8iARrwD51D42HulJ1O7b7fkV+XZzogzL2yjIOy23bMDZW0GBALTAF4BSZAmAyuG+upfjEv+g//I/Q83fAZW1vrn/EZ9Dp+BFXP4mYl5s9DyDwkMGFwRa4yK9o7Zqth3R0jfTaq5KTW9EbxezyX4SyAKhKsfRDKvK32uycZl4s6Z9sj6/0nq1GXSvZrn5fL/o0sgrhF21s2Wwdm1qtX6PLgAdm5Kt/jfS0sOn0SnateDnuv59NGLKNnLa0kTLGYgu1yST1Os7SMFCOkfId7e2eE9GNmRgMUaVRXXIqQZ4sqVkXFmyqx1zUonZcLXDorjRgD4zlpx7ZNHXwmpxUl6nrPJ7EAQBAEAQBALXawJ6C8MHKdo4GsXJqopY5/WnQ55ejlOSyJe/77NUek3XpyTRjDBHnSH8w/wBsi90NHv8AoV/0Ktgsjaln/wAz/wAZjvgYfQ7zzweCY1PNuCrEXA69CDzE2xr20VV2NOmXbMx61MqxU6jKeJR7W0aWtGPUeYSGjZbOwyFbvSdr6HjVBbsuCTNsXXH4yzx+mXWraRmDCUv+A/8AOX+2ZU6P/WSf6Nb+Er+y0f8AgP8Azl/tnrvxx/Rrvwmux7U6VSi603UCoAQXV+ImwUA2yzlp0m+mN3Bqt6LkTSUUUxe2sGHYVKVXjDHi+lXW+fszqo9T7eFJfseY/Zm+S32/yeX/AMzgPsVf5qfpMvq3/wBl+xn/AErkfhPDG7WwhX6IOG+86kfATZDq0P8AJo1y+yuS3wiK7Txoc5G/5Sl6hnPJktLSR23QOjPAg3N+8zWytfJ0Budh7YNI2JIGgIz9xHMSfhZvsJc+Ch650SOfDh6a8Emw+08Ky3YtxdVdOG3cwBEvV1eL5TWjhJfZfKjw1t+jLv23C9an8dL9Z7/qsPmjV/prK/CyhxeH6v8Ax0v1mV1Wv5mP9N5n4TpW4W01rYay3+jYpckG/MaGVl9kLJuUCyqxbcatQtWmSWaj2IAgCAIAgCAYu1HtSbtFvE2/Oab5dtbZ7rW5Ih23WvWYdMpyWdv2vgv8Jf2ka6QvUm65POq8wZS9WY9Wow4KhuAhujHmeYXsk2rvjzI5jreTQ9RS5RrsZiDUcsdSbzzKW3s5d8vgpQo024b6g3IOjjp335c56T4J2A6/aL2ngktWnxp51R6Iy7JptjJx7jt6bIwagmYokZkzQMfkDSbdF2oD/Xpf1CW3TG/a7Cek39CGbyf4qt+NvnLea5LPG/2YmttPOjeLQCsIepSAkIMaEzvYBEwNItJmUjzJpHVfIptRUp11qMFW6kX7tB11kqiyME+5nKddktxk/qdEO8tC9uL3/wDuYfUaE9bOaeRBHvhttUXNg4v22myvMqn4Z7jbFmxBko2CAIB516yoOJjYTKTb0jzKSits0e1d5PNC4pmx5ueH4WJkujEdnl6K+/qMYfDHZqau9RrKU4EF7EHjIzBB+zNl/S9waUv4/wCzVV1lKXMf5NLt2qTWL2K8Qv18DznG9SwbKpdzOt6Zn1XV69SzDV+Ido1/WUk0W8XvwZFNATY8wQO/lFWtmLXLtejRYjGuQtJ8jT9G3OSrJSkufB88zIzVj7kX4XZ1aoLohI63FpiNcpLg0qty8GHiaJDcBzbouefujt0e66ZzmookeEvToLSJub8Td/Sa7beO07rBxnCCcvQoJELIGEDT7asHw5Y2Hn6ZJOlgbmW3TP8AcMP3ovXyILtyqGxFVlNwXYg9ReW8/iLWiOqo/keGCwlSq/BSUux9ka5azyts9WWRrXdLwVxmBqUjaojIejC0NNGa5wmu6L2Y8GwrBgpAEAQYLBTLsFXUmwmdqK7mQMy5Vwcn6HWt1t3qdKgWY2HxY9TIL/up2T8HzXNy55U++Xoa7GkcRtpK2XxcFa9bMS5GYNplM9qTRONy96GJFGsb8lJl1gZstqEvHoWGPfvhk8l4TRAIBtPekGoXAva60xyA+13mXFGD7q36nPZWa5zfb4RFNoY96rXc3llXSq1pFdOxze2eFBiJu1xyam36M3+z3NZDTbkLr1BlfmY8Zx1LwyZiXyi9ryjBwjWceE+ZdRxfu9rr9PQ+mYGV94pU/X1NmZVE7RZWphxZwG7xe3ceU2K2SNFuNXb8SPAYCkPY/wCpreF56+8SIq6Tj/I9qNML6qhe4TXKxvyTK8aur4UXTwb0hBkGAY20MHTr0zSqglSbgg2ZWHtAyVjZLqZ47ZKXfDyRdtzHVjwvTqKQQOPipsCdDlcG0to51OuSR98m/Q2Wy91KNMfSfSv1Nwo7gPnIlvUZb/tmuyyU/oWbZ3XSopNEsjjRSxZG7LN6p7RPdGe5cWIU2zqfL4IiNnMaLVQPUbgcc1PK/hLXt3HaLRZEe5R+ZgTybRBkQYKTIM/dtL4gX5KxEj5b1SzmPtJJxxml6k9qbQYoFvkJUOfHafOm2ZGwtmeffh4rT3RT7R6NlVbkyzeHZPmH4b3vPWRV7KWjNtaizUJUKsGGoM8RlzsxB+DtOycT5yijnUqL99s52FUu6CZdRe0eW8NUrhqpXXgb5HOSKknNbPF7arejjZadOjkJG53b2etWpZjYTVk2SrhtG3HrjZLTPXeTZq0XspvMYtrsW2ZyaowekYeAxXAwaSLYd0dEamfay+h6VQkdSZ87+06UciOvkfQvs228dv6mznKHSiDJSY2NCAIMiAUgFLzHkaLqNJmvwgm2s9xg5eEeJ2Ri9SZbPP6HraLKhmVszr5kSxWIFM41citWnTP74J+Os6bDm3Tyb1U5yjJehEJ7LQrMgQCl4BlbJqFaysBf2bDUgzxbHvg4lN1fF+8Y8o+pL1qSmlBrhny+cGpafoZWCxrU24lNjMRco8o8xk14GNxrVTdzcxOTk+TMm5M8MPh2qOtNBdmIA7z17Jtqqc5KK8myqDb0jtuCwwpoqDRQB32FrzroR7YpIuEtLRdiKQdWU6MCp7iLGe09PYa2tHFNo4B6FVqb6qdeo5MO+dJjXKyO0crkUuufaymHxBU3U2M36U97IsW4vgYnFM+bG5mVFR8BycvJSkSchmdBbryETs7Ytv0MwrblpG42dS4Rnrz7J8m6xlvIyJSfofUul4qx8eMV68mZKkshDMlDMAQZEApAKGDJiYnF8NhYsWIVVGrMcgBN9NEr3pBtJbZFtob01kqFfVANiqsc7ajitn4S5rwow4JcMSE13G52RvLSbOobjmLhW7rfmJGs6f73dH9iNdjW61HyW7S3moi/AO65E1xwJN7fB7rx7El3ckHxuLLknqbmW0IqC7UWUIdi0jGmdHvQgFJkwWmDxJnQfJDsBa9c1ntw0bEA+05zW3dr4SRjxTlyc91fPSh7OD5fn8joW8+5orE1KFkqG5ZTkrk87+y3znnLwFa++PDOPuoU+Uc+2hs2rQIFamyX0JtY9xGRlJdjTqepLRX2VOHk9tmbIrYggU1yPtHJe3OZpxnbLtRmulyZ0fdfdVML6bHjqn2rZKOYUfnOgxcONC35fzLGqlQJFJhuEA1G8G79LFL6XouPVcajsPUdk3U3yqe4mi6iNq0zmG2NiVKDspIcL7S918xqJeUXu2O/Bz2RjKqXbs8NlbKq4lylIAkC5uQoA98ZF6qXvDHx3a+2JPdj7Hw+AHHXqK1XwC9irqT2/KVdltuQ+2C4LaqmnFXfZLkiu2NrpUxBNFCqsdD7Tcz2X6Sh6x0SUY+0X6r6lx0nrcbJ+zfj0PalWvOOlBrk6rafg9g08GSsyBBkpMApAKGDJqqh/wDu4Mf63yUy76Ql3mu7/al+RAtsfX1fxt8zLKXkuafgX5GHMG0QBBkQYKXgxstZo0a5S0iQ7l7q1MdW4VyRbF3IuEH5seQm+utyeipzs+NEfm34Omncmth1Aw7JURdFI4WHvzue24ka7p9vd3Qls4LJqttsc9mKd48VQbgdHpkDLiN1b3MDcdxkd5F+OtTZHVllfDMXH0nrG9Wp6WbNxaqoF+K3sryA7ZElKd77pSNE5ux+T13IxjDEJT9ktxd3om8kdOk/bJG/Fk+/R1KdKWYgCAIBybfMFcXVUk2YhvcQJf4Di60cz1CPbfLfqeGATzXDWN2psOFiuRpvyB5gjkRreerX3vsfD/8AJrq3DlFdlbBOJxpBrMF4S4Y+lxi4yF+ffI07ZY62kTYUxynps6Vsjd6hh80QFubtmx9/L3SttvnZ8TLarHrqXuo028O6t7vh7A6lNAfw9O6UOZ0xT9+vz8i5xs9w4nyiJLXKkq4KsDYgixHunO2484vTWi7qtjNbTMpXkU2+S68cgR+ZjaF4BQwjJqH/AMdgv+af6DLzpPxHm7/al+RBNrfXVPxt85Yy8lzR/tow5g2bKXmBsrbsmTGy0mDGygjRrlNIku5+6JxdQeeqCjR5k+u/YgOneZ7rlU5drkc5ndZrg+2D5O/7H2bSw9JaVBQtNdAOfUk8z2yzjrXBzs5ym+6T2ZVeqEUsxsBmTEpKK2zw2kts5lt/byVa/nAt+EcNMNoM7liOfLKcxk5XtrO9Lx4Kq+7vkaXG40NcJxWPrFj6Tnqbad0jS5+E1P6En8nWx2LnEsLKAVT7xPrHuGnv7JcdMxmn7V/oTsWrXvM6HLomiAIAgEM3/wB32q2r0hdlWzqNWXUEdSM8v0k/CyFXLUvUreoYrtXdHyiB4PHtTN1OR1BzVh0I5y4ko2R58/MoVuD0i5NotTqeco/RkG4AuQD3HlPFlMJw7ZM2VWzrn3ROobsby08VTuSEqKPTUnT7wvqvylFdRKuWjo8fJjbHfgs2vvdQojI+cboDl4/pee6sOyz6fma7s6uvxy/oQrEYvEbSrDzdMejle1lUH7TflNuV0/E7NWef5I+LnZc7FKvhfwbvGbo1kF6bCpkLj1Tfna+RHvnIZHR3y6zrqeprxYjS11embVFKntFpS241lb1NaLOF8LOYvZcmL6j4TUuD247MinjE9qmD3EibFOC8o1Spl6SPZcTh+dJvc/8A2m1WUeHE1OrIXiSInvLj0w+Jw9dVYorOwW4v6trXt23lh06ce5uK8EymqdlThJ8s0VXaWAJJ/ZaxYkkk1tSdfZlo51/I3xpy1pd6/Yxqu1MN7GDUdrVGb8p4bj6I3xrt/wApmDW2iT6qIg7B+Znlm5NLyzHQPUbhUM7dFBY+AhRb8GLLowW29Eu2F5NMbXzdRh161Nfcgz8bSRDGk/JUZHWqocQ5Z03dvyc4TDAF18/U5vUGX7qaL8T2yVGmMSgyOoXXcN6XyRXaO5AuWw1TzZ+w12T3HUfGQL+mRm+6D0/4KW3EjN9yfJpKz4rCfWU2VdOOmSF78rjxAkCaycZ7fj5kZxtp5MHbO8tSsgTiJXXQXJ7bZGaLsq25dr8HmV05rRpcNQaowRAXc6KM5rrpc32xQhU5cE+2TuGmTYg3Ovm19X3nUy8p6dCOpT8k+GOl5JnTphQFUAAZADIASxSS4RILpkCAIAgCAR/bG6OHr8TW8259pOvUjQyRXkzhwnwRrcSuzlrk51tzYVXCsFqekpyVx6rAfIyzovVvgp8jGlV5NYlEkjh1v4SU1xtkX17UTvY3k/z48U9+fAt/+p/yHjKy7qDlxBaLWjpii92PZN8LhUpqFpqEUclFhK5ybe2WsYqK0j2mDJbUphhZgCOhzEw0mtMym1yjWYnd3DvrTA/DdflI1mFRZ8UUb4Zd0PEjX1tzaR9V3XwI+IkSXSKH8O0SI9StXnkxzuUOVY/wD+6av6NH8X8f9m5dWl+H+TXbZ8mi4hVDYll4SSCKY5ixFi034/TI0797ez3DrM4+I/yag+RlP/2N/KX+6Sfusfmbf67P8H8/9GXhfI7hx9ZiKzd3Ag+RnpY0PU1y65drUUl/Ju8F5Ndn08/Mlz/qMzDwvae1RBehEn1PJmtOX7cEmwWz6VEWpU0pjoihb+E2JJeCFKcpfE9mTMnkQBAIDvttplxAoXIACmwyvcXJMoep2WOzs/xSK/Kc5S7V4RDGR6lSyIWZr2Ci5PPlK2qEpcQItXv/AAnUdz9gjDUgWX6VxdzqR0S/+8502JjKmH1fktqodqJBJRsEAQBAEAQBAEA1W9GFFTC1QReylh3qL3m2mXbNM1XxUq2jkGFpseIqrMALtYE2B55cp0CnGHxHLyg58RRN9399LALV9JbAcQOY/X/echZHT9vurJ2L1Rx9yxfqTbCYtKg4kYMOzl39JUzhKD1JaLyFkZrcXs955PYgCAIAgCAIAgCAIAgCAeVTEIp4SygnkSL+E8SsjF6bMOSXlnMN+kvjXfUCmgFurX/IfGUXUpL2j18kV2VLUzfeTTZtkeu2rHgXsVfWPvP9Ml9Kp7YOb9TfiQ1Hu+ZNpaksQBAEAQBAEAQBALaiBgQdCCD3HWA1s5d5P6pTGcIzDKynuGYPwl1mx7qVL8igwX25HavqTDbm59GuS6/RVPtKMifvLofgZX0ZllXjlFnkYNV3L4fzRC8VhsVgHBbIXsHU3U2zsencZaQupyV2yRTTovxGpRZ0Td3aRxFBajCxNwbaXBtcSoyKlVY4ovcW53VKbNnNBIEAQBAEAQBAEAQBAEAhO8WGvXKOeHiPGj9RaxW/YfnOd6hD+9qfr4ZVZaas59fBDNtVixGlwM7ZcR0B+Ale+Wad7OtbCw608PSRDcBFz63FyfEmdbTFRril8i4gtRSM+bT2IAgCAIAgCAIAgGPtDEebpO/2VZvAEz1CPdJI8Tl2xbOdeTXDXxBb7FM+JIH6y56k0q0vqUPSU5Wtv0R02Uh0JAvKjisqFPteofcAo/qPhLLp1e25FT1SzUYxJLujh+DB0RzKhj+96X5yJky7rZMnYke2mK+huJoJAgCAIAgCAIAgCAIAgGs29ssV6dhk6niQ9D07jIuXjK+GvVeDVdUrI6OS7WRuNuMFWGTA63nL9sobhLyio0472dL3G2mKuGC+3T9Fh4lW9+fgZ0nT7lZSl6rgtMaxTgiRScSBAEAQBAEAQBAEA0W+2I4MHV+8Ag/eIH6yVhw7rooiZ0+2iTIJuvtVsOXKAHjKgg9Fvax5ZtLnJxlclv0OcozZY8n2rydP2divO0w9rXvl2g2M5+yHZJxOpps9pBS+ZynfLGivjKmd0W1Idy+tb3lpd4dLjV9WUGfap3P5Lj/kmOK3t4RanTC2AA4znbl6Iy+MiV9PcuZM23daUfdrj+r/AOC/YG87VagpuMybDlyJv8PjPOVhKqPcmbcDqU759kkSuVxdCAIAgCAIAgCAIAgFtSoFF2IA6nITDaS2zDejV7Q2XhcSfTVGa1uIGzD3iaJQqu44Z4ahM53ga77PxhVswp4XtlxodGt1tY26yjjJ4eRr09fyICk6bNHV6VQMoZTcEAgjmDoZ0aaa2izT2XzIEAQBAEAQBAEA555SsYTUSkDkq8ZHach8B8ZcdMrWnMoer2vuUCP7MpluELYsxCqPvd3TnLC2xRTb9CphTKyaijq64Y06Hm6eqoQp5lrZHvvnOacu6W2dgodkO2PyOJqpU2INxkQdQdCCDznT1yUlwclZBw4ZsDiA3CMy2nUnooEzFqO/RGr2c5fDyTvcnYTU71qosxFkUixUHUnoT0lP1DLVr7Y+EX3S8GVKc7PLJbKwuBAEAQBAEAQBAEAQCN77hxSV1F1UniBz1Fg3u/OVnVITdW4+nkiZsJSr4IVh8UyseElunQ+4zmINp6iVMdqXBibectU9MWdRwsMu/K3LOb5d+/eNj7v8iXeTfajOtSi2YSzKegJIK+Iv75e9KulKLg/QssSbcdMm0tiWIAgCAIAgCAIBzLykYYriRUPqugAPLiXIr36S46dbFQcWyh6rTJ2KSRsvJ/u6yn9orLY2tTU5EX1cg6dB75HzchSfbEl4GK4e/JE7leWZiYzZdGrnUpI56lQT4z3GyUfD0eJVwl8S2VwmzqVL6umifhUA+MSnKXliNcI/CkjKng9iAIAgCAIAgCAIAgCAUZQQQRcHIg6EdIa2CIY/csgk4aqEB9hxcDuYZjwMqbulQb3W9EKeHFvcXo1lbcbEuRx1qZsLXPGTbpoJp/pVj8yPH3N75ZKd2t3UwinhJd2txOcr2vYAchmZZ42NGiOl59SZXUoLg3UkmwQBAEAQBAEAQChW+sArAEAQBAEAQBAEAQBAEAQBAEAQBAEAQBAEAQBAEA//2Q=="/>
          <p:cNvSpPr>
            <a:spLocks noChangeAspect="1" noChangeArrowheads="1"/>
          </p:cNvSpPr>
          <p:nvPr/>
        </p:nvSpPr>
        <p:spPr bwMode="auto">
          <a:xfrm>
            <a:off x="0" y="-1020763"/>
            <a:ext cx="2133600" cy="213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pic>
        <p:nvPicPr>
          <p:cNvPr id="29704" name="Picture 9" descr="http://3.bp.blogspot.com/-nb8zHETUQjc/TrW5vfeTxMI/AAAAAAAAASo/w5K25zhzx6E/s1600/clima_soci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9175" y="965200"/>
            <a:ext cx="26670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5" name="2 CuadroTexto"/>
          <p:cNvSpPr txBox="1">
            <a:spLocks noChangeArrowheads="1"/>
          </p:cNvSpPr>
          <p:nvPr/>
        </p:nvSpPr>
        <p:spPr bwMode="auto">
          <a:xfrm>
            <a:off x="477838" y="2624138"/>
            <a:ext cx="16557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b="1">
                <a:solidFill>
                  <a:srgbClr val="FF0000"/>
                </a:solidFill>
              </a:rPr>
              <a:t>1.</a:t>
            </a:r>
            <a:r>
              <a:rPr lang="es-ES" b="1">
                <a:solidFill>
                  <a:srgbClr val="FF0000"/>
                </a:solidFill>
                <a:latin typeface="Verdana" pitchFamily="34" charset="0"/>
              </a:rPr>
              <a:t> </a:t>
            </a:r>
            <a:r>
              <a:rPr lang="es-ES" b="1">
                <a:solidFill>
                  <a:srgbClr val="FF0000"/>
                </a:solidFill>
              </a:rPr>
              <a:t>Manejo de Riesgos</a:t>
            </a:r>
          </a:p>
          <a:p>
            <a:pPr eaLnBrk="1" hangingPunct="1"/>
            <a:endParaRPr lang="es-CL"/>
          </a:p>
        </p:txBody>
      </p:sp>
      <p:sp>
        <p:nvSpPr>
          <p:cNvPr id="29706" name="AutoShape 14"/>
          <p:cNvSpPr>
            <a:spLocks noChangeArrowheads="1"/>
          </p:cNvSpPr>
          <p:nvPr/>
        </p:nvSpPr>
        <p:spPr bwMode="auto">
          <a:xfrm>
            <a:off x="3059113" y="1900238"/>
            <a:ext cx="2233612" cy="2105025"/>
          </a:xfrm>
          <a:prstGeom prst="star8">
            <a:avLst>
              <a:gd name="adj" fmla="val 38250"/>
            </a:avLst>
          </a:prstGeom>
          <a:solidFill>
            <a:srgbClr val="FFFF00"/>
          </a:solidFill>
          <a:ln w="38100">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29707" name="3 CuadroTexto"/>
          <p:cNvSpPr txBox="1">
            <a:spLocks noChangeArrowheads="1"/>
          </p:cNvSpPr>
          <p:nvPr/>
        </p:nvSpPr>
        <p:spPr bwMode="auto">
          <a:xfrm>
            <a:off x="3354388" y="2486025"/>
            <a:ext cx="16557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FF0000"/>
                </a:solidFill>
              </a:rPr>
              <a:t>2. Revisión del </a:t>
            </a:r>
          </a:p>
          <a:p>
            <a:pPr algn="ctr" eaLnBrk="1" hangingPunct="1"/>
            <a:r>
              <a:rPr lang="es-ES" b="1">
                <a:solidFill>
                  <a:srgbClr val="FF0000"/>
                </a:solidFill>
              </a:rPr>
              <a:t>Diseño</a:t>
            </a:r>
          </a:p>
          <a:p>
            <a:pPr algn="ctr" eaLnBrk="1" hangingPunct="1"/>
            <a:endParaRPr lang="es-CL" b="1">
              <a:solidFill>
                <a:srgbClr val="FF0000"/>
              </a:solidFill>
              <a:latin typeface="Verdana" pitchFamily="34" charset="0"/>
            </a:endParaRPr>
          </a:p>
        </p:txBody>
      </p:sp>
      <p:sp>
        <p:nvSpPr>
          <p:cNvPr id="29708" name="4 CuadroTexto"/>
          <p:cNvSpPr txBox="1">
            <a:spLocks noChangeArrowheads="1"/>
          </p:cNvSpPr>
          <p:nvPr/>
        </p:nvSpPr>
        <p:spPr bwMode="auto">
          <a:xfrm>
            <a:off x="1651000" y="4787900"/>
            <a:ext cx="18240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b="1">
                <a:solidFill>
                  <a:srgbClr val="FF0000"/>
                </a:solidFill>
              </a:rPr>
              <a:t>3. Estudios pre-Clínicos o de Viabilidad </a:t>
            </a:r>
          </a:p>
          <a:p>
            <a:pPr eaLnBrk="1" hangingPunct="1"/>
            <a:endParaRPr lang="es-CL"/>
          </a:p>
        </p:txBody>
      </p:sp>
      <p:sp>
        <p:nvSpPr>
          <p:cNvPr id="29709" name="AutoShape 14"/>
          <p:cNvSpPr>
            <a:spLocks noChangeArrowheads="1"/>
          </p:cNvSpPr>
          <p:nvPr/>
        </p:nvSpPr>
        <p:spPr bwMode="auto">
          <a:xfrm>
            <a:off x="4354513" y="4133850"/>
            <a:ext cx="2595562" cy="2103438"/>
          </a:xfrm>
          <a:prstGeom prst="star8">
            <a:avLst>
              <a:gd name="adj" fmla="val 38250"/>
            </a:avLst>
          </a:prstGeom>
          <a:solidFill>
            <a:srgbClr val="FFFF00"/>
          </a:solidFill>
          <a:ln w="38100">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29710" name="7 CuadroTexto"/>
          <p:cNvSpPr txBox="1">
            <a:spLocks noChangeArrowheads="1"/>
          </p:cNvSpPr>
          <p:nvPr/>
        </p:nvSpPr>
        <p:spPr bwMode="auto">
          <a:xfrm>
            <a:off x="4645025" y="4862513"/>
            <a:ext cx="23050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b="1">
                <a:solidFill>
                  <a:srgbClr val="FF0000"/>
                </a:solidFill>
              </a:rPr>
              <a:t>4. Pruebas de </a:t>
            </a:r>
            <a:r>
              <a:rPr lang="es-ES" b="1" i="1">
                <a:solidFill>
                  <a:srgbClr val="FF0000"/>
                </a:solidFill>
              </a:rPr>
              <a:t>Biocompatibilidad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323850" y="314325"/>
            <a:ext cx="8166100" cy="1052513"/>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0723" name="AutoShape 14"/>
          <p:cNvSpPr>
            <a:spLocks noChangeArrowheads="1"/>
          </p:cNvSpPr>
          <p:nvPr/>
        </p:nvSpPr>
        <p:spPr bwMode="auto">
          <a:xfrm>
            <a:off x="323850" y="1557338"/>
            <a:ext cx="2447925" cy="2520950"/>
          </a:xfrm>
          <a:prstGeom prst="star8">
            <a:avLst>
              <a:gd name="adj" fmla="val 38250"/>
            </a:avLst>
          </a:prstGeom>
          <a:solidFill>
            <a:srgbClr val="FFFF00"/>
          </a:solidFill>
          <a:ln w="38100">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30724" name="Rectangle 3"/>
          <p:cNvSpPr>
            <a:spLocks noGrp="1" noChangeArrowheads="1"/>
          </p:cNvSpPr>
          <p:nvPr>
            <p:ph type="title" idx="4294967295"/>
          </p:nvPr>
        </p:nvSpPr>
        <p:spPr bwMode="auto">
          <a:xfrm>
            <a:off x="712788" y="384175"/>
            <a:ext cx="7439025" cy="9112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rPr>
              <a:t>Primer Aspecto Clave” de la </a:t>
            </a:r>
            <a:br>
              <a:rPr lang="es-ES" sz="2800" b="1" smtClean="0">
                <a:solidFill>
                  <a:schemeClr val="bg1"/>
                </a:solidFill>
                <a:latin typeface="Verdana" pitchFamily="34" charset="0"/>
              </a:rPr>
            </a:br>
            <a:r>
              <a:rPr lang="es-ES" sz="2800" b="1" smtClean="0">
                <a:solidFill>
                  <a:schemeClr val="bg1"/>
                </a:solidFill>
                <a:latin typeface="Verdana" pitchFamily="34" charset="0"/>
              </a:rPr>
              <a:t>Fase de Diseño &amp; Desarrollo</a:t>
            </a:r>
          </a:p>
        </p:txBody>
      </p:sp>
      <p:sp>
        <p:nvSpPr>
          <p:cNvPr id="30725" name="Rectangle 4"/>
          <p:cNvSpPr>
            <a:spLocks noChangeArrowheads="1"/>
          </p:cNvSpPr>
          <p:nvPr/>
        </p:nvSpPr>
        <p:spPr bwMode="auto">
          <a:xfrm>
            <a:off x="2794000" y="1730375"/>
            <a:ext cx="58420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177800" indent="-177800"/>
            <a:r>
              <a:rPr lang="es-ES" dirty="0"/>
              <a:t>  </a:t>
            </a:r>
            <a:r>
              <a:rPr lang="es-ES" sz="1700" dirty="0">
                <a:latin typeface="Verdana" pitchFamily="34" charset="0"/>
              </a:rPr>
              <a:t>Proceso sistemático conformado por varias actividades que están definidas en la norma </a:t>
            </a:r>
            <a:r>
              <a:rPr lang="es-ES" sz="1700" b="1" dirty="0">
                <a:latin typeface="Verdana" pitchFamily="34" charset="0"/>
              </a:rPr>
              <a:t>ISO 14971</a:t>
            </a:r>
            <a:r>
              <a:rPr lang="es-ES" sz="1700" dirty="0">
                <a:latin typeface="Verdana" pitchFamily="34" charset="0"/>
              </a:rPr>
              <a:t> y que incluyen:</a:t>
            </a:r>
          </a:p>
          <a:p>
            <a:pPr marL="177800" indent="-177800"/>
            <a:endParaRPr lang="es-ES" sz="1700" dirty="0">
              <a:latin typeface="Verdana" pitchFamily="34" charset="0"/>
            </a:endParaRPr>
          </a:p>
          <a:p>
            <a:pPr marL="177800" indent="-177800"/>
            <a:r>
              <a:rPr lang="es-ES" sz="1700" dirty="0">
                <a:latin typeface="Verdana" pitchFamily="34" charset="0"/>
              </a:rPr>
              <a:t>• </a:t>
            </a:r>
            <a:r>
              <a:rPr lang="es-ES" sz="1700" b="1" dirty="0">
                <a:latin typeface="Verdana" pitchFamily="34" charset="0"/>
              </a:rPr>
              <a:t>Identificar</a:t>
            </a:r>
            <a:r>
              <a:rPr lang="es-ES" sz="1700" dirty="0">
                <a:latin typeface="Verdana" pitchFamily="34" charset="0"/>
              </a:rPr>
              <a:t> cualquier </a:t>
            </a:r>
            <a:r>
              <a:rPr lang="es-ES" sz="1700" b="1" dirty="0">
                <a:latin typeface="Verdana" pitchFamily="34" charset="0"/>
              </a:rPr>
              <a:t>peligro o riesgo </a:t>
            </a:r>
            <a:r>
              <a:rPr lang="es-ES" sz="1700" dirty="0">
                <a:latin typeface="Verdana" pitchFamily="34" charset="0"/>
              </a:rPr>
              <a:t>asociado con el dispositivo médico</a:t>
            </a:r>
          </a:p>
          <a:p>
            <a:pPr marL="177800" indent="-177800"/>
            <a:endParaRPr lang="es-ES" sz="600" dirty="0">
              <a:latin typeface="Verdana" pitchFamily="34" charset="0"/>
            </a:endParaRPr>
          </a:p>
          <a:p>
            <a:pPr marL="177800" indent="-177800"/>
            <a:r>
              <a:rPr lang="es-ES" sz="1700" dirty="0">
                <a:latin typeface="Verdana" pitchFamily="34" charset="0"/>
              </a:rPr>
              <a:t>• </a:t>
            </a:r>
            <a:r>
              <a:rPr lang="es-ES" sz="1700" b="1" dirty="0">
                <a:latin typeface="Verdana" pitchFamily="34" charset="0"/>
              </a:rPr>
              <a:t>Estimar y evaluar </a:t>
            </a:r>
            <a:r>
              <a:rPr lang="es-ES" sz="1700" dirty="0">
                <a:latin typeface="Verdana" pitchFamily="34" charset="0"/>
              </a:rPr>
              <a:t>el impacto de los </a:t>
            </a:r>
            <a:r>
              <a:rPr lang="es-ES" sz="1700" b="1" dirty="0">
                <a:latin typeface="Verdana" pitchFamily="34" charset="0"/>
              </a:rPr>
              <a:t>riesgos identificados</a:t>
            </a:r>
            <a:endParaRPr lang="es-ES" sz="1700" dirty="0">
              <a:latin typeface="Verdana" pitchFamily="34" charset="0"/>
            </a:endParaRPr>
          </a:p>
          <a:p>
            <a:pPr marL="177800" indent="-177800"/>
            <a:endParaRPr lang="es-ES" sz="600" dirty="0">
              <a:latin typeface="Verdana" pitchFamily="34" charset="0"/>
            </a:endParaRPr>
          </a:p>
          <a:p>
            <a:pPr marL="177800" indent="-177800"/>
            <a:r>
              <a:rPr lang="es-ES" sz="1700" dirty="0">
                <a:latin typeface="Verdana" pitchFamily="34" charset="0"/>
              </a:rPr>
              <a:t>• Determinar los </a:t>
            </a:r>
            <a:r>
              <a:rPr lang="es-ES" sz="1700" b="1" dirty="0">
                <a:latin typeface="Verdana" pitchFamily="34" charset="0"/>
              </a:rPr>
              <a:t>niveles de aceptabilidad </a:t>
            </a:r>
            <a:r>
              <a:rPr lang="es-ES" sz="1700" dirty="0">
                <a:latin typeface="Verdana" pitchFamily="34" charset="0"/>
              </a:rPr>
              <a:t>del </a:t>
            </a:r>
            <a:r>
              <a:rPr lang="es-ES" sz="1700" b="1" dirty="0">
                <a:latin typeface="Verdana" pitchFamily="34" charset="0"/>
              </a:rPr>
              <a:t>riesgo</a:t>
            </a:r>
            <a:endParaRPr lang="es-ES" sz="1700" dirty="0">
              <a:latin typeface="Verdana" pitchFamily="34" charset="0"/>
            </a:endParaRPr>
          </a:p>
          <a:p>
            <a:pPr marL="177800" indent="-177800"/>
            <a:endParaRPr lang="es-ES" sz="600" dirty="0">
              <a:latin typeface="Verdana" pitchFamily="34" charset="0"/>
            </a:endParaRPr>
          </a:p>
          <a:p>
            <a:pPr marL="177800" indent="-177800"/>
            <a:r>
              <a:rPr lang="es-ES" sz="1700" dirty="0">
                <a:latin typeface="Verdana" pitchFamily="34" charset="0"/>
              </a:rPr>
              <a:t>• </a:t>
            </a:r>
            <a:r>
              <a:rPr lang="es-ES" sz="1700" b="1" dirty="0">
                <a:latin typeface="Verdana" pitchFamily="34" charset="0"/>
              </a:rPr>
              <a:t>Controlar los riesgos </a:t>
            </a:r>
            <a:r>
              <a:rPr lang="es-ES" sz="1700" dirty="0">
                <a:latin typeface="Verdana" pitchFamily="34" charset="0"/>
              </a:rPr>
              <a:t>asociados y </a:t>
            </a:r>
            <a:r>
              <a:rPr lang="es-ES" sz="1700" b="1" dirty="0">
                <a:latin typeface="Verdana" pitchFamily="34" charset="0"/>
              </a:rPr>
              <a:t>documentar</a:t>
            </a:r>
            <a:r>
              <a:rPr lang="es-ES" sz="1700" dirty="0">
                <a:latin typeface="Verdana" pitchFamily="34" charset="0"/>
              </a:rPr>
              <a:t> los procesos de control</a:t>
            </a:r>
          </a:p>
          <a:p>
            <a:pPr marL="177800" indent="-177800"/>
            <a:endParaRPr lang="es-ES" sz="600" dirty="0">
              <a:latin typeface="Verdana" pitchFamily="34" charset="0"/>
            </a:endParaRPr>
          </a:p>
          <a:p>
            <a:pPr marL="177800" indent="-177800"/>
            <a:r>
              <a:rPr lang="es-ES" sz="1700" dirty="0">
                <a:latin typeface="Verdana" pitchFamily="34" charset="0"/>
              </a:rPr>
              <a:t>• </a:t>
            </a:r>
            <a:r>
              <a:rPr lang="es-ES" sz="1700" b="1" dirty="0">
                <a:latin typeface="Verdana" pitchFamily="34" charset="0"/>
              </a:rPr>
              <a:t>Identificar</a:t>
            </a:r>
            <a:r>
              <a:rPr lang="es-ES" sz="1700" dirty="0">
                <a:latin typeface="Verdana" pitchFamily="34" charset="0"/>
              </a:rPr>
              <a:t> los </a:t>
            </a:r>
            <a:r>
              <a:rPr lang="es-ES" sz="1700" b="1" dirty="0">
                <a:latin typeface="Verdana" pitchFamily="34" charset="0"/>
              </a:rPr>
              <a:t>riesgos</a:t>
            </a:r>
            <a:r>
              <a:rPr lang="es-ES" sz="1700" dirty="0">
                <a:latin typeface="Verdana" pitchFamily="34" charset="0"/>
              </a:rPr>
              <a:t> relacionados con las actividades de </a:t>
            </a:r>
            <a:r>
              <a:rPr lang="es-ES" sz="1700" b="1" dirty="0">
                <a:latin typeface="Verdana" pitchFamily="34" charset="0"/>
              </a:rPr>
              <a:t>fabricación y post-fabricación</a:t>
            </a:r>
          </a:p>
          <a:p>
            <a:pPr marL="177800" indent="-177800"/>
            <a:endParaRPr lang="es-ES" sz="600" b="1" dirty="0">
              <a:latin typeface="Verdana" pitchFamily="34" charset="0"/>
            </a:endParaRPr>
          </a:p>
          <a:p>
            <a:pPr marL="177800" indent="-177800"/>
            <a:r>
              <a:rPr lang="es-ES" sz="1700" dirty="0">
                <a:latin typeface="Verdana" pitchFamily="34" charset="0"/>
              </a:rPr>
              <a:t>• Hacer un </a:t>
            </a:r>
            <a:r>
              <a:rPr lang="es-ES" sz="1700" b="1" dirty="0">
                <a:latin typeface="Verdana" pitchFamily="34" charset="0"/>
              </a:rPr>
              <a:t>reporte integral </a:t>
            </a:r>
            <a:r>
              <a:rPr lang="es-ES" sz="1700" dirty="0">
                <a:latin typeface="Verdana" pitchFamily="34" charset="0"/>
              </a:rPr>
              <a:t>del manejo de riesgos como parte del archivo principal del dispositivo.</a:t>
            </a:r>
          </a:p>
        </p:txBody>
      </p:sp>
      <p:sp>
        <p:nvSpPr>
          <p:cNvPr id="30726" name="Text Box 7"/>
          <p:cNvSpPr txBox="1">
            <a:spLocks noChangeArrowheads="1"/>
          </p:cNvSpPr>
          <p:nvPr/>
        </p:nvSpPr>
        <p:spPr bwMode="auto">
          <a:xfrm>
            <a:off x="684213" y="2466975"/>
            <a:ext cx="1727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sz="2000" b="1">
                <a:solidFill>
                  <a:srgbClr val="FF0000"/>
                </a:solidFill>
                <a:latin typeface="Verdana" pitchFamily="34" charset="0"/>
              </a:rPr>
              <a:t>1. Manejo de Riesgos</a:t>
            </a:r>
          </a:p>
        </p:txBody>
      </p:sp>
      <p:pic>
        <p:nvPicPr>
          <p:cNvPr id="30727" name="Picture 8" descr="http://t1.gstatic.com/images?q=tbn:ANd9GcTzTZLBx84x88quXy5ChvjFFP6u8u8rGbVATdDkaeNXahlLv2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838" y="4192588"/>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319088" y="323850"/>
            <a:ext cx="8445500" cy="1052513"/>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1747" name="Rectangle 2"/>
          <p:cNvSpPr>
            <a:spLocks noGrp="1" noChangeArrowheads="1"/>
          </p:cNvSpPr>
          <p:nvPr>
            <p:ph type="title" idx="4294967295"/>
          </p:nvPr>
        </p:nvSpPr>
        <p:spPr bwMode="auto">
          <a:xfrm>
            <a:off x="396875" y="525463"/>
            <a:ext cx="8229600" cy="6492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Informe Integral del Manejo de Riesgos</a:t>
            </a:r>
          </a:p>
        </p:txBody>
      </p:sp>
      <p:graphicFrame>
        <p:nvGraphicFramePr>
          <p:cNvPr id="31748" name="Object 5"/>
          <p:cNvGraphicFramePr>
            <a:graphicFrameLocks noGrp="1" noChangeAspect="1"/>
          </p:cNvGraphicFramePr>
          <p:nvPr>
            <p:ph idx="4294967295"/>
          </p:nvPr>
        </p:nvGraphicFramePr>
        <p:xfrm>
          <a:off x="3838575" y="4999038"/>
          <a:ext cx="2901950" cy="1592262"/>
        </p:xfrm>
        <a:graphic>
          <a:graphicData uri="http://schemas.openxmlformats.org/presentationml/2006/ole">
            <mc:AlternateContent xmlns:mc="http://schemas.openxmlformats.org/markup-compatibility/2006">
              <mc:Choice xmlns:v="urn:schemas-microsoft-com:vml" Requires="v">
                <p:oleObj spid="_x0000_s31768" name="Foto de Photo Editor" r:id="rId4" imgW="17038095" imgH="10790476" progId="MSPhotoEd.3">
                  <p:embed/>
                </p:oleObj>
              </mc:Choice>
              <mc:Fallback>
                <p:oleObj name="Foto de Photo Editor" r:id="rId4" imgW="17038095" imgH="10790476" progId="MSPhotoEd.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8575" y="4999038"/>
                        <a:ext cx="2901950" cy="1592262"/>
                      </a:xfrm>
                      <a:prstGeom prst="rect">
                        <a:avLst/>
                      </a:prstGeom>
                      <a:noFill/>
                      <a:ln w="9525">
                        <a:solidFill>
                          <a:srgbClr val="00FFFF"/>
                        </a:solidFill>
                        <a:miter lim="800000"/>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1749" name="Picture 7" descr="PE01058_[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875" y="1625600"/>
            <a:ext cx="2281238"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3082925" y="1285875"/>
            <a:ext cx="5418138" cy="3448050"/>
          </a:xfrm>
          <a:prstGeom prst="rect">
            <a:avLst/>
          </a:prstGeom>
          <a:noFill/>
        </p:spPr>
        <p:txBody>
          <a:bodyPr>
            <a:spAutoFit/>
          </a:bodyPr>
          <a:lstStyle/>
          <a:p>
            <a:pPr>
              <a:defRPr/>
            </a:pPr>
            <a:endParaRPr lang="es-CL" dirty="0"/>
          </a:p>
          <a:p>
            <a:pPr marL="285750" indent="-285750">
              <a:buFont typeface="Wingdings" pitchFamily="2" charset="2"/>
              <a:buChar char="Ø"/>
              <a:defRPr/>
            </a:pPr>
            <a:r>
              <a:rPr lang="es-CL" sz="2000" dirty="0"/>
              <a:t>En países de alta vigilancia sanitaria el </a:t>
            </a:r>
            <a:r>
              <a:rPr lang="es-CL" sz="2000" b="1" dirty="0"/>
              <a:t>Informe de Gestión de Riesgos </a:t>
            </a:r>
            <a:r>
              <a:rPr lang="es-CL" sz="2000" dirty="0"/>
              <a:t>debe estar disponible para las auditorías y las fiscalizaciones que realicen las autoridades sanitarias. </a:t>
            </a:r>
          </a:p>
          <a:p>
            <a:pPr marL="285750" indent="-285750">
              <a:buFont typeface="Wingdings" pitchFamily="2" charset="2"/>
              <a:buChar char="Ø"/>
              <a:defRPr/>
            </a:pPr>
            <a:endParaRPr lang="es-CL" sz="2000" dirty="0"/>
          </a:p>
          <a:p>
            <a:pPr marL="285750" indent="-285750">
              <a:buFont typeface="Wingdings" pitchFamily="2" charset="2"/>
              <a:buChar char="Ø"/>
              <a:defRPr/>
            </a:pPr>
            <a:r>
              <a:rPr lang="es-CL" sz="2000" dirty="0"/>
              <a:t>En Chile, éste y varios otros aspectos </a:t>
            </a:r>
            <a:r>
              <a:rPr lang="es-CL" sz="2000" b="1" dirty="0"/>
              <a:t>no están considerados en la regulación vigente.</a:t>
            </a:r>
            <a:r>
              <a:rPr lang="es-CL" sz="2000" dirty="0"/>
              <a:t> Actualmente se está trabajando para superar estas brechas.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Rectángulo redondeado"/>
          <p:cNvSpPr/>
          <p:nvPr/>
        </p:nvSpPr>
        <p:spPr>
          <a:xfrm>
            <a:off x="179388" y="0"/>
            <a:ext cx="8596312" cy="836613"/>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2771" name="Rectangle 2"/>
          <p:cNvSpPr>
            <a:spLocks noChangeArrowheads="1"/>
          </p:cNvSpPr>
          <p:nvPr/>
        </p:nvSpPr>
        <p:spPr bwMode="auto">
          <a:xfrm>
            <a:off x="7262813" y="2517775"/>
            <a:ext cx="1773237" cy="1520825"/>
          </a:xfrm>
          <a:prstGeom prst="rect">
            <a:avLst/>
          </a:prstGeom>
          <a:solidFill>
            <a:srgbClr val="FFFF00"/>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72" name="Rectangle 3"/>
          <p:cNvSpPr>
            <a:spLocks noChangeArrowheads="1"/>
          </p:cNvSpPr>
          <p:nvPr/>
        </p:nvSpPr>
        <p:spPr bwMode="auto">
          <a:xfrm>
            <a:off x="2017713" y="5084763"/>
            <a:ext cx="3022600" cy="1671637"/>
          </a:xfrm>
          <a:prstGeom prst="rect">
            <a:avLst/>
          </a:prstGeom>
          <a:solidFill>
            <a:srgbClr val="CCFFFF"/>
          </a:solidFill>
          <a:ln w="381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73" name="Rectangle 4"/>
          <p:cNvSpPr>
            <a:spLocks noChangeArrowheads="1"/>
          </p:cNvSpPr>
          <p:nvPr/>
        </p:nvSpPr>
        <p:spPr bwMode="auto">
          <a:xfrm>
            <a:off x="5867400" y="941388"/>
            <a:ext cx="2198688" cy="615950"/>
          </a:xfrm>
          <a:prstGeom prst="rect">
            <a:avLst/>
          </a:prstGeom>
          <a:noFill/>
          <a:ln w="254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74" name="Rectangle 5"/>
          <p:cNvSpPr>
            <a:spLocks noChangeArrowheads="1"/>
          </p:cNvSpPr>
          <p:nvPr/>
        </p:nvSpPr>
        <p:spPr bwMode="auto">
          <a:xfrm>
            <a:off x="2017713" y="1125538"/>
            <a:ext cx="3022600" cy="3392487"/>
          </a:xfrm>
          <a:prstGeom prst="rect">
            <a:avLst/>
          </a:prstGeom>
          <a:solidFill>
            <a:srgbClr val="CCFFFF"/>
          </a:solidFill>
          <a:ln w="381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75" name="Rectangle 7"/>
          <p:cNvSpPr>
            <a:spLocks noGrp="1" noChangeArrowheads="1"/>
          </p:cNvSpPr>
          <p:nvPr>
            <p:ph type="title" idx="4294967295"/>
          </p:nvPr>
        </p:nvSpPr>
        <p:spPr bwMode="auto">
          <a:xfrm>
            <a:off x="327025" y="93663"/>
            <a:ext cx="8339138" cy="647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Segundo Aspecto Clave Fase de D &amp; D</a:t>
            </a:r>
          </a:p>
        </p:txBody>
      </p:sp>
      <p:grpSp>
        <p:nvGrpSpPr>
          <p:cNvPr id="32776" name="Group 44"/>
          <p:cNvGrpSpPr>
            <a:grpSpLocks/>
          </p:cNvGrpSpPr>
          <p:nvPr/>
        </p:nvGrpSpPr>
        <p:grpSpPr bwMode="auto">
          <a:xfrm>
            <a:off x="77788" y="1250950"/>
            <a:ext cx="1939925" cy="1981200"/>
            <a:chOff x="68" y="1525"/>
            <a:chExt cx="1542" cy="1588"/>
          </a:xfrm>
        </p:grpSpPr>
        <p:sp>
          <p:nvSpPr>
            <p:cNvPr id="32804" name="AutoShape 43"/>
            <p:cNvSpPr>
              <a:spLocks noChangeArrowheads="1"/>
            </p:cNvSpPr>
            <p:nvPr/>
          </p:nvSpPr>
          <p:spPr bwMode="auto">
            <a:xfrm>
              <a:off x="68" y="1525"/>
              <a:ext cx="1542" cy="1588"/>
            </a:xfrm>
            <a:prstGeom prst="star8">
              <a:avLst>
                <a:gd name="adj" fmla="val 38250"/>
              </a:avLst>
            </a:prstGeom>
            <a:solidFill>
              <a:srgbClr val="FFFF00"/>
            </a:solidFill>
            <a:ln w="38100">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32805" name="Text Box 12"/>
            <p:cNvSpPr txBox="1">
              <a:spLocks noChangeArrowheads="1"/>
            </p:cNvSpPr>
            <p:nvPr/>
          </p:nvSpPr>
          <p:spPr bwMode="auto">
            <a:xfrm>
              <a:off x="113" y="2115"/>
              <a:ext cx="1406"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sz="1400" b="1">
                  <a:solidFill>
                    <a:srgbClr val="FF0000"/>
                  </a:solidFill>
                  <a:latin typeface="Verdana" pitchFamily="34" charset="0"/>
                </a:rPr>
                <a:t>2. Revisión del </a:t>
              </a:r>
            </a:p>
            <a:p>
              <a:pPr algn="ctr" eaLnBrk="1" hangingPunct="1"/>
              <a:r>
                <a:rPr lang="es-ES" sz="1400" b="1">
                  <a:solidFill>
                    <a:srgbClr val="FF0000"/>
                  </a:solidFill>
                  <a:latin typeface="Verdana" pitchFamily="34" charset="0"/>
                </a:rPr>
                <a:t>Diseño</a:t>
              </a:r>
            </a:p>
          </p:txBody>
        </p:sp>
      </p:grpSp>
      <p:sp>
        <p:nvSpPr>
          <p:cNvPr id="32777" name="Text Box 17"/>
          <p:cNvSpPr txBox="1">
            <a:spLocks noChangeArrowheads="1"/>
          </p:cNvSpPr>
          <p:nvPr/>
        </p:nvSpPr>
        <p:spPr bwMode="auto">
          <a:xfrm>
            <a:off x="2187575" y="1190625"/>
            <a:ext cx="2984500" cy="337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sz="1500" b="1" u="sng">
                <a:latin typeface="Verdana" pitchFamily="34" charset="0"/>
              </a:rPr>
              <a:t>Revisión Diseño</a:t>
            </a:r>
          </a:p>
          <a:p>
            <a:pPr eaLnBrk="1" hangingPunct="1"/>
            <a:r>
              <a:rPr lang="es-ES" sz="1500">
                <a:latin typeface="Verdana" pitchFamily="34" charset="0"/>
              </a:rPr>
              <a:t>Proceso sistemático para</a:t>
            </a:r>
          </a:p>
          <a:p>
            <a:pPr eaLnBrk="1" hangingPunct="1"/>
            <a:r>
              <a:rPr lang="es-ES" sz="1500">
                <a:latin typeface="Verdana" pitchFamily="34" charset="0"/>
              </a:rPr>
              <a:t>cumplir especificaciones</a:t>
            </a:r>
          </a:p>
          <a:p>
            <a:pPr eaLnBrk="1" hangingPunct="1"/>
            <a:r>
              <a:rPr lang="es-ES" sz="1500">
                <a:latin typeface="Verdana" pitchFamily="34" charset="0"/>
              </a:rPr>
              <a:t>deseadas del plan de</a:t>
            </a:r>
          </a:p>
          <a:p>
            <a:pPr eaLnBrk="1" hangingPunct="1"/>
            <a:r>
              <a:rPr lang="es-ES" sz="1500">
                <a:latin typeface="Verdana" pitchFamily="34" charset="0"/>
              </a:rPr>
              <a:t>mercadeo del producto.</a:t>
            </a:r>
          </a:p>
          <a:p>
            <a:pPr eaLnBrk="1" hangingPunct="1"/>
            <a:endParaRPr lang="es-ES" sz="1500">
              <a:latin typeface="Verdana" pitchFamily="34" charset="0"/>
            </a:endParaRPr>
          </a:p>
          <a:p>
            <a:pPr eaLnBrk="1" hangingPunct="1"/>
            <a:r>
              <a:rPr lang="es-ES" sz="1500">
                <a:latin typeface="Verdana" pitchFamily="34" charset="0"/>
              </a:rPr>
              <a:t>Debe contar con un</a:t>
            </a:r>
          </a:p>
          <a:p>
            <a:pPr eaLnBrk="1" hangingPunct="1"/>
            <a:r>
              <a:rPr lang="es-ES" sz="1500" b="1">
                <a:latin typeface="Verdana" pitchFamily="34" charset="0"/>
              </a:rPr>
              <a:t>EXPERTO</a:t>
            </a:r>
            <a:r>
              <a:rPr lang="es-ES" sz="1500">
                <a:latin typeface="Verdana" pitchFamily="34" charset="0"/>
              </a:rPr>
              <a:t> (ajeno al equipo</a:t>
            </a:r>
          </a:p>
          <a:p>
            <a:pPr eaLnBrk="1" hangingPunct="1"/>
            <a:r>
              <a:rPr lang="es-ES" sz="1500">
                <a:latin typeface="Verdana" pitchFamily="34" charset="0"/>
              </a:rPr>
              <a:t>del proyecto) que revise</a:t>
            </a:r>
          </a:p>
          <a:p>
            <a:pPr eaLnBrk="1" hangingPunct="1"/>
            <a:r>
              <a:rPr lang="es-ES" sz="1500">
                <a:latin typeface="Verdana" pitchFamily="34" charset="0"/>
              </a:rPr>
              <a:t>todos los resultados y</a:t>
            </a:r>
          </a:p>
          <a:p>
            <a:pPr eaLnBrk="1" hangingPunct="1"/>
            <a:r>
              <a:rPr lang="es-ES" sz="1500">
                <a:latin typeface="Verdana" pitchFamily="34" charset="0"/>
              </a:rPr>
              <a:t>documentos finales de las</a:t>
            </a:r>
          </a:p>
          <a:p>
            <a:pPr eaLnBrk="1" hangingPunct="1"/>
            <a:r>
              <a:rPr lang="es-ES" sz="1500">
                <a:latin typeface="Verdana" pitchFamily="34" charset="0"/>
              </a:rPr>
              <a:t>actividades de </a:t>
            </a:r>
            <a:r>
              <a:rPr lang="es-ES" sz="1500" i="1">
                <a:latin typeface="Verdana" pitchFamily="34" charset="0"/>
              </a:rPr>
              <a:t>Revisión de</a:t>
            </a:r>
          </a:p>
          <a:p>
            <a:pPr eaLnBrk="1" hangingPunct="1"/>
            <a:r>
              <a:rPr lang="es-ES" sz="1500" i="1">
                <a:latin typeface="Verdana" pitchFamily="34" charset="0"/>
              </a:rPr>
              <a:t>diseño </a:t>
            </a:r>
            <a:r>
              <a:rPr lang="es-ES" sz="1500">
                <a:latin typeface="Verdana" pitchFamily="34" charset="0"/>
              </a:rPr>
              <a:t>para validar el</a:t>
            </a:r>
          </a:p>
          <a:p>
            <a:pPr eaLnBrk="1" hangingPunct="1"/>
            <a:r>
              <a:rPr lang="es-ES" sz="1500">
                <a:latin typeface="Verdana" pitchFamily="34" charset="0"/>
              </a:rPr>
              <a:t>informe final.</a:t>
            </a:r>
          </a:p>
        </p:txBody>
      </p:sp>
      <p:sp>
        <p:nvSpPr>
          <p:cNvPr id="32778" name="Text Box 18"/>
          <p:cNvSpPr txBox="1">
            <a:spLocks noChangeArrowheads="1"/>
          </p:cNvSpPr>
          <p:nvPr/>
        </p:nvSpPr>
        <p:spPr bwMode="auto">
          <a:xfrm>
            <a:off x="2092325" y="5156200"/>
            <a:ext cx="2835275"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sz="1500" b="1"/>
              <a:t>Estudios Validación</a:t>
            </a:r>
          </a:p>
          <a:p>
            <a:pPr eaLnBrk="1" hangingPunct="1"/>
            <a:endParaRPr lang="es-ES" sz="500"/>
          </a:p>
          <a:p>
            <a:pPr eaLnBrk="1" hangingPunct="1"/>
            <a:r>
              <a:rPr lang="es-ES" sz="1500"/>
              <a:t>Para determinar si el dispositivo está diseñado para cumplir las necesidades de usuarios y el uso destinado del producto.</a:t>
            </a:r>
          </a:p>
        </p:txBody>
      </p:sp>
      <p:sp>
        <p:nvSpPr>
          <p:cNvPr id="32779" name="Text Box 19"/>
          <p:cNvSpPr txBox="1">
            <a:spLocks noChangeArrowheads="1"/>
          </p:cNvSpPr>
          <p:nvPr/>
        </p:nvSpPr>
        <p:spPr bwMode="auto">
          <a:xfrm>
            <a:off x="6008688" y="973138"/>
            <a:ext cx="2001837"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latin typeface="Arial Narrow" pitchFamily="34" charset="0"/>
              </a:rPr>
              <a:t>Necesidades de pacientes y/o usuarios</a:t>
            </a:r>
          </a:p>
        </p:txBody>
      </p:sp>
      <p:sp>
        <p:nvSpPr>
          <p:cNvPr id="32780" name="Rectangle 20"/>
          <p:cNvSpPr>
            <a:spLocks noChangeArrowheads="1"/>
          </p:cNvSpPr>
          <p:nvPr/>
        </p:nvSpPr>
        <p:spPr bwMode="auto">
          <a:xfrm>
            <a:off x="5867400" y="1916113"/>
            <a:ext cx="2024063" cy="504825"/>
          </a:xfrm>
          <a:prstGeom prst="rect">
            <a:avLst/>
          </a:prstGeom>
          <a:noFill/>
          <a:ln w="254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81" name="Text Box 21"/>
          <p:cNvSpPr txBox="1">
            <a:spLocks noChangeArrowheads="1"/>
          </p:cNvSpPr>
          <p:nvPr/>
        </p:nvSpPr>
        <p:spPr bwMode="auto">
          <a:xfrm>
            <a:off x="5984875" y="1987550"/>
            <a:ext cx="20701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latin typeface="Arial Narrow" pitchFamily="34" charset="0"/>
              </a:rPr>
              <a:t>Aportes del Usuario</a:t>
            </a:r>
          </a:p>
        </p:txBody>
      </p:sp>
      <p:sp>
        <p:nvSpPr>
          <p:cNvPr id="32782" name="Rectangle 22"/>
          <p:cNvSpPr>
            <a:spLocks noChangeArrowheads="1"/>
          </p:cNvSpPr>
          <p:nvPr/>
        </p:nvSpPr>
        <p:spPr bwMode="auto">
          <a:xfrm>
            <a:off x="5867400" y="2852738"/>
            <a:ext cx="1309688" cy="612775"/>
          </a:xfrm>
          <a:prstGeom prst="rect">
            <a:avLst/>
          </a:prstGeom>
          <a:noFill/>
          <a:ln w="254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83" name="Text Box 23"/>
          <p:cNvSpPr txBox="1">
            <a:spLocks noChangeArrowheads="1"/>
          </p:cNvSpPr>
          <p:nvPr/>
        </p:nvSpPr>
        <p:spPr bwMode="auto">
          <a:xfrm>
            <a:off x="6011863" y="2852738"/>
            <a:ext cx="116522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sz="1600" b="1">
                <a:latin typeface="Arial Narrow" pitchFamily="34" charset="0"/>
              </a:rPr>
              <a:t>Proceso de Diseño</a:t>
            </a:r>
          </a:p>
        </p:txBody>
      </p:sp>
      <p:sp>
        <p:nvSpPr>
          <p:cNvPr id="32784" name="Rectangle 24"/>
          <p:cNvSpPr>
            <a:spLocks noChangeArrowheads="1"/>
          </p:cNvSpPr>
          <p:nvPr/>
        </p:nvSpPr>
        <p:spPr bwMode="auto">
          <a:xfrm>
            <a:off x="5867400" y="4038600"/>
            <a:ext cx="1309688" cy="585788"/>
          </a:xfrm>
          <a:prstGeom prst="rect">
            <a:avLst/>
          </a:prstGeom>
          <a:noFill/>
          <a:ln w="254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85" name="Text Box 25"/>
          <p:cNvSpPr txBox="1">
            <a:spLocks noChangeArrowheads="1"/>
          </p:cNvSpPr>
          <p:nvPr/>
        </p:nvSpPr>
        <p:spPr bwMode="auto">
          <a:xfrm>
            <a:off x="6011863" y="4024313"/>
            <a:ext cx="1008062"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latin typeface="Arial Narrow" pitchFamily="34" charset="0"/>
              </a:rPr>
              <a:t>Aporte del Diseño</a:t>
            </a:r>
          </a:p>
        </p:txBody>
      </p:sp>
      <p:sp>
        <p:nvSpPr>
          <p:cNvPr id="14354" name="Rectangle 26"/>
          <p:cNvSpPr>
            <a:spLocks noChangeArrowheads="1"/>
          </p:cNvSpPr>
          <p:nvPr/>
        </p:nvSpPr>
        <p:spPr bwMode="auto">
          <a:xfrm>
            <a:off x="5867400" y="5084762"/>
            <a:ext cx="2198426" cy="1512887"/>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a:solidFill>
              <a:srgbClr val="0000FF"/>
            </a:solidFill>
            <a:miter lim="800000"/>
            <a:headEnd/>
            <a:tailEnd/>
          </a:ln>
          <a:effectLst/>
        </p:spPr>
        <p:txBody>
          <a:bodyPr wrap="none" anchor="ctr"/>
          <a:lstStyle/>
          <a:p>
            <a:pPr>
              <a:defRPr/>
            </a:pPr>
            <a:endParaRPr lang="es-CL"/>
          </a:p>
        </p:txBody>
      </p:sp>
      <p:sp>
        <p:nvSpPr>
          <p:cNvPr id="32789" name="Text Box 27"/>
          <p:cNvSpPr txBox="1">
            <a:spLocks noChangeArrowheads="1"/>
          </p:cNvSpPr>
          <p:nvPr/>
        </p:nvSpPr>
        <p:spPr bwMode="auto">
          <a:xfrm>
            <a:off x="6008688" y="5548313"/>
            <a:ext cx="188277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sz="1600" b="1">
                <a:latin typeface="Arial Narrow" pitchFamily="34" charset="0"/>
              </a:rPr>
              <a:t>Dispositivo Médico Finalizado</a:t>
            </a:r>
          </a:p>
        </p:txBody>
      </p:sp>
      <p:sp>
        <p:nvSpPr>
          <p:cNvPr id="32790" name="AutoShape 28"/>
          <p:cNvSpPr>
            <a:spLocks noChangeArrowheads="1"/>
          </p:cNvSpPr>
          <p:nvPr/>
        </p:nvSpPr>
        <p:spPr bwMode="auto">
          <a:xfrm>
            <a:off x="6227763" y="1628775"/>
            <a:ext cx="431800" cy="215900"/>
          </a:xfrm>
          <a:prstGeom prst="downArrow">
            <a:avLst>
              <a:gd name="adj1" fmla="val 50000"/>
              <a:gd name="adj2" fmla="val 25000"/>
            </a:avLst>
          </a:prstGeom>
          <a:solidFill>
            <a:schemeClr val="accent1"/>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91" name="AutoShape 29"/>
          <p:cNvSpPr>
            <a:spLocks noChangeArrowheads="1"/>
          </p:cNvSpPr>
          <p:nvPr/>
        </p:nvSpPr>
        <p:spPr bwMode="auto">
          <a:xfrm>
            <a:off x="6227763" y="2492375"/>
            <a:ext cx="431800" cy="287338"/>
          </a:xfrm>
          <a:prstGeom prst="downArrow">
            <a:avLst>
              <a:gd name="adj1" fmla="val 50000"/>
              <a:gd name="adj2" fmla="val 25000"/>
            </a:avLst>
          </a:prstGeom>
          <a:solidFill>
            <a:schemeClr val="accent1"/>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92" name="AutoShape 30"/>
          <p:cNvSpPr>
            <a:spLocks noChangeArrowheads="1"/>
          </p:cNvSpPr>
          <p:nvPr/>
        </p:nvSpPr>
        <p:spPr bwMode="auto">
          <a:xfrm>
            <a:off x="6227763" y="3562350"/>
            <a:ext cx="431800" cy="298450"/>
          </a:xfrm>
          <a:prstGeom prst="downArrow">
            <a:avLst>
              <a:gd name="adj1" fmla="val 50000"/>
              <a:gd name="adj2" fmla="val 25000"/>
            </a:avLst>
          </a:prstGeom>
          <a:solidFill>
            <a:schemeClr val="accent1"/>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93" name="AutoShape 31"/>
          <p:cNvSpPr>
            <a:spLocks noChangeArrowheads="1"/>
          </p:cNvSpPr>
          <p:nvPr/>
        </p:nvSpPr>
        <p:spPr bwMode="auto">
          <a:xfrm>
            <a:off x="6227763" y="4694238"/>
            <a:ext cx="431800" cy="360362"/>
          </a:xfrm>
          <a:prstGeom prst="downArrow">
            <a:avLst>
              <a:gd name="adj1" fmla="val 50000"/>
              <a:gd name="adj2" fmla="val 25000"/>
            </a:avLst>
          </a:prstGeom>
          <a:solidFill>
            <a:schemeClr val="accent1"/>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94" name="Text Box 32"/>
          <p:cNvSpPr txBox="1">
            <a:spLocks noChangeArrowheads="1"/>
          </p:cNvSpPr>
          <p:nvPr/>
        </p:nvSpPr>
        <p:spPr bwMode="auto">
          <a:xfrm>
            <a:off x="7262813" y="2547938"/>
            <a:ext cx="1773237"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sz="1500" b="1" u="sng"/>
              <a:t>Estudios de  Verificación</a:t>
            </a:r>
            <a:endParaRPr lang="es-ES" sz="1500" u="sng"/>
          </a:p>
          <a:p>
            <a:pPr eaLnBrk="1" hangingPunct="1"/>
            <a:r>
              <a:rPr lang="es-ES" sz="1500"/>
              <a:t>para asegurar que el diseño resulta conforme a lo esperado.</a:t>
            </a:r>
          </a:p>
        </p:txBody>
      </p:sp>
      <p:cxnSp>
        <p:nvCxnSpPr>
          <p:cNvPr id="32795" name="AutoShape 33"/>
          <p:cNvCxnSpPr>
            <a:cxnSpLocks noChangeShapeType="1"/>
            <a:stCxn id="32794" idx="0"/>
            <a:endCxn id="32780" idx="3"/>
          </p:cNvCxnSpPr>
          <p:nvPr/>
        </p:nvCxnSpPr>
        <p:spPr bwMode="auto">
          <a:xfrm rot="16200000" flipV="1">
            <a:off x="7831137" y="2228851"/>
            <a:ext cx="379413" cy="258762"/>
          </a:xfrm>
          <a:prstGeom prst="bentConnector2">
            <a:avLst/>
          </a:prstGeom>
          <a:noFill/>
          <a:ln w="254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96" name="AutoShape 34"/>
          <p:cNvCxnSpPr>
            <a:cxnSpLocks noChangeShapeType="1"/>
            <a:endCxn id="32771" idx="2"/>
          </p:cNvCxnSpPr>
          <p:nvPr/>
        </p:nvCxnSpPr>
        <p:spPr bwMode="auto">
          <a:xfrm flipV="1">
            <a:off x="7177088" y="4038600"/>
            <a:ext cx="973137" cy="431800"/>
          </a:xfrm>
          <a:prstGeom prst="bentConnector2">
            <a:avLst/>
          </a:prstGeom>
          <a:noFill/>
          <a:ln w="254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797" name="AutoShape 35"/>
          <p:cNvSpPr>
            <a:spLocks noChangeArrowheads="1"/>
          </p:cNvSpPr>
          <p:nvPr/>
        </p:nvSpPr>
        <p:spPr bwMode="auto">
          <a:xfrm>
            <a:off x="3375025" y="4524375"/>
            <a:ext cx="144463" cy="503238"/>
          </a:xfrm>
          <a:prstGeom prst="upArrow">
            <a:avLst>
              <a:gd name="adj1" fmla="val 50000"/>
              <a:gd name="adj2" fmla="val 87088"/>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98" name="AutoShape 36"/>
          <p:cNvSpPr>
            <a:spLocks noChangeArrowheads="1"/>
          </p:cNvSpPr>
          <p:nvPr/>
        </p:nvSpPr>
        <p:spPr bwMode="auto">
          <a:xfrm>
            <a:off x="5022850" y="5689600"/>
            <a:ext cx="719138" cy="144463"/>
          </a:xfrm>
          <a:prstGeom prst="leftArrow">
            <a:avLst>
              <a:gd name="adj1" fmla="val 50000"/>
              <a:gd name="adj2" fmla="val 12445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cxnSp>
        <p:nvCxnSpPr>
          <p:cNvPr id="32799" name="AutoShape 38"/>
          <p:cNvCxnSpPr>
            <a:cxnSpLocks noChangeShapeType="1"/>
            <a:stCxn id="32774" idx="3"/>
            <a:endCxn id="32773" idx="1"/>
          </p:cNvCxnSpPr>
          <p:nvPr/>
        </p:nvCxnSpPr>
        <p:spPr bwMode="auto">
          <a:xfrm flipV="1">
            <a:off x="5040313" y="1249363"/>
            <a:ext cx="827087" cy="157321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800" name="AutoShape 39"/>
          <p:cNvCxnSpPr>
            <a:cxnSpLocks noChangeShapeType="1"/>
            <a:stCxn id="32774" idx="3"/>
            <a:endCxn id="32780" idx="1"/>
          </p:cNvCxnSpPr>
          <p:nvPr/>
        </p:nvCxnSpPr>
        <p:spPr bwMode="auto">
          <a:xfrm flipV="1">
            <a:off x="5040313" y="2168525"/>
            <a:ext cx="827087" cy="65405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801" name="AutoShape 40"/>
          <p:cNvCxnSpPr>
            <a:cxnSpLocks noChangeShapeType="1"/>
            <a:stCxn id="32774" idx="3"/>
            <a:endCxn id="32782" idx="1"/>
          </p:cNvCxnSpPr>
          <p:nvPr/>
        </p:nvCxnSpPr>
        <p:spPr bwMode="auto">
          <a:xfrm>
            <a:off x="5040313" y="2822575"/>
            <a:ext cx="827087" cy="33655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802" name="AutoShape 41"/>
          <p:cNvCxnSpPr>
            <a:cxnSpLocks noChangeShapeType="1"/>
            <a:stCxn id="32774" idx="3"/>
            <a:endCxn id="32784" idx="1"/>
          </p:cNvCxnSpPr>
          <p:nvPr/>
        </p:nvCxnSpPr>
        <p:spPr bwMode="auto">
          <a:xfrm>
            <a:off x="5040313" y="2822575"/>
            <a:ext cx="827087" cy="1509713"/>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803" name="AutoShape 42"/>
          <p:cNvCxnSpPr>
            <a:cxnSpLocks noChangeShapeType="1"/>
            <a:stCxn id="32774" idx="3"/>
            <a:endCxn id="0" idx="1"/>
          </p:cNvCxnSpPr>
          <p:nvPr/>
        </p:nvCxnSpPr>
        <p:spPr bwMode="auto">
          <a:xfrm>
            <a:off x="5040313" y="2822575"/>
            <a:ext cx="827087" cy="3017838"/>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ultidocumento"/>
          <p:cNvSpPr/>
          <p:nvPr/>
        </p:nvSpPr>
        <p:spPr>
          <a:xfrm>
            <a:off x="516460" y="2409824"/>
            <a:ext cx="2076616" cy="3144814"/>
          </a:xfrm>
          <a:prstGeom prst="flowChartMultidocumen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28575">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7" name="6 Rectángulo redondeado"/>
          <p:cNvSpPr/>
          <p:nvPr/>
        </p:nvSpPr>
        <p:spPr>
          <a:xfrm>
            <a:off x="327025" y="252413"/>
            <a:ext cx="8448675" cy="83820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3798" name="Rectangle 3"/>
          <p:cNvSpPr>
            <a:spLocks noGrp="1" noChangeArrowheads="1"/>
          </p:cNvSpPr>
          <p:nvPr>
            <p:ph type="title" idx="4294967295"/>
          </p:nvPr>
        </p:nvSpPr>
        <p:spPr bwMode="auto">
          <a:xfrm>
            <a:off x="0" y="317500"/>
            <a:ext cx="8229600" cy="5048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smtClean="0">
                <a:solidFill>
                  <a:schemeClr val="bg1"/>
                </a:solidFill>
                <a:latin typeface="Verdana" pitchFamily="34" charset="0"/>
                <a:ea typeface="Verdana" pitchFamily="34" charset="0"/>
                <a:cs typeface="Verdana" pitchFamily="34" charset="0"/>
              </a:rPr>
              <a:t>Fase de Diseño </a:t>
            </a:r>
            <a:r>
              <a:rPr lang="es-ES" sz="3200" b="1" smtClean="0">
                <a:solidFill>
                  <a:schemeClr val="bg1"/>
                </a:solidFill>
                <a:latin typeface="Verdana" pitchFamily="34" charset="0"/>
              </a:rPr>
              <a:t>&amp; </a:t>
            </a:r>
            <a:r>
              <a:rPr lang="es-ES" sz="3200" b="1" smtClean="0">
                <a:solidFill>
                  <a:schemeClr val="bg1"/>
                </a:solidFill>
                <a:latin typeface="Verdana" pitchFamily="34" charset="0"/>
                <a:ea typeface="Verdana" pitchFamily="34" charset="0"/>
                <a:cs typeface="Verdana" pitchFamily="34" charset="0"/>
              </a:rPr>
              <a:t>Desarrollo</a:t>
            </a:r>
          </a:p>
        </p:txBody>
      </p:sp>
      <p:sp>
        <p:nvSpPr>
          <p:cNvPr id="33799" name="Text Box 14"/>
          <p:cNvSpPr txBox="1">
            <a:spLocks noChangeArrowheads="1"/>
          </p:cNvSpPr>
          <p:nvPr/>
        </p:nvSpPr>
        <p:spPr bwMode="auto">
          <a:xfrm>
            <a:off x="2916238" y="1255713"/>
            <a:ext cx="6048375"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sz="1600" b="1" dirty="0"/>
              <a:t>Los registros de los sistemas de calidad (RSC) y la Norma ISO 13485 requieren que la compañía documente todos los procedimientos de Diseño y Desarrollo del dispositivo.</a:t>
            </a:r>
          </a:p>
          <a:p>
            <a:pPr eaLnBrk="1" hangingPunct="1"/>
            <a:endParaRPr lang="es-ES" sz="1600" b="1" dirty="0"/>
          </a:p>
          <a:p>
            <a:pPr eaLnBrk="1" hangingPunct="1"/>
            <a:r>
              <a:rPr lang="es-ES" sz="1600" b="1" dirty="0"/>
              <a:t>Las actividades durante el proceso de </a:t>
            </a:r>
            <a:r>
              <a:rPr lang="es-ES" sz="1600" b="1" i="1" dirty="0"/>
              <a:t>Revisión de Diseño </a:t>
            </a:r>
            <a:r>
              <a:rPr lang="es-ES" sz="1600" b="1" dirty="0"/>
              <a:t>se documentan en el </a:t>
            </a:r>
            <a:r>
              <a:rPr lang="es-ES" sz="1600" b="1" u="sng" dirty="0"/>
              <a:t>Registro Principal del Dispositivo (RPD) / Registro del Historial del Dispositivo (RHD) </a:t>
            </a:r>
            <a:r>
              <a:rPr lang="es-ES" sz="1600" b="1" dirty="0"/>
              <a:t>que detallan la historia del DM, con información disponible sobre:</a:t>
            </a:r>
          </a:p>
        </p:txBody>
      </p:sp>
      <p:sp>
        <p:nvSpPr>
          <p:cNvPr id="33800" name="Text Box 15"/>
          <p:cNvSpPr txBox="1">
            <a:spLocks noChangeArrowheads="1"/>
          </p:cNvSpPr>
          <p:nvPr/>
        </p:nvSpPr>
        <p:spPr bwMode="auto">
          <a:xfrm>
            <a:off x="3086100" y="3603625"/>
            <a:ext cx="5689600" cy="318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buFontTx/>
              <a:buChar char="•"/>
            </a:pPr>
            <a:r>
              <a:rPr lang="es-ES" sz="1600" b="1" dirty="0"/>
              <a:t>Especificaciones del dispositivo, incluyendo los planos y la formulación</a:t>
            </a:r>
          </a:p>
          <a:p>
            <a:pPr eaLnBrk="1" hangingPunct="1">
              <a:buFontTx/>
              <a:buChar char="•"/>
            </a:pPr>
            <a:endParaRPr lang="es-ES" sz="500" b="1" dirty="0"/>
          </a:p>
          <a:p>
            <a:pPr eaLnBrk="1" hangingPunct="1">
              <a:buFontTx/>
              <a:buChar char="•"/>
            </a:pPr>
            <a:r>
              <a:rPr lang="es-ES" sz="1600" b="1" dirty="0"/>
              <a:t>Especificaciones del software (si es que aplica)</a:t>
            </a:r>
          </a:p>
          <a:p>
            <a:pPr eaLnBrk="1" hangingPunct="1">
              <a:buFontTx/>
              <a:buChar char="•"/>
            </a:pPr>
            <a:endParaRPr lang="es-ES" sz="500" b="1" dirty="0"/>
          </a:p>
          <a:p>
            <a:pPr eaLnBrk="1" hangingPunct="1">
              <a:buFontTx/>
              <a:buChar char="•"/>
            </a:pPr>
            <a:r>
              <a:rPr lang="es-ES" sz="1600" b="1" dirty="0"/>
              <a:t>Especificaciones del proceso de fabricación, incluido cualquier detalle del equipo, instrucciones de trabajo, controles ambientales, etc.</a:t>
            </a:r>
          </a:p>
          <a:p>
            <a:pPr eaLnBrk="1" hangingPunct="1">
              <a:buFontTx/>
              <a:buChar char="•"/>
            </a:pPr>
            <a:endParaRPr lang="es-ES" sz="500" b="1" dirty="0"/>
          </a:p>
          <a:p>
            <a:pPr eaLnBrk="1" hangingPunct="1">
              <a:buFontTx/>
              <a:buChar char="•"/>
            </a:pPr>
            <a:r>
              <a:rPr lang="es-ES" sz="1600" b="1" dirty="0"/>
              <a:t>Especificaciones de aseguramiento de la calidad</a:t>
            </a:r>
          </a:p>
          <a:p>
            <a:pPr eaLnBrk="1" hangingPunct="1">
              <a:buFontTx/>
              <a:buChar char="•"/>
            </a:pPr>
            <a:endParaRPr lang="es-ES" sz="500" b="1" dirty="0"/>
          </a:p>
          <a:p>
            <a:pPr eaLnBrk="1" hangingPunct="1">
              <a:buFontTx/>
              <a:buChar char="•"/>
            </a:pPr>
            <a:r>
              <a:rPr lang="es-ES" sz="1600" b="1" dirty="0"/>
              <a:t>Especificaciones de empaque y etiquetado, incluyendo los métodos a utilizar.</a:t>
            </a:r>
          </a:p>
          <a:p>
            <a:pPr eaLnBrk="1" hangingPunct="1">
              <a:buFontTx/>
              <a:buChar char="•"/>
            </a:pPr>
            <a:endParaRPr lang="es-ES" sz="500" b="1" dirty="0"/>
          </a:p>
          <a:p>
            <a:pPr eaLnBrk="1" hangingPunct="1">
              <a:buFontTx/>
              <a:buChar char="•"/>
            </a:pPr>
            <a:r>
              <a:rPr lang="es-ES" sz="1600" b="1" dirty="0"/>
              <a:t>Procedimientos de instalación, mantenimiento y servicio.</a:t>
            </a:r>
          </a:p>
        </p:txBody>
      </p:sp>
      <p:sp>
        <p:nvSpPr>
          <p:cNvPr id="33801" name="Text Box 20"/>
          <p:cNvSpPr txBox="1">
            <a:spLocks noChangeArrowheads="1"/>
          </p:cNvSpPr>
          <p:nvPr/>
        </p:nvSpPr>
        <p:spPr bwMode="auto">
          <a:xfrm>
            <a:off x="515938" y="3357563"/>
            <a:ext cx="1655762"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FF0000"/>
                </a:solidFill>
              </a:rPr>
              <a:t>Documentos Asociados a la fase de Revisión de Diseño</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355600" y="269875"/>
            <a:ext cx="8393113" cy="1012825"/>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4819" name="Rectangle 3"/>
          <p:cNvSpPr>
            <a:spLocks noGrp="1" noChangeArrowheads="1"/>
          </p:cNvSpPr>
          <p:nvPr>
            <p:ph type="title" idx="4294967295"/>
          </p:nvPr>
        </p:nvSpPr>
        <p:spPr bwMode="auto">
          <a:xfrm>
            <a:off x="204788" y="303213"/>
            <a:ext cx="8229600" cy="5048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CL" sz="2800" b="1" smtClean="0">
                <a:solidFill>
                  <a:schemeClr val="bg1"/>
                </a:solidFill>
                <a:latin typeface="Verdana" pitchFamily="34" charset="0"/>
                <a:ea typeface="Verdana" pitchFamily="34" charset="0"/>
                <a:cs typeface="Verdana" pitchFamily="34" charset="0"/>
              </a:rPr>
              <a:t>     Diferencia entre Concepto y Aporte al Diseño </a:t>
            </a:r>
            <a:r>
              <a:rPr lang="es-CL" sz="3200" smtClean="0"/>
              <a:t/>
            </a:r>
            <a:br>
              <a:rPr lang="es-CL" sz="3200" smtClean="0"/>
            </a:br>
            <a:endParaRPr lang="es-ES" sz="3200" b="1" smtClean="0">
              <a:solidFill>
                <a:schemeClr val="bg1"/>
              </a:solidFill>
            </a:endParaRPr>
          </a:p>
        </p:txBody>
      </p:sp>
      <p:pic>
        <p:nvPicPr>
          <p:cNvPr id="348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9038" y="1979613"/>
            <a:ext cx="5156200" cy="43259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821" name="2 CuadroTexto"/>
          <p:cNvSpPr txBox="1">
            <a:spLocks noChangeArrowheads="1"/>
          </p:cNvSpPr>
          <p:nvPr/>
        </p:nvSpPr>
        <p:spPr bwMode="auto">
          <a:xfrm>
            <a:off x="209550" y="1987550"/>
            <a:ext cx="3519488" cy="409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dirty="0">
                <a:latin typeface="Verdana" pitchFamily="34" charset="0"/>
              </a:rPr>
              <a:t>Una empresa de DM desarrolla y pone en el mercado un </a:t>
            </a:r>
            <a:r>
              <a:rPr lang="es-CL" b="1" dirty="0">
                <a:latin typeface="Verdana" pitchFamily="34" charset="0"/>
              </a:rPr>
              <a:t>dispositivo </a:t>
            </a:r>
            <a:endParaRPr lang="es-CL" dirty="0">
              <a:latin typeface="Verdana" pitchFamily="34" charset="0"/>
            </a:endParaRPr>
          </a:p>
          <a:p>
            <a:pPr eaLnBrk="1" hangingPunct="1"/>
            <a:r>
              <a:rPr lang="es-CL" b="1" dirty="0">
                <a:latin typeface="Verdana" pitchFamily="34" charset="0"/>
              </a:rPr>
              <a:t>médico </a:t>
            </a:r>
            <a:r>
              <a:rPr lang="es-CL" b="1" dirty="0" err="1">
                <a:latin typeface="Verdana" pitchFamily="34" charset="0"/>
              </a:rPr>
              <a:t>implantable</a:t>
            </a:r>
            <a:r>
              <a:rPr lang="es-CL" b="1" dirty="0">
                <a:latin typeface="Verdana" pitchFamily="34" charset="0"/>
              </a:rPr>
              <a:t> permanente</a:t>
            </a:r>
            <a:r>
              <a:rPr lang="es-CL" dirty="0">
                <a:latin typeface="Verdana" pitchFamily="34" charset="0"/>
              </a:rPr>
              <a:t>, que corresponde a un </a:t>
            </a:r>
            <a:r>
              <a:rPr lang="es-CL" b="1" dirty="0">
                <a:latin typeface="Verdana" pitchFamily="34" charset="0"/>
              </a:rPr>
              <a:t>injerto para el arco aórtico</a:t>
            </a:r>
            <a:r>
              <a:rPr lang="es-CL" dirty="0">
                <a:latin typeface="Verdana" pitchFamily="34" charset="0"/>
              </a:rPr>
              <a:t>, destinado a pacientes que tienen una alteración del arco. </a:t>
            </a:r>
          </a:p>
          <a:p>
            <a:pPr eaLnBrk="1" hangingPunct="1"/>
            <a:endParaRPr lang="es-CL" sz="800" dirty="0">
              <a:latin typeface="Verdana" pitchFamily="34" charset="0"/>
            </a:endParaRPr>
          </a:p>
          <a:p>
            <a:pPr eaLnBrk="1" hangingPunct="1"/>
            <a:r>
              <a:rPr lang="es-CL" dirty="0">
                <a:latin typeface="Verdana" pitchFamily="34" charset="0"/>
              </a:rPr>
              <a:t>Este implante está destinado a </a:t>
            </a:r>
            <a:r>
              <a:rPr lang="es-CL" b="1" dirty="0">
                <a:latin typeface="Verdana" pitchFamily="34" charset="0"/>
              </a:rPr>
              <a:t>reemplazar las arterias naturales del paciente en esa área. </a:t>
            </a:r>
          </a:p>
        </p:txBody>
      </p:sp>
      <p:sp>
        <p:nvSpPr>
          <p:cNvPr id="34822" name="3 CuadroTexto"/>
          <p:cNvSpPr txBox="1">
            <a:spLocks noChangeArrowheads="1"/>
          </p:cNvSpPr>
          <p:nvPr/>
        </p:nvSpPr>
        <p:spPr bwMode="auto">
          <a:xfrm>
            <a:off x="209550" y="1485900"/>
            <a:ext cx="8353425" cy="446088"/>
          </a:xfrm>
          <a:prstGeom prst="rect">
            <a:avLst/>
          </a:prstGeom>
          <a:noFill/>
          <a:ln w="9525">
            <a:solidFill>
              <a:srgbClr val="00A79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dirty="0">
                <a:latin typeface="Verdana" pitchFamily="34" charset="0"/>
              </a:rPr>
              <a:t>Se clarifica mediante el </a:t>
            </a:r>
            <a:r>
              <a:rPr lang="es-CL" b="1" dirty="0">
                <a:latin typeface="Verdana" pitchFamily="34" charset="0"/>
              </a:rPr>
              <a:t>ejemplo</a:t>
            </a:r>
            <a:r>
              <a:rPr lang="es-CL" dirty="0">
                <a:latin typeface="Verdana" pitchFamily="34" charset="0"/>
              </a:rPr>
              <a:t> siguiente : </a:t>
            </a:r>
          </a:p>
          <a:p>
            <a:pPr eaLnBrk="1" hangingPunct="1"/>
            <a:endParaRPr lang="es-CL" sz="500" dirty="0">
              <a:solidFill>
                <a:srgbClr val="00A79C"/>
              </a:solidFill>
              <a:latin typeface="Verdan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411163" y="273050"/>
            <a:ext cx="8337550" cy="836613"/>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5843" name="Rectangle 3"/>
          <p:cNvSpPr>
            <a:spLocks noGrp="1" noChangeArrowheads="1"/>
          </p:cNvSpPr>
          <p:nvPr>
            <p:ph type="title" idx="4294967295"/>
          </p:nvPr>
        </p:nvSpPr>
        <p:spPr bwMode="auto">
          <a:xfrm>
            <a:off x="163513" y="354013"/>
            <a:ext cx="8229600" cy="5048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CL" sz="2800" b="1" smtClean="0">
                <a:solidFill>
                  <a:schemeClr val="bg1"/>
                </a:solidFill>
                <a:latin typeface="Verdana" pitchFamily="34" charset="0"/>
                <a:ea typeface="Verdana" pitchFamily="34" charset="0"/>
                <a:cs typeface="Verdana" pitchFamily="34" charset="0"/>
              </a:rPr>
              <a:t>Continuación del Ejemplo….. </a:t>
            </a:r>
            <a:r>
              <a:rPr lang="es-CL" sz="3200" smtClean="0"/>
              <a:t/>
            </a:r>
            <a:br>
              <a:rPr lang="es-CL" sz="3200" smtClean="0"/>
            </a:br>
            <a:endParaRPr lang="es-ES" sz="3200" b="1" smtClean="0">
              <a:solidFill>
                <a:schemeClr val="bg1"/>
              </a:solidFill>
            </a:endParaRPr>
          </a:p>
        </p:txBody>
      </p:sp>
      <p:sp>
        <p:nvSpPr>
          <p:cNvPr id="35844" name="2 CuadroTexto"/>
          <p:cNvSpPr txBox="1">
            <a:spLocks noChangeArrowheads="1"/>
          </p:cNvSpPr>
          <p:nvPr/>
        </p:nvSpPr>
        <p:spPr bwMode="auto">
          <a:xfrm>
            <a:off x="411163" y="5294313"/>
            <a:ext cx="795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dirty="0">
                <a:latin typeface="Verdana" pitchFamily="34" charset="0"/>
              </a:rPr>
              <a:t>El dispositivo tiene </a:t>
            </a:r>
            <a:r>
              <a:rPr lang="es-CL" b="1" dirty="0">
                <a:latin typeface="Verdana" pitchFamily="34" charset="0"/>
              </a:rPr>
              <a:t>hilos radio-opacos </a:t>
            </a:r>
            <a:r>
              <a:rPr lang="es-CL" dirty="0">
                <a:latin typeface="Verdana" pitchFamily="34" charset="0"/>
              </a:rPr>
              <a:t>pequeños cosidos en el tejido, por lo cual se puede visualizar en la gráfica obtenida por </a:t>
            </a:r>
            <a:r>
              <a:rPr lang="es-CL" b="1" dirty="0">
                <a:latin typeface="Verdana" pitchFamily="34" charset="0"/>
              </a:rPr>
              <a:t>imagen </a:t>
            </a:r>
            <a:r>
              <a:rPr lang="es-CL" b="1" dirty="0" err="1">
                <a:latin typeface="Verdana" pitchFamily="34" charset="0"/>
              </a:rPr>
              <a:t>fluoroscópica</a:t>
            </a:r>
            <a:r>
              <a:rPr lang="es-CL" dirty="0">
                <a:latin typeface="Verdana" pitchFamily="34" charset="0"/>
              </a:rPr>
              <a:t>, lo que permite al cirujano colocarlo en el lugar correcto y posteriormente monitorearlo.</a:t>
            </a:r>
            <a:endParaRPr lang="es-CL" b="1" dirty="0">
              <a:latin typeface="Verdana" pitchFamily="34" charset="0"/>
            </a:endParaRPr>
          </a:p>
        </p:txBody>
      </p:sp>
      <p:pic>
        <p:nvPicPr>
          <p:cNvPr id="358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4325" y="1370013"/>
            <a:ext cx="5667375" cy="392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330200" y="187325"/>
            <a:ext cx="8477250" cy="836613"/>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6867" name="Rectangle 3"/>
          <p:cNvSpPr>
            <a:spLocks noGrp="1" noChangeArrowheads="1"/>
          </p:cNvSpPr>
          <p:nvPr>
            <p:ph type="title" idx="4294967295"/>
          </p:nvPr>
        </p:nvSpPr>
        <p:spPr bwMode="auto">
          <a:xfrm>
            <a:off x="330200" y="354013"/>
            <a:ext cx="8229600" cy="5048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CL" sz="2800" b="1" smtClean="0">
                <a:solidFill>
                  <a:schemeClr val="bg1"/>
                </a:solidFill>
                <a:latin typeface="Verdana" pitchFamily="34" charset="0"/>
                <a:ea typeface="Verdana" pitchFamily="34" charset="0"/>
                <a:cs typeface="Verdana" pitchFamily="34" charset="0"/>
              </a:rPr>
              <a:t>Continuación del Ejemplo: </a:t>
            </a:r>
            <a:r>
              <a:rPr lang="es-CL" sz="2800" b="1" smtClean="0">
                <a:solidFill>
                  <a:srgbClr val="FFFF00"/>
                </a:solidFill>
                <a:latin typeface="Verdana" pitchFamily="34" charset="0"/>
                <a:ea typeface="Verdana" pitchFamily="34" charset="0"/>
                <a:cs typeface="Verdana" pitchFamily="34" charset="0"/>
              </a:rPr>
              <a:t>Problema!!!! </a:t>
            </a:r>
            <a:r>
              <a:rPr lang="es-CL" sz="3200" smtClean="0"/>
              <a:t/>
            </a:r>
            <a:br>
              <a:rPr lang="es-CL" sz="3200" smtClean="0"/>
            </a:br>
            <a:endParaRPr lang="es-ES" sz="3200" b="1" smtClean="0">
              <a:solidFill>
                <a:schemeClr val="bg1"/>
              </a:solidFill>
            </a:endParaRPr>
          </a:p>
        </p:txBody>
      </p:sp>
      <p:sp>
        <p:nvSpPr>
          <p:cNvPr id="36868" name="2 CuadroTexto"/>
          <p:cNvSpPr txBox="1">
            <a:spLocks noChangeArrowheads="1"/>
          </p:cNvSpPr>
          <p:nvPr/>
        </p:nvSpPr>
        <p:spPr bwMode="auto">
          <a:xfrm>
            <a:off x="479425" y="1404938"/>
            <a:ext cx="4351338"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dirty="0">
                <a:latin typeface="Verdana" pitchFamily="34" charset="0"/>
              </a:rPr>
              <a:t>Después de un año en el mercado, la empresa detecta una </a:t>
            </a:r>
            <a:r>
              <a:rPr lang="es-CL" b="1" dirty="0">
                <a:latin typeface="Verdana" pitchFamily="34" charset="0"/>
              </a:rPr>
              <a:t>tendencia de reclamos </a:t>
            </a:r>
            <a:r>
              <a:rPr lang="es-CL" dirty="0">
                <a:latin typeface="Verdana" pitchFamily="34" charset="0"/>
              </a:rPr>
              <a:t>de varios médicos que no pueden visualizar claramente las gráficas por </a:t>
            </a:r>
            <a:r>
              <a:rPr lang="es-CL" dirty="0" err="1">
                <a:latin typeface="Verdana" pitchFamily="34" charset="0"/>
              </a:rPr>
              <a:t>fluoroscopía</a:t>
            </a:r>
            <a:r>
              <a:rPr lang="es-CL" dirty="0">
                <a:latin typeface="Verdana" pitchFamily="34" charset="0"/>
              </a:rPr>
              <a:t>. </a:t>
            </a:r>
          </a:p>
          <a:p>
            <a:pPr eaLnBrk="1" hangingPunct="1"/>
            <a:endParaRPr lang="es-CL" dirty="0">
              <a:latin typeface="Verdana" pitchFamily="34" charset="0"/>
            </a:endParaRPr>
          </a:p>
          <a:p>
            <a:pPr eaLnBrk="1" hangingPunct="1"/>
            <a:r>
              <a:rPr lang="es-CL" dirty="0">
                <a:latin typeface="Verdana" pitchFamily="34" charset="0"/>
              </a:rPr>
              <a:t>La empresa determina que el dispositivo necesita ser fabricado usando </a:t>
            </a:r>
            <a:r>
              <a:rPr lang="es-CL" b="1" dirty="0">
                <a:latin typeface="Verdana" pitchFamily="34" charset="0"/>
              </a:rPr>
              <a:t>hilos radio-opacos más gruesos para mejorar la visualización</a:t>
            </a:r>
            <a:r>
              <a:rPr lang="es-CL" dirty="0">
                <a:latin typeface="Verdana" pitchFamily="34" charset="0"/>
              </a:rPr>
              <a:t>. Los hilos actuales tienen 1 mm de diámetro. El fabricante propone incrementar el diámetro a 1,3 mm usando el mismo material y el mismo proveedor de los hilos. </a:t>
            </a:r>
            <a:endParaRPr lang="es-CL" b="1" dirty="0">
              <a:latin typeface="Verdana" pitchFamily="34" charset="0"/>
            </a:endParaRPr>
          </a:p>
        </p:txBody>
      </p:sp>
      <p:pic>
        <p:nvPicPr>
          <p:cNvPr id="3686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2063" y="1384300"/>
            <a:ext cx="3735387" cy="482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330200" y="246063"/>
            <a:ext cx="8477250" cy="941387"/>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7891" name="Rectangle 3"/>
          <p:cNvSpPr>
            <a:spLocks noGrp="1" noChangeArrowheads="1"/>
          </p:cNvSpPr>
          <p:nvPr>
            <p:ph type="title" idx="4294967295"/>
          </p:nvPr>
        </p:nvSpPr>
        <p:spPr bwMode="auto">
          <a:xfrm>
            <a:off x="330200" y="409575"/>
            <a:ext cx="8229600" cy="5048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CL" sz="3200" b="1" smtClean="0">
                <a:solidFill>
                  <a:schemeClr val="bg1"/>
                </a:solidFill>
                <a:latin typeface="Verdana" pitchFamily="34" charset="0"/>
                <a:ea typeface="Verdana" pitchFamily="34" charset="0"/>
                <a:cs typeface="Verdana" pitchFamily="34" charset="0"/>
              </a:rPr>
              <a:t>En el ejemplo descrito….</a:t>
            </a:r>
            <a:r>
              <a:rPr lang="es-CL" sz="3200" smtClean="0"/>
              <a:t/>
            </a:r>
            <a:br>
              <a:rPr lang="es-CL" sz="3200" smtClean="0"/>
            </a:br>
            <a:endParaRPr lang="es-ES" sz="3200" b="1" smtClean="0">
              <a:solidFill>
                <a:schemeClr val="bg1"/>
              </a:solidFill>
            </a:endParaRPr>
          </a:p>
        </p:txBody>
      </p:sp>
      <p:sp>
        <p:nvSpPr>
          <p:cNvPr id="37892" name="2 CuadroTexto"/>
          <p:cNvSpPr txBox="1">
            <a:spLocks noChangeArrowheads="1"/>
          </p:cNvSpPr>
          <p:nvPr/>
        </p:nvSpPr>
        <p:spPr bwMode="auto">
          <a:xfrm>
            <a:off x="479425" y="1757363"/>
            <a:ext cx="43513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dirty="0">
                <a:latin typeface="Verdana" pitchFamily="34" charset="0"/>
              </a:rPr>
              <a:t>a) El </a:t>
            </a:r>
            <a:r>
              <a:rPr lang="es-CL" b="1" dirty="0">
                <a:latin typeface="Verdana" pitchFamily="34" charset="0"/>
              </a:rPr>
              <a:t>nuevo “CONCEPTO </a:t>
            </a:r>
            <a:r>
              <a:rPr lang="es-CL" dirty="0">
                <a:latin typeface="Verdana" pitchFamily="34" charset="0"/>
              </a:rPr>
              <a:t>del diseño es </a:t>
            </a:r>
            <a:r>
              <a:rPr lang="es-CL" b="1" dirty="0">
                <a:latin typeface="Verdana" pitchFamily="34" charset="0"/>
              </a:rPr>
              <a:t>AUMENTAR LA VISIBILIDAD DE LA GRAFICA </a:t>
            </a:r>
            <a:r>
              <a:rPr lang="es-CL" dirty="0">
                <a:latin typeface="Verdana" pitchFamily="34" charset="0"/>
              </a:rPr>
              <a:t>obtenida por </a:t>
            </a:r>
            <a:r>
              <a:rPr lang="es-CL" dirty="0" err="1">
                <a:latin typeface="Verdana" pitchFamily="34" charset="0"/>
              </a:rPr>
              <a:t>fluoroscopía</a:t>
            </a:r>
            <a:r>
              <a:rPr lang="es-CL" dirty="0">
                <a:latin typeface="Verdana" pitchFamily="34" charset="0"/>
              </a:rPr>
              <a:t>. </a:t>
            </a:r>
          </a:p>
        </p:txBody>
      </p:sp>
      <p:pic>
        <p:nvPicPr>
          <p:cNvPr id="3789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5388" y="1419225"/>
            <a:ext cx="1871662" cy="234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600075" y="4394200"/>
            <a:ext cx="3968750" cy="1754188"/>
          </a:xfrm>
          <a:prstGeom prst="rect">
            <a:avLst/>
          </a:prstGeom>
          <a:noFill/>
        </p:spPr>
        <p:txBody>
          <a:bodyPr>
            <a:spAutoFit/>
          </a:bodyPr>
          <a:lstStyle/>
          <a:p>
            <a:pPr>
              <a:defRPr/>
            </a:pPr>
            <a:endParaRPr lang="es-CL" dirty="0"/>
          </a:p>
          <a:p>
            <a:pPr>
              <a:defRPr/>
            </a:pPr>
            <a:endParaRPr lang="es-CL" dirty="0"/>
          </a:p>
          <a:p>
            <a:pPr marL="368300" indent="-368300">
              <a:defRPr/>
            </a:pPr>
            <a:r>
              <a:rPr lang="es-CL" dirty="0">
                <a:latin typeface="Verdana" pitchFamily="34" charset="0"/>
                <a:ea typeface="Verdana" pitchFamily="34" charset="0"/>
                <a:cs typeface="Verdana" pitchFamily="34" charset="0"/>
              </a:rPr>
              <a:t>b) El “</a:t>
            </a:r>
            <a:r>
              <a:rPr lang="es-CL" b="1" dirty="0">
                <a:latin typeface="Verdana" pitchFamily="34" charset="0"/>
                <a:ea typeface="Verdana" pitchFamily="34" charset="0"/>
                <a:cs typeface="Verdana" pitchFamily="34" charset="0"/>
              </a:rPr>
              <a:t>APORTE” </a:t>
            </a:r>
            <a:r>
              <a:rPr lang="es-CL" dirty="0">
                <a:latin typeface="Verdana" pitchFamily="34" charset="0"/>
                <a:ea typeface="Verdana" pitchFamily="34" charset="0"/>
                <a:cs typeface="Verdana" pitchFamily="34" charset="0"/>
              </a:rPr>
              <a:t>del diseño es </a:t>
            </a:r>
            <a:r>
              <a:rPr lang="es-CL" b="1" dirty="0">
                <a:latin typeface="Verdana" pitchFamily="34" charset="0"/>
                <a:ea typeface="Verdana" pitchFamily="34" charset="0"/>
                <a:cs typeface="Verdana" pitchFamily="34" charset="0"/>
              </a:rPr>
              <a:t>AUMENTAR el DIÁMETRO</a:t>
            </a:r>
            <a:r>
              <a:rPr lang="es-CL" dirty="0">
                <a:latin typeface="Verdana" pitchFamily="34" charset="0"/>
                <a:ea typeface="Verdana" pitchFamily="34" charset="0"/>
                <a:cs typeface="Verdana" pitchFamily="34" charset="0"/>
              </a:rPr>
              <a:t> de la fibra radio-opaca </a:t>
            </a:r>
          </a:p>
          <a:p>
            <a:pPr>
              <a:defRPr/>
            </a:pPr>
            <a:endParaRPr lang="es-CL" dirty="0"/>
          </a:p>
        </p:txBody>
      </p:sp>
      <p:sp>
        <p:nvSpPr>
          <p:cNvPr id="4" name="3 Flecha abajo"/>
          <p:cNvSpPr/>
          <p:nvPr/>
        </p:nvSpPr>
        <p:spPr>
          <a:xfrm rot="16200000">
            <a:off x="6714509" y="4915307"/>
            <a:ext cx="481217" cy="978408"/>
          </a:xfrm>
          <a:prstGeom prst="downArrow">
            <a:avLst/>
          </a:prstGeom>
          <a:solidFill>
            <a:srgbClr val="FF0000"/>
          </a:solidFill>
          <a:ln>
            <a:solidFill>
              <a:srgbClr val="FF0000"/>
            </a:solidFill>
          </a:ln>
          <a:effectLst>
            <a:innerShdw blurRad="63500" dist="50800" dir="135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5" name="4 Cilindro"/>
          <p:cNvSpPr/>
          <p:nvPr/>
        </p:nvSpPr>
        <p:spPr>
          <a:xfrm>
            <a:off x="5575300" y="4373563"/>
            <a:ext cx="388938" cy="1747837"/>
          </a:xfrm>
          <a:prstGeom prst="can">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1" name="10 Cilindro"/>
          <p:cNvSpPr/>
          <p:nvPr/>
        </p:nvSpPr>
        <p:spPr>
          <a:xfrm>
            <a:off x="7723188" y="4400550"/>
            <a:ext cx="836612" cy="1747838"/>
          </a:xfrm>
          <a:prstGeom prst="can">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2" name="11 Flecha abajo"/>
          <p:cNvSpPr/>
          <p:nvPr/>
        </p:nvSpPr>
        <p:spPr>
          <a:xfrm>
            <a:off x="2213212" y="3462278"/>
            <a:ext cx="484632" cy="978408"/>
          </a:xfrm>
          <a:prstGeom prst="downArrow">
            <a:avLst/>
          </a:prstGeom>
          <a:solidFill>
            <a:srgbClr val="FF0000"/>
          </a:solidFill>
          <a:ln>
            <a:solidFill>
              <a:srgbClr val="FF0000"/>
            </a:solidFill>
          </a:ln>
          <a:effectLst>
            <a:innerShdw blurRad="63500" dist="50800" dir="27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409575" y="300038"/>
            <a:ext cx="7724775" cy="1065212"/>
          </a:xfrm>
          <a:prstGeom prst="roundRect">
            <a:avLst/>
          </a:prstGeom>
          <a:solidFill>
            <a:srgbClr val="00A79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4339" name="1 Marcador de contenido"/>
          <p:cNvSpPr>
            <a:spLocks noGrp="1"/>
          </p:cNvSpPr>
          <p:nvPr>
            <p:ph sz="quarter" idx="4294967295"/>
          </p:nvPr>
        </p:nvSpPr>
        <p:spPr bwMode="auto">
          <a:xfrm>
            <a:off x="3998644" y="3869995"/>
            <a:ext cx="4943475" cy="1027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CL" sz="1800" dirty="0" smtClean="0">
                <a:latin typeface="Verdana" pitchFamily="34" charset="0"/>
                <a:ea typeface="Verdana" pitchFamily="34" charset="0"/>
                <a:cs typeface="Verdana" pitchFamily="34" charset="0"/>
              </a:rPr>
              <a:t>https://prezi.com/c3vaeyiimbyp/conociendo-los-dispositivos-medicos/</a:t>
            </a:r>
          </a:p>
        </p:txBody>
      </p:sp>
      <p:pic>
        <p:nvPicPr>
          <p:cNvPr id="1434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0763" y="4294188"/>
            <a:ext cx="2763837" cy="16462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4341"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1150" y="1938338"/>
            <a:ext cx="2476500" cy="16462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655638" y="414338"/>
            <a:ext cx="7778750" cy="831850"/>
          </a:xfrm>
          <a:prstGeom prst="rect">
            <a:avLst/>
          </a:prstGeom>
          <a:noFill/>
        </p:spPr>
        <p:txBody>
          <a:bodyPr>
            <a:spAutoFit/>
          </a:bodyPr>
          <a:lstStyle/>
          <a:p>
            <a:pPr marL="450850" indent="-450850">
              <a:defRPr/>
            </a:pPr>
            <a:r>
              <a:rPr lang="es-CL" sz="2400" b="1" dirty="0">
                <a:solidFill>
                  <a:schemeClr val="bg1"/>
                </a:solidFill>
                <a:latin typeface="Verdana" pitchFamily="34" charset="0"/>
                <a:ea typeface="Verdana" pitchFamily="34" charset="0"/>
                <a:cs typeface="Verdana" pitchFamily="34" charset="0"/>
              </a:rPr>
              <a:t>1. </a:t>
            </a:r>
            <a:r>
              <a:rPr lang="es-CL" sz="2400" b="1" cap="all" dirty="0">
                <a:solidFill>
                  <a:schemeClr val="bg1"/>
                </a:solidFill>
                <a:latin typeface="Verdana" pitchFamily="34" charset="0"/>
                <a:ea typeface="Verdana" pitchFamily="34" charset="0"/>
                <a:cs typeface="Verdana" pitchFamily="34" charset="0"/>
              </a:rPr>
              <a:t>¿Qué PRODUCTOS  Corresponden a </a:t>
            </a:r>
            <a:r>
              <a:rPr lang="es-CL" sz="2400" b="1" cap="all" dirty="0" err="1">
                <a:solidFill>
                  <a:schemeClr val="bg1"/>
                </a:solidFill>
                <a:latin typeface="Verdana" pitchFamily="34" charset="0"/>
                <a:ea typeface="Verdana" pitchFamily="34" charset="0"/>
                <a:cs typeface="Verdana" pitchFamily="34" charset="0"/>
              </a:rPr>
              <a:t>DispositivoS</a:t>
            </a:r>
            <a:r>
              <a:rPr lang="es-CL" sz="2400" b="1" cap="all" dirty="0">
                <a:solidFill>
                  <a:schemeClr val="bg1"/>
                </a:solidFill>
                <a:latin typeface="Verdana" pitchFamily="34" charset="0"/>
                <a:ea typeface="Verdana" pitchFamily="34" charset="0"/>
                <a:cs typeface="Verdana" pitchFamily="34" charset="0"/>
              </a:rPr>
              <a:t> </a:t>
            </a:r>
            <a:r>
              <a:rPr lang="es-CL" sz="2400" b="1" cap="all" dirty="0" err="1">
                <a:solidFill>
                  <a:schemeClr val="bg1"/>
                </a:solidFill>
                <a:latin typeface="Verdana" pitchFamily="34" charset="0"/>
                <a:ea typeface="Verdana" pitchFamily="34" charset="0"/>
                <a:cs typeface="Verdana" pitchFamily="34" charset="0"/>
              </a:rPr>
              <a:t>MédicoS</a:t>
            </a:r>
            <a:r>
              <a:rPr lang="es-CL" sz="2400" b="1" cap="all" dirty="0">
                <a:solidFill>
                  <a:schemeClr val="bg1"/>
                </a:solidFill>
                <a:latin typeface="Verdana" pitchFamily="34" charset="0"/>
                <a:ea typeface="Verdana" pitchFamily="34" charset="0"/>
                <a:cs typeface="Verdana" pitchFamily="34" charset="0"/>
              </a:rPr>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330200" y="246063"/>
            <a:ext cx="8477250" cy="941387"/>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8915" name="Rectangle 3"/>
          <p:cNvSpPr>
            <a:spLocks noGrp="1" noChangeArrowheads="1"/>
          </p:cNvSpPr>
          <p:nvPr>
            <p:ph type="title" idx="4294967295"/>
          </p:nvPr>
        </p:nvSpPr>
        <p:spPr bwMode="auto">
          <a:xfrm>
            <a:off x="330200" y="409575"/>
            <a:ext cx="8229600" cy="5048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CL" sz="2800" b="1" smtClean="0">
                <a:solidFill>
                  <a:schemeClr val="bg1"/>
                </a:solidFill>
                <a:latin typeface="Verdana" pitchFamily="34" charset="0"/>
                <a:ea typeface="Verdana" pitchFamily="34" charset="0"/>
                <a:cs typeface="Verdana" pitchFamily="34" charset="0"/>
              </a:rPr>
              <a:t>Segundo aspecto Clave en el D </a:t>
            </a:r>
            <a:r>
              <a:rPr lang="es-ES" sz="2800" b="1" smtClean="0">
                <a:solidFill>
                  <a:schemeClr val="bg1"/>
                </a:solidFill>
                <a:latin typeface="Verdana" pitchFamily="34" charset="0"/>
              </a:rPr>
              <a:t>&amp;</a:t>
            </a:r>
            <a:r>
              <a:rPr lang="es-CL" sz="2800" b="1" smtClean="0">
                <a:solidFill>
                  <a:schemeClr val="bg1"/>
                </a:solidFill>
                <a:latin typeface="Verdana" pitchFamily="34" charset="0"/>
                <a:ea typeface="Verdana" pitchFamily="34" charset="0"/>
                <a:cs typeface="Verdana" pitchFamily="34" charset="0"/>
              </a:rPr>
              <a:t> D….</a:t>
            </a:r>
            <a:r>
              <a:rPr lang="es-CL" sz="3200" smtClean="0"/>
              <a:t/>
            </a:r>
            <a:br>
              <a:rPr lang="es-CL" sz="3200" smtClean="0"/>
            </a:br>
            <a:endParaRPr lang="es-ES" sz="3200" b="1" smtClean="0">
              <a:solidFill>
                <a:schemeClr val="bg1"/>
              </a:solidFill>
            </a:endParaRPr>
          </a:p>
        </p:txBody>
      </p:sp>
      <p:sp>
        <p:nvSpPr>
          <p:cNvPr id="38916" name="2 CuadroTexto"/>
          <p:cNvSpPr txBox="1">
            <a:spLocks noChangeArrowheads="1"/>
          </p:cNvSpPr>
          <p:nvPr/>
        </p:nvSpPr>
        <p:spPr bwMode="auto">
          <a:xfrm>
            <a:off x="479425" y="1757363"/>
            <a:ext cx="4351338"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dirty="0">
                <a:latin typeface="Verdana" pitchFamily="34" charset="0"/>
              </a:rPr>
              <a:t>Los registros de los sistemas de calidad (RSC) de la Norma ISO 13485 requieren que la empresa productora </a:t>
            </a:r>
            <a:r>
              <a:rPr lang="es-CL" b="1" dirty="0">
                <a:latin typeface="Verdana" pitchFamily="34" charset="0"/>
              </a:rPr>
              <a:t>documente todos los procedimientos de Diseño y Desarrollo del dispositivo</a:t>
            </a:r>
            <a:r>
              <a:rPr lang="es-CL" dirty="0">
                <a:latin typeface="Verdana" pitchFamily="34" charset="0"/>
              </a:rPr>
              <a:t>. </a:t>
            </a:r>
          </a:p>
          <a:p>
            <a:pPr eaLnBrk="1" hangingPunct="1"/>
            <a:endParaRPr lang="es-CL" dirty="0">
              <a:latin typeface="Verdana" pitchFamily="34" charset="0"/>
            </a:endParaRPr>
          </a:p>
          <a:p>
            <a:pPr eaLnBrk="1" hangingPunct="1"/>
            <a:r>
              <a:rPr lang="es-CL" dirty="0">
                <a:latin typeface="Verdana" pitchFamily="34" charset="0"/>
              </a:rPr>
              <a:t>Las actividades realizadas durante el proceso de </a:t>
            </a:r>
            <a:r>
              <a:rPr lang="es-CL" i="1" dirty="0">
                <a:latin typeface="Verdana" pitchFamily="34" charset="0"/>
              </a:rPr>
              <a:t>Revisión de Diseño </a:t>
            </a:r>
            <a:r>
              <a:rPr lang="es-CL" dirty="0">
                <a:latin typeface="Verdana" pitchFamily="34" charset="0"/>
              </a:rPr>
              <a:t>se documentan en el </a:t>
            </a:r>
            <a:r>
              <a:rPr lang="es-CL" b="1" dirty="0">
                <a:latin typeface="Verdana" pitchFamily="34" charset="0"/>
              </a:rPr>
              <a:t>Registro Principal del Dispositivo (RPD) / Registro del Historial del Dispositivo (RHD). </a:t>
            </a:r>
            <a:r>
              <a:rPr lang="es-CL" dirty="0">
                <a:latin typeface="Verdana" pitchFamily="34" charset="0"/>
              </a:rPr>
              <a:t>En este último se debe detallar toda la historia del dispositivo. </a:t>
            </a:r>
          </a:p>
        </p:txBody>
      </p:sp>
      <p:sp>
        <p:nvSpPr>
          <p:cNvPr id="38917" name="AutoShape 14"/>
          <p:cNvSpPr>
            <a:spLocks noChangeArrowheads="1"/>
          </p:cNvSpPr>
          <p:nvPr/>
        </p:nvSpPr>
        <p:spPr bwMode="auto">
          <a:xfrm>
            <a:off x="5783263" y="1187450"/>
            <a:ext cx="2432050" cy="1965325"/>
          </a:xfrm>
          <a:prstGeom prst="star8">
            <a:avLst>
              <a:gd name="adj" fmla="val 38250"/>
            </a:avLst>
          </a:prstGeom>
          <a:solidFill>
            <a:srgbClr val="FFFF00"/>
          </a:solidFill>
          <a:ln w="38100">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38918" name="5 CuadroTexto"/>
          <p:cNvSpPr txBox="1">
            <a:spLocks noChangeArrowheads="1"/>
          </p:cNvSpPr>
          <p:nvPr/>
        </p:nvSpPr>
        <p:spPr bwMode="auto">
          <a:xfrm>
            <a:off x="6188075" y="1797050"/>
            <a:ext cx="1857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sz="1600" b="1">
                <a:solidFill>
                  <a:srgbClr val="FF0000"/>
                </a:solidFill>
                <a:latin typeface="Verdana" pitchFamily="34" charset="0"/>
              </a:rPr>
              <a:t>2. Revisión del Diseño</a:t>
            </a:r>
          </a:p>
        </p:txBody>
      </p:sp>
      <p:sp>
        <p:nvSpPr>
          <p:cNvPr id="14" name="13 Multidocumento"/>
          <p:cNvSpPr/>
          <p:nvPr/>
        </p:nvSpPr>
        <p:spPr>
          <a:xfrm>
            <a:off x="5363570" y="3365168"/>
            <a:ext cx="3098042" cy="2203119"/>
          </a:xfrm>
          <a:prstGeom prst="flowChartMultidocumen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28575">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8922" name="7 CuadroTexto"/>
          <p:cNvSpPr txBox="1">
            <a:spLocks noChangeArrowheads="1"/>
          </p:cNvSpPr>
          <p:nvPr/>
        </p:nvSpPr>
        <p:spPr bwMode="auto">
          <a:xfrm>
            <a:off x="5500688" y="3968750"/>
            <a:ext cx="24018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b="1">
                <a:solidFill>
                  <a:srgbClr val="00A79C"/>
                </a:solidFill>
              </a:rPr>
              <a:t>Documentos Asociados a la Fase de Revisión de Diseño</a:t>
            </a:r>
            <a:endParaRPr lang="es-CL">
              <a:solidFill>
                <a:srgbClr val="00A79C"/>
              </a:solidFill>
            </a:endParaRPr>
          </a:p>
        </p:txBody>
      </p:sp>
      <p:sp>
        <p:nvSpPr>
          <p:cNvPr id="15" name="14 Flecha abajo"/>
          <p:cNvSpPr/>
          <p:nvPr/>
        </p:nvSpPr>
        <p:spPr>
          <a:xfrm rot="16200000">
            <a:off x="7692918" y="5815246"/>
            <a:ext cx="481217" cy="978408"/>
          </a:xfrm>
          <a:prstGeom prst="downArrow">
            <a:avLst/>
          </a:prstGeom>
          <a:solidFill>
            <a:srgbClr val="FF0000"/>
          </a:solidFill>
          <a:ln>
            <a:solidFill>
              <a:srgbClr val="FF0000"/>
            </a:solidFill>
          </a:ln>
          <a:effectLst>
            <a:innerShdw blurRad="63500" dist="50800" dir="135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38926" name="8 CuadroTexto"/>
          <p:cNvSpPr txBox="1">
            <a:spLocks noChangeArrowheads="1"/>
          </p:cNvSpPr>
          <p:nvPr/>
        </p:nvSpPr>
        <p:spPr bwMode="auto">
          <a:xfrm>
            <a:off x="4189413" y="5972175"/>
            <a:ext cx="30845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b="1" dirty="0">
                <a:latin typeface="Verdana" pitchFamily="34" charset="0"/>
              </a:rPr>
              <a:t>Se debe disponer de información sobre: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330200" y="246063"/>
            <a:ext cx="8477250" cy="941387"/>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9939" name="Rectangle 3"/>
          <p:cNvSpPr>
            <a:spLocks noGrp="1" noChangeArrowheads="1"/>
          </p:cNvSpPr>
          <p:nvPr>
            <p:ph type="title" idx="4294967295"/>
          </p:nvPr>
        </p:nvSpPr>
        <p:spPr bwMode="auto">
          <a:xfrm>
            <a:off x="330200" y="409575"/>
            <a:ext cx="8229600" cy="5048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CL" sz="2800" b="1" smtClean="0">
                <a:solidFill>
                  <a:schemeClr val="bg1"/>
                </a:solidFill>
                <a:latin typeface="Verdana" pitchFamily="34" charset="0"/>
                <a:ea typeface="Verdana" pitchFamily="34" charset="0"/>
                <a:cs typeface="Verdana" pitchFamily="34" charset="0"/>
              </a:rPr>
              <a:t>Segundo aspecto Clave en el D </a:t>
            </a:r>
            <a:r>
              <a:rPr lang="es-ES" sz="2800" b="1" smtClean="0">
                <a:solidFill>
                  <a:schemeClr val="bg1"/>
                </a:solidFill>
                <a:latin typeface="Verdana" pitchFamily="34" charset="0"/>
              </a:rPr>
              <a:t>&amp;</a:t>
            </a:r>
            <a:r>
              <a:rPr lang="es-CL" sz="2800" b="1" smtClean="0">
                <a:solidFill>
                  <a:schemeClr val="bg1"/>
                </a:solidFill>
                <a:latin typeface="Verdana" pitchFamily="34" charset="0"/>
                <a:ea typeface="Verdana" pitchFamily="34" charset="0"/>
                <a:cs typeface="Verdana" pitchFamily="34" charset="0"/>
              </a:rPr>
              <a:t> D….</a:t>
            </a:r>
            <a:r>
              <a:rPr lang="es-CL" sz="3200" smtClean="0"/>
              <a:t/>
            </a:r>
            <a:br>
              <a:rPr lang="es-CL" sz="3200" smtClean="0"/>
            </a:br>
            <a:endParaRPr lang="es-ES" sz="3200" b="1" smtClean="0">
              <a:solidFill>
                <a:schemeClr val="bg1"/>
              </a:solidFill>
            </a:endParaRPr>
          </a:p>
        </p:txBody>
      </p:sp>
      <p:sp>
        <p:nvSpPr>
          <p:cNvPr id="3" name="2 CuadroTexto"/>
          <p:cNvSpPr txBox="1"/>
          <p:nvPr/>
        </p:nvSpPr>
        <p:spPr>
          <a:xfrm>
            <a:off x="479425" y="1425575"/>
            <a:ext cx="6276975" cy="5418138"/>
          </a:xfrm>
          <a:prstGeom prst="rect">
            <a:avLst/>
          </a:prstGeom>
          <a:noFill/>
        </p:spPr>
        <p:txBody>
          <a:bodyPr>
            <a:spAutoFit/>
          </a:bodyPr>
          <a:lstStyle/>
          <a:p>
            <a:pPr marL="285750" indent="-285750">
              <a:buFont typeface="Wingdings" pitchFamily="2" charset="2"/>
              <a:buChar char="Ø"/>
              <a:defRPr/>
            </a:pPr>
            <a:r>
              <a:rPr lang="es-CL" b="1" dirty="0">
                <a:latin typeface="Verdana" pitchFamily="34" charset="0"/>
                <a:ea typeface="Verdana" pitchFamily="34" charset="0"/>
                <a:cs typeface="Verdana" pitchFamily="34" charset="0"/>
              </a:rPr>
              <a:t>Especificaciones del dispositivo, </a:t>
            </a:r>
            <a:r>
              <a:rPr lang="es-CL" dirty="0">
                <a:latin typeface="Verdana" pitchFamily="34" charset="0"/>
                <a:ea typeface="Verdana" pitchFamily="34" charset="0"/>
                <a:cs typeface="Verdana" pitchFamily="34" charset="0"/>
              </a:rPr>
              <a:t>incluyendo los planos y la formulación. </a:t>
            </a:r>
          </a:p>
          <a:p>
            <a:pPr marL="285750" indent="-285750">
              <a:buFont typeface="Wingdings" pitchFamily="2" charset="2"/>
              <a:buChar char="Ø"/>
              <a:defRPr/>
            </a:pPr>
            <a:endParaRPr lang="es-CL" sz="800" dirty="0">
              <a:latin typeface="Verdana" pitchFamily="34" charset="0"/>
              <a:ea typeface="Verdana" pitchFamily="34" charset="0"/>
              <a:cs typeface="Verdana" pitchFamily="34" charset="0"/>
            </a:endParaRPr>
          </a:p>
          <a:p>
            <a:pPr marL="285750" indent="-285750">
              <a:buFont typeface="Wingdings" pitchFamily="2" charset="2"/>
              <a:buChar char="Ø"/>
              <a:defRPr/>
            </a:pPr>
            <a:r>
              <a:rPr lang="es-CL" b="1" dirty="0">
                <a:latin typeface="Verdana" pitchFamily="34" charset="0"/>
                <a:ea typeface="Verdana" pitchFamily="34" charset="0"/>
                <a:cs typeface="Verdana" pitchFamily="34" charset="0"/>
              </a:rPr>
              <a:t>Especificaciones del software </a:t>
            </a:r>
            <a:r>
              <a:rPr lang="es-CL" dirty="0">
                <a:latin typeface="Verdana" pitchFamily="34" charset="0"/>
                <a:ea typeface="Verdana" pitchFamily="34" charset="0"/>
                <a:cs typeface="Verdana" pitchFamily="34" charset="0"/>
              </a:rPr>
              <a:t>(cuando aplique). </a:t>
            </a:r>
          </a:p>
          <a:p>
            <a:pPr marL="285750" indent="-285750">
              <a:buFont typeface="Wingdings" pitchFamily="2" charset="2"/>
              <a:buChar char="Ø"/>
              <a:defRPr/>
            </a:pPr>
            <a:endParaRPr lang="es-CL" sz="800" dirty="0">
              <a:latin typeface="Verdana" pitchFamily="34" charset="0"/>
              <a:ea typeface="Verdana" pitchFamily="34" charset="0"/>
              <a:cs typeface="Verdana" pitchFamily="34" charset="0"/>
            </a:endParaRPr>
          </a:p>
          <a:p>
            <a:pPr marL="285750" indent="-285750">
              <a:buFont typeface="Wingdings" pitchFamily="2" charset="2"/>
              <a:buChar char="Ø"/>
              <a:defRPr/>
            </a:pPr>
            <a:r>
              <a:rPr lang="es-CL" b="1" dirty="0">
                <a:latin typeface="Verdana" pitchFamily="34" charset="0"/>
                <a:ea typeface="Verdana" pitchFamily="34" charset="0"/>
                <a:cs typeface="Verdana" pitchFamily="34" charset="0"/>
              </a:rPr>
              <a:t>Especificaciones del proceso de fabricación, </a:t>
            </a:r>
            <a:r>
              <a:rPr lang="es-CL" dirty="0">
                <a:latin typeface="Verdana" pitchFamily="34" charset="0"/>
                <a:ea typeface="Verdana" pitchFamily="34" charset="0"/>
                <a:cs typeface="Verdana" pitchFamily="34" charset="0"/>
              </a:rPr>
              <a:t>incluido cualquier detalle del equipo, instrucciones de trabajo, controles ambientales, etc. </a:t>
            </a:r>
          </a:p>
          <a:p>
            <a:pPr marL="285750" indent="-285750">
              <a:buFont typeface="Wingdings" pitchFamily="2" charset="2"/>
              <a:buChar char="Ø"/>
              <a:defRPr/>
            </a:pPr>
            <a:endParaRPr lang="es-CL" sz="800" dirty="0">
              <a:latin typeface="Verdana" pitchFamily="34" charset="0"/>
              <a:ea typeface="Verdana" pitchFamily="34" charset="0"/>
              <a:cs typeface="Verdana" pitchFamily="34" charset="0"/>
            </a:endParaRPr>
          </a:p>
          <a:p>
            <a:pPr marL="285750" indent="-285750">
              <a:buFont typeface="Wingdings" pitchFamily="2" charset="2"/>
              <a:buChar char="Ø"/>
              <a:defRPr/>
            </a:pPr>
            <a:r>
              <a:rPr lang="es-CL" b="1" dirty="0">
                <a:latin typeface="Verdana" pitchFamily="34" charset="0"/>
                <a:ea typeface="Verdana" pitchFamily="34" charset="0"/>
                <a:cs typeface="Verdana" pitchFamily="34" charset="0"/>
              </a:rPr>
              <a:t>Especificaciones de aseguramiento de la calidad</a:t>
            </a:r>
          </a:p>
          <a:p>
            <a:pPr>
              <a:defRPr/>
            </a:pPr>
            <a:r>
              <a:rPr lang="es-CL" sz="800" b="1" dirty="0">
                <a:latin typeface="Verdana" pitchFamily="34" charset="0"/>
                <a:ea typeface="Verdana" pitchFamily="34" charset="0"/>
                <a:cs typeface="Verdana" pitchFamily="34" charset="0"/>
              </a:rPr>
              <a:t> </a:t>
            </a:r>
            <a:endParaRPr lang="es-CL" sz="800" dirty="0">
              <a:latin typeface="Verdana" pitchFamily="34" charset="0"/>
              <a:ea typeface="Verdana" pitchFamily="34" charset="0"/>
              <a:cs typeface="Verdana" pitchFamily="34" charset="0"/>
            </a:endParaRPr>
          </a:p>
          <a:p>
            <a:pPr marL="285750" indent="-285750">
              <a:buFont typeface="Wingdings" pitchFamily="2" charset="2"/>
              <a:buChar char="Ø"/>
              <a:defRPr/>
            </a:pPr>
            <a:r>
              <a:rPr lang="es-CL" b="1" dirty="0">
                <a:latin typeface="Verdana" pitchFamily="34" charset="0"/>
                <a:ea typeface="Verdana" pitchFamily="34" charset="0"/>
                <a:cs typeface="Verdana" pitchFamily="34" charset="0"/>
              </a:rPr>
              <a:t>Especificaciones de empaque y etiquetado, </a:t>
            </a:r>
            <a:r>
              <a:rPr lang="es-CL" dirty="0">
                <a:latin typeface="Verdana" pitchFamily="34" charset="0"/>
                <a:ea typeface="Verdana" pitchFamily="34" charset="0"/>
                <a:cs typeface="Verdana" pitchFamily="34" charset="0"/>
              </a:rPr>
              <a:t>incluyendo los métodos a utilizar. </a:t>
            </a:r>
          </a:p>
          <a:p>
            <a:pPr>
              <a:defRPr/>
            </a:pPr>
            <a:endParaRPr lang="es-CL" sz="800" dirty="0">
              <a:latin typeface="Verdana" pitchFamily="34" charset="0"/>
              <a:ea typeface="Verdana" pitchFamily="34" charset="0"/>
              <a:cs typeface="Verdana" pitchFamily="34" charset="0"/>
            </a:endParaRPr>
          </a:p>
          <a:p>
            <a:pPr marL="285750" indent="-285750">
              <a:buFont typeface="Wingdings" pitchFamily="2" charset="2"/>
              <a:buChar char="Ø"/>
              <a:defRPr/>
            </a:pPr>
            <a:r>
              <a:rPr lang="es-CL" b="1" dirty="0">
                <a:latin typeface="Verdana" pitchFamily="34" charset="0"/>
                <a:ea typeface="Verdana" pitchFamily="34" charset="0"/>
                <a:cs typeface="Verdana" pitchFamily="34" charset="0"/>
              </a:rPr>
              <a:t>Procedimientos de instalación, mantenimiento y servicio del dispositivo </a:t>
            </a:r>
            <a:r>
              <a:rPr lang="es-CL" dirty="0">
                <a:latin typeface="Verdana" pitchFamily="34" charset="0"/>
                <a:ea typeface="Verdana" pitchFamily="34" charset="0"/>
                <a:cs typeface="Verdana" pitchFamily="34" charset="0"/>
              </a:rPr>
              <a:t>(por ejemplo equipo de rayos – X.</a:t>
            </a:r>
          </a:p>
          <a:p>
            <a:pPr>
              <a:defRPr/>
            </a:pPr>
            <a:r>
              <a:rPr lang="es-CL" sz="800" dirty="0">
                <a:latin typeface="Verdana" pitchFamily="34" charset="0"/>
                <a:ea typeface="Verdana" pitchFamily="34" charset="0"/>
                <a:cs typeface="Verdana" pitchFamily="34" charset="0"/>
              </a:rPr>
              <a:t> </a:t>
            </a:r>
          </a:p>
          <a:p>
            <a:pPr marL="285750" indent="-285750">
              <a:buFont typeface="Wingdings" pitchFamily="2" charset="2"/>
              <a:buChar char="Ø"/>
              <a:defRPr/>
            </a:pPr>
            <a:r>
              <a:rPr lang="es-CL" b="1" dirty="0">
                <a:latin typeface="Verdana" pitchFamily="34" charset="0"/>
                <a:ea typeface="Verdana" pitchFamily="34" charset="0"/>
                <a:cs typeface="Verdana" pitchFamily="34" charset="0"/>
              </a:rPr>
              <a:t>Documentos Asociados a la fase de Revisión de Diseño</a:t>
            </a:r>
            <a:endParaRPr lang="es-CL" dirty="0">
              <a:latin typeface="Verdana" pitchFamily="34" charset="0"/>
              <a:ea typeface="Verdana" pitchFamily="34" charset="0"/>
              <a:cs typeface="Verdana" pitchFamily="34" charset="0"/>
            </a:endParaRPr>
          </a:p>
        </p:txBody>
      </p:sp>
      <p:sp>
        <p:nvSpPr>
          <p:cNvPr id="39941" name="AutoShape 14"/>
          <p:cNvSpPr>
            <a:spLocks noChangeArrowheads="1"/>
          </p:cNvSpPr>
          <p:nvPr/>
        </p:nvSpPr>
        <p:spPr bwMode="auto">
          <a:xfrm>
            <a:off x="6591300" y="1187450"/>
            <a:ext cx="2216150" cy="1965325"/>
          </a:xfrm>
          <a:prstGeom prst="star8">
            <a:avLst>
              <a:gd name="adj" fmla="val 38250"/>
            </a:avLst>
          </a:prstGeom>
          <a:solidFill>
            <a:srgbClr val="FFFF00"/>
          </a:solidFill>
          <a:ln w="38100">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39942" name="5 CuadroTexto"/>
          <p:cNvSpPr txBox="1">
            <a:spLocks noChangeArrowheads="1"/>
          </p:cNvSpPr>
          <p:nvPr/>
        </p:nvSpPr>
        <p:spPr bwMode="auto">
          <a:xfrm>
            <a:off x="6853238" y="1878013"/>
            <a:ext cx="1857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sz="1600" b="1">
                <a:solidFill>
                  <a:srgbClr val="FF0000"/>
                </a:solidFill>
                <a:latin typeface="Verdana" pitchFamily="34" charset="0"/>
              </a:rPr>
              <a:t>2. Revisión del Diseño</a:t>
            </a:r>
          </a:p>
        </p:txBody>
      </p:sp>
      <p:sp>
        <p:nvSpPr>
          <p:cNvPr id="11" name="10 Multidocumento"/>
          <p:cNvSpPr/>
          <p:nvPr/>
        </p:nvSpPr>
        <p:spPr>
          <a:xfrm>
            <a:off x="6756698" y="3365168"/>
            <a:ext cx="2050233" cy="3308587"/>
          </a:xfrm>
          <a:prstGeom prst="flowChartMultidocumen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28575">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9946" name="1 CuadroTexto"/>
          <p:cNvSpPr txBox="1">
            <a:spLocks noChangeArrowheads="1"/>
          </p:cNvSpPr>
          <p:nvPr/>
        </p:nvSpPr>
        <p:spPr bwMode="auto">
          <a:xfrm>
            <a:off x="6805613" y="4162425"/>
            <a:ext cx="169227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b="1">
                <a:solidFill>
                  <a:srgbClr val="00A79C"/>
                </a:solidFill>
              </a:rPr>
              <a:t>Documentos Asociados a la Fase de Revisión de Diseño</a:t>
            </a:r>
            <a:endParaRPr lang="es-CL">
              <a:solidFill>
                <a:srgbClr val="00A79C"/>
              </a:solidFill>
            </a:endParaRPr>
          </a:p>
          <a:p>
            <a:pPr eaLnBrk="1" hangingPunct="1"/>
            <a:endParaRPr lang="es-CL"/>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152400" y="312738"/>
            <a:ext cx="8570913" cy="836612"/>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0963" name="AutoShape 15"/>
          <p:cNvSpPr>
            <a:spLocks noChangeArrowheads="1"/>
          </p:cNvSpPr>
          <p:nvPr/>
        </p:nvSpPr>
        <p:spPr bwMode="auto">
          <a:xfrm>
            <a:off x="6356350" y="2505075"/>
            <a:ext cx="2519363" cy="1951038"/>
          </a:xfrm>
          <a:prstGeom prst="star8">
            <a:avLst>
              <a:gd name="adj" fmla="val 38250"/>
            </a:avLst>
          </a:prstGeom>
          <a:solidFill>
            <a:srgbClr val="FFFF00"/>
          </a:solidFill>
          <a:ln w="381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40964" name="Rectangle 3"/>
          <p:cNvSpPr>
            <a:spLocks noGrp="1" noChangeArrowheads="1"/>
          </p:cNvSpPr>
          <p:nvPr>
            <p:ph type="title" idx="4294967295"/>
          </p:nvPr>
        </p:nvSpPr>
        <p:spPr bwMode="auto">
          <a:xfrm>
            <a:off x="0" y="501650"/>
            <a:ext cx="8664575" cy="647700"/>
          </a:xfrm>
          <a:prstGeom prst="rect">
            <a:avLst/>
          </a:prstGeom>
          <a:noFill/>
          <a:ln>
            <a:solidFill>
              <a:srgbClr val="00A79C"/>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Tercer Aspecto Clave de la Fase de D </a:t>
            </a:r>
            <a:r>
              <a:rPr lang="es-ES" sz="2800" b="1" smtClean="0">
                <a:solidFill>
                  <a:schemeClr val="bg1"/>
                </a:solidFill>
                <a:latin typeface="Verdana" pitchFamily="34" charset="0"/>
              </a:rPr>
              <a:t>&amp;</a:t>
            </a:r>
            <a:r>
              <a:rPr lang="es-ES" sz="2800" b="1" smtClean="0">
                <a:solidFill>
                  <a:schemeClr val="bg1"/>
                </a:solidFill>
                <a:latin typeface="Verdana" pitchFamily="34" charset="0"/>
                <a:ea typeface="Verdana" pitchFamily="34" charset="0"/>
                <a:cs typeface="Verdana" pitchFamily="34" charset="0"/>
              </a:rPr>
              <a:t> D</a:t>
            </a:r>
          </a:p>
        </p:txBody>
      </p:sp>
      <p:sp>
        <p:nvSpPr>
          <p:cNvPr id="40965" name="Text Box 10"/>
          <p:cNvSpPr txBox="1">
            <a:spLocks noChangeArrowheads="1"/>
          </p:cNvSpPr>
          <p:nvPr/>
        </p:nvSpPr>
        <p:spPr bwMode="auto">
          <a:xfrm>
            <a:off x="6707188" y="3022600"/>
            <a:ext cx="20161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FF0000"/>
                </a:solidFill>
              </a:rPr>
              <a:t>3. Estudios pre-Clínicos o de Viabilidad</a:t>
            </a:r>
            <a:r>
              <a:rPr lang="es-ES" b="1"/>
              <a:t> </a:t>
            </a:r>
          </a:p>
        </p:txBody>
      </p:sp>
      <p:sp>
        <p:nvSpPr>
          <p:cNvPr id="40966" name="Text Box 14"/>
          <p:cNvSpPr txBox="1">
            <a:spLocks noChangeArrowheads="1"/>
          </p:cNvSpPr>
          <p:nvPr/>
        </p:nvSpPr>
        <p:spPr bwMode="auto">
          <a:xfrm>
            <a:off x="522288" y="1457325"/>
            <a:ext cx="5761037" cy="507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71475" indent="-3714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buFont typeface="Wingdings" pitchFamily="2" charset="2"/>
              <a:buChar char="Ø"/>
            </a:pPr>
            <a:r>
              <a:rPr lang="es-CL" b="1" dirty="0">
                <a:latin typeface="Verdana" pitchFamily="34" charset="0"/>
              </a:rPr>
              <a:t>Los Estudios Pre-Clínicos o de Viabilidad: </a:t>
            </a:r>
            <a:r>
              <a:rPr lang="es-CL" dirty="0">
                <a:latin typeface="Verdana" pitchFamily="34" charset="0"/>
              </a:rPr>
              <a:t>Son Pruebas de laboratorio o en animales en el trabajo pre-clínico, para evaluar, verificar y validar la seguridad y funcionalidad del diseño del dispositivo. </a:t>
            </a:r>
          </a:p>
          <a:p>
            <a:endParaRPr lang="es-CL" dirty="0">
              <a:latin typeface="Verdana" pitchFamily="34" charset="0"/>
            </a:endParaRPr>
          </a:p>
          <a:p>
            <a:pPr>
              <a:buFont typeface="Wingdings" pitchFamily="2" charset="2"/>
              <a:buChar char="Ø"/>
            </a:pPr>
            <a:r>
              <a:rPr lang="es-CL" dirty="0">
                <a:latin typeface="Verdana" pitchFamily="34" charset="0"/>
              </a:rPr>
              <a:t>También conocidos como estudios de viabilidad </a:t>
            </a:r>
          </a:p>
          <a:p>
            <a:endParaRPr lang="es-CL" dirty="0">
              <a:latin typeface="Verdana" pitchFamily="34" charset="0"/>
            </a:endParaRPr>
          </a:p>
          <a:p>
            <a:pPr>
              <a:buFont typeface="Wingdings" pitchFamily="2" charset="2"/>
              <a:buChar char="Ø"/>
            </a:pPr>
            <a:r>
              <a:rPr lang="es-CL" dirty="0">
                <a:latin typeface="Verdana" pitchFamily="34" charset="0"/>
              </a:rPr>
              <a:t>Los estudios </a:t>
            </a:r>
            <a:r>
              <a:rPr lang="es-CL" i="1" dirty="0">
                <a:latin typeface="Verdana" pitchFamily="34" charset="0"/>
              </a:rPr>
              <a:t>pre-clínicos </a:t>
            </a:r>
            <a:r>
              <a:rPr lang="es-CL" dirty="0">
                <a:latin typeface="Verdana" pitchFamily="34" charset="0"/>
              </a:rPr>
              <a:t>pueden: </a:t>
            </a:r>
          </a:p>
          <a:p>
            <a:endParaRPr lang="es-CL" dirty="0">
              <a:latin typeface="Verdana" pitchFamily="34" charset="0"/>
            </a:endParaRPr>
          </a:p>
          <a:p>
            <a:r>
              <a:rPr lang="es-CL" dirty="0">
                <a:latin typeface="Verdana" pitchFamily="34" charset="0"/>
              </a:rPr>
              <a:t>i) Tener éxito y causar una </a:t>
            </a:r>
            <a:r>
              <a:rPr lang="es-CL" b="1" dirty="0">
                <a:latin typeface="Verdana" pitchFamily="34" charset="0"/>
              </a:rPr>
              <a:t>“Inmovilización” </a:t>
            </a:r>
            <a:r>
              <a:rPr lang="es-CL" dirty="0">
                <a:latin typeface="Verdana" pitchFamily="34" charset="0"/>
              </a:rPr>
              <a:t>(también denominado </a:t>
            </a:r>
            <a:r>
              <a:rPr lang="es-CL" b="1" dirty="0">
                <a:latin typeface="Verdana" pitchFamily="34" charset="0"/>
              </a:rPr>
              <a:t>Congelamiento del Diseño</a:t>
            </a:r>
            <a:r>
              <a:rPr lang="es-CL" dirty="0">
                <a:latin typeface="Verdana" pitchFamily="34" charset="0"/>
              </a:rPr>
              <a:t>) para que el dispositivo entre en la fase de fabricación, o </a:t>
            </a:r>
          </a:p>
          <a:p>
            <a:r>
              <a:rPr lang="es-CL" dirty="0">
                <a:latin typeface="Verdana" pitchFamily="34" charset="0"/>
              </a:rPr>
              <a:t>ii) Generar aspectos que requerirán ajustes adicionales o nuevas actividades de trabajo en el proceso de revisión del diseño. </a:t>
            </a:r>
            <a:endParaRPr lang="es-ES" b="1" dirty="0">
              <a:latin typeface="Verdana" pitchFamily="34" charset="0"/>
            </a:endParaRPr>
          </a:p>
        </p:txBody>
      </p:sp>
      <p:sp>
        <p:nvSpPr>
          <p:cNvPr id="40967" name="AutoShape 7" descr="data:image/jpeg;base64,/9j/4AAQSkZJRgABAQAAAQABAAD/2wCEAAkGBhQSERUUExQWFBUUFxcYGBcXGBgUGBUXFxoaGBcXFRQXHCYeFxwkHBQaHy8gJCcpLCwsFx4xNTAqNSYrLCkBCQoKDgwOGg8PGiwkHCQpLCwsLCksLCwpLCksKSwsLCwsLCksKSwsLCksLCksLCwsLCwpKSkpLCwpLCwpKSksLP/AABEIALQBFwMBIgACEQEDEQH/xAAcAAAABwEBAAAAAAAAAAAAAAAAAQIDBAUGBwj/xABLEAABAwEEBwYCBwQGCQUBAAABAAIRAwQSITEFQVFhcZHwBiKBobHBEzIHI1JictHhFEKC8VOSorLC0hYXJDNDRHODkzRjdMPiFf/EABkBAAIDAQAAAAAAAAAAAAAAAAECAAMEBf/EACgRAAICAQQBBAICAwAAAAAAAAABAhEDEiExQQQTIjJRYfAz0XGBsf/aAAwDAQACEQMRAD8A6laB33fiPqodSkDmOoU20jvO/EfVR3cOuSxzQ6IlSidR8Cmi+M8OgpjuufBNubh1u3KposQze65pUHYeoTtJuAw1fnuSx11CKRCOaJIxHUKLW0WTkY3as1ZdeXBAt68UdN8ksom2utRMObLeY8Dq4eSm0LXTqZG47ZqPAflyU4sw62cFBtOhGOy7p3Zcky1L8k2JQshjFx6HBOCyjfzO7YqptSvRz+sZzw5TzlWFk0mypuOw9ek+CZUAkNszRq99qcDBs8kIRgJgCo65owi69dyMBFEAldeaT11gj681AAnroISihH15okCKIjrxR9eSBCASHWsgJmXYnIFSKVINEDrJG4YcusksDrkoQAQQQAUIAopRwihAgiqwOBB1/oo2j6pxYc2+k9eSkkKDbxccKg1YO4deiR7bhRJtW1TA6QN4hQq+LZGyU9ZTLG7nIR5NGPgKh/uR932KlVHYtO/1CYpDuPG93qlVXdxp/Cfb3TLgue7/AN/9F2d0VHjbBQSC6Kw3tKCKK5rh/gVaPmdxPqo7uuSkVz3jxPqUyR1yQkYkNHrzSXdeSWR1zROCrY6CYMBw9ilx14oMbgOHtxSiOue9GKIxIHXJDr1SwOuW9FHXNNQBMIR1zSyOuSAHXPemIJDevDio1o0Wx+qDtGBz81MjrkjhSuiFWGVqfyxUbs1+O1SbNpNjzHyu2HA5qXCar2Rr/mE79Y4HUiQeB68EoKkr2h1B4aHFwiYdq8Zx6xU6xaUa+J7pOo+OtBTV0WPHKtVbE1BKhDr13pysKEOvVH16IQoASiS0ShBDxglQg/LrclKEEQjhGgAgQKERRlFCgQiE3VohwIOsJ1JQZCDYWkNLD+56Qn9Hv+YbDPmnnMUOi0h2BjEtO6cjzVdU0aMT6JtiMh/4nIiJo/w+iLRjCGuBzvFKsrZpkb3BMuDQ9m/8oRbD8j+sQgiay/QG6PJBK75RbDTVPokWj5jxPumT15J2ue87ifUpk9eSZnJQnryREodeSJ5wPXsqxkOty63IwOuaSzIdbErr13JkQPr0RQj69EEwAQhHXNHKLr1TEDhGinrkh16ogBHXJH16op65IieuagSl0036xv4T6hRbBXuvaTkMPDLYpWmj32/hPsqpr8BvCxZNpWdbCrxJP95NmBCHXqo9jrXmNO0D2nzT89c1tTs5bVOhcIkUoSmFFIoQBQ69VABVBgjIRPOB62I5UICEAiJQUIBEUC5JJQCBCELyK8gQNRQO84bRPKVJvJkmKjd+HOUki3G6ZNpnX9oA+MJqyfvDY4+qDAQC3W0yN42IrOfrH+BTfRprZg0bk5p1OKCTZXRWeNsFBNBbC5PkKtB7zuJ9SmSeuSXaT3ncT6lME9clUzGg5QccE3e68OKDnJBh9hw8PYJU9c0204dbkoHrmmQByeuSIuSZQnrwTAF3uuiinrnvRT14pM9eCYg5PXJC91zSLyOeuaJAy7rkinrmiRT1jvUCVGmfnZwKqaRwG6R6q10yO/T/AIvZUrTn+I+YWPJ8mdfx/wCNfv2ajQdWaQ3Ej0PurCeuapezdWWuHA+3srlaMfxRz86qbFT1yQlEilWlAuUJ65pMo5RAB5wKUkPOBQlQAoop68UUoSgQOUkoSkuKASl7R9qqVjbLzeeflpj5nY57hv8AVYK0fSraSe6yk0bCHOPibwnkpfb/AET8S1h0xept44EiVQs7P0SYFQ3vsyPVMnBclscM57o2/Y7t+LU74VYBlU/KW/K/djMOwnetTbTABGog+a4K29SqS2Q6m6Qdl04HyXeS6/TB2gHmJQyRXRWrT3LNzsnDI+hTTWxVOwtUfQlrD6ZGum4sPhl5FTiMQdiC3VmtMhVnXazTtaghpUfK7YSPJBVuTi2jRGCnFMO0nvO4n3Ud7k9avmdxOxRXnrmlfJzEZTtt2vNmHwqf+9e2b32AcJjWTjC5rV0pVd81So6drnHylXX0gUz+2uJyLWR4NAPmCqOx2J1QmMhiTsC1Y4xUbIk26Re6C7a2izkd81Ga2PM4fdccWnDhuXYLJaBUpteBg9ocPETs3rilPQjg/vEBgAdJyI2YZLs9iI+EyMrjeV0Kubj0NKEo/Ijaa0x8ACBeLjllgqT/AExfn8NscTgs72r09Wp1yK1Fuu4b5gtkgER7qkPas/0LObuuuTxha3RU7OhWbtVUeYuNG/E+3UJu19sHUye412rWMfNYCh2ocHyykxrjhg5wB8CYz1wha9JvPdLD8Q/u7N86+vEuCIrN/o3tPVr1AGANpy28XgSBPeEjDEAxgtG/SdIZ1KY4vauS6MtdppPDvhhwBaS3ATdM5g8cccytjphlG1XarK1OkRTbfpn5mlwvNkNGcEhSMIt8jSUo9GnOl6P9LT/rt47diep12uEtIcNoII5hc8bomm43fitBIdibwAIg3vlwBHorCzWyoylTs9F96DLqrASDevu7rnNIAF0Sbrvmw2qTglvGVgTfao0emR8h+8RzH6Ki1+I/xKo0O+u21vpvc+pTF6Kjg6780i5OAEk4bzsVpPzbiP7yxZVUjr+I7gWuirSKbjM4gZCcZn3Vu3Sbdh5BZ2TegAu3DZj+am0w77Duo2FWYviZfIXust//AOiNhQ/b/unrwVYC/wDoz5b+SV9ZIFwCdrhhlsBV+xjdlj+3HZ1ySm2s7Aq17KoGDWE6gXkbddwpsG0/Yo/+R5/+tMqE3Lj45OzklNeeuCqA607KA8ajvYJQNp+1RH8Dz/jCPtJuXAPXQSgqb/aP6WkOFI+9VVultPOs4mramNnJraQLjwbeJ8UbiSma24lfCHUrlw+lF14A37ut0Uw7jdiPCVvdE2j41JtQVXPDsQ4XRI4AYbPBNt9EM52+0Y01qD8sCJ2wQYnxPNU9i0YLzngnHGJMcsoWh7Y6MdUZgXuNMXwCZ1wcOCyVm0kWYQ5zssZA88As2VNvY6PjTioV2FbaLWCpA79dwZlMl2AG4ZldGstKKbWycGgZkZCNSzOjdAG03b/dY0hznDO8MQGnbv8AzWs+GRkUsU9NlfkS91EDQlUUrW+njFYSJJPebsnd6LTLEaetTqVezVIaPrIMTrBW1aZAIyIlPEEeCNb2zTO4/ogn3Nkkbfz/AEQSSjbL4z0qiDaj33fiPrxUZx65p61u77vxH1TdNk9cVNDlI590jM6e7HOtVRtQXSGtiD+8SqWtoxtnbdLbu0bV0tjCFm+3OiDWoGo3uvpC9xaPmHLEcE+THS2ZowZlF7oxNatPdGJJGEXtY1TwVtV0jbLL+ztc9lx72sutYA4AxIxkZJHZTQt/6x8wCCNUkH0HW+07S0bz7L/8hnoT7JVSdEzZNbLe1WBlX/eAPjK81jozykJpugqP9Gz/AMbP8qmgdc0qOuSCZSQ26HojKm3wawbfurAdo7OW24uaQWm60ZYS3LAARguk1cvXhr8ll+0vZWtaPrKRBcGgFp13cQWkYazluTw3Gi0nbM8yvUYSSW3chO07/wBVoND06teyOp3gXtLYxIEXpunCMhhxErE220vvXKzSIEQcuJA+biul9h7C+nZW/EBBcS6DmGmLoPgJTLH9luXMnwVej7DVfUNOHsAwqHECMDd2OJ1cZ465lMAACQAIAvHAADAJoOl5g4AY8Tl6HmnUlJcFcpuXJW6XojBwvTIGLnEZn90mPGFTOzfwnkQrvTXyDj+apKjcX/hPqs2Tk6nifxlhox/1zd4I8ifZaEM65LLWF8VKZ+8PPD3WsA65J8XBm8tVJCQ1EW94ePsnIRax4+yuMQV1C4l9akOtW5EUQWJk7zE5DDdGeZ3KSevNRnUo1TqmY8DtRQCFp62GhZ6tQYuY0kcchPj6LitpqPeS9xc4k4uMmTvPX5d2tNkFRjmvxDxB4GVzfSugGUKzqQ7zXNaYOGPvqTKaiPjxuboxTmxmtr9GukCXvs7ibrml7cSLpGDox1gz4KDpHQwewfDAvA5nCB1in+wuiqrLa0xAa10nPAtIHmm1xlEk8MsbNhadDv8AiXQC6mWwbxEQb17vD96S2BERKr6nY0tqMbTBF8knEuDGgiC4nKZOG7itnB1CY/RItd5z6TcQwOvOOUlvygbZd5NSpJrcEZuLtE2z2VrWim3BrRz3n1T1SySN6VRGPL0TxV9KiuzB9taMsp7WvnktToG2fEoMP3QeY/OVTdsKUjweeTHH2TPYK1zRA+w57DwDoHssz2NWJ2mjWvOvZ6I0otRKUWJlNa3/AFrhsceZKk2dih2wfWOP33esKws+QKvhGjAyS0JNeztc0giQQlNcEqU7REZ+tRuOLdnoolrsQqOpGY+HUD+MNIj+15K50rRycNWHr14qAD1yWKUdLotTtCweuaUOvJJA66KX15pUQVTZPXFT2UoGGCYseSmBaYRVFbM52m7PNtDCWgB4xyzOOWw+qfsdQikyfsAnkJz5K2q4CVS6bpuDGvpGLrwSBra5zb8eBcUWMnew/ZmQ3HM4n8vAADwTvXogOvNHHXJUDldpr5Bx9nKkaZJ3tnrkrrTh7g/F7FVFkAnH7OHP9FmycnW8XbFYig/I7I8v5LbNPXJYWmc/HrzW1sr5Y07QD6JsfZX5q4Y8El5xHFK68kl+Y4/mrjmi5QCKUaYUCJw65IJNSoBicP5hEAcKn01oSnVhxwLSJd93IyDuJVp+0t2jHem7Q68x0Y4ZCCTug7VEG2tzMv7JOY6b4jDDCT4xAyVpYrHTpGWMAJEF5MnHVP5CExUq1Kt261rwNrgCNt4HEHduU1tFxDputkCAJMRmc0zSbtDOcmqbLWkZaIzLvRMHSNBlQsNWm1wzBcGEa8juQuuNF1wkOjAtukgk5gOwMDaq4dlaVYA2hl+pJLn3W03OOIF66IdhHIK5QTqyo0dF84jX6J8qHZGBl1oyAAG6BA9FKvJyFFp2gHFoOsOHNrh7rNdhbZec8xAe4mOQOW8T4rR9pLOajGsBul/dnWGmL8fwyPFZfswy62mWDN1WBweYE8AsuTZM0Yn7kdDY/DE4hBRKVpa5odqycNYIykccEEtl1EK0Zz9+oeTifZT7KM27DhvBx9VEcJx2Pd/ecCpNAatbct7dRG/UtUeDASS2PFAbCgB1t/JJPX5JiBVKMiM1U1qN10dRKuAZTFqs0jgqskNXAydFYEsdeaQOvJKHXmsiHHrA7vOGw+oCsFW2P5z1qH6qynBa4cFbG3jPrUolupEscABMGJkCd5GKlJFUKNWgohUAboBzgTGImMYTnXmgAjKzlhVad+RvH2KpKereCPf2V3p75G/i/wAKpWHBvH81mnydjxP4hFM49blrdEOmizhHIn8ljnOg+A91qdAvmjwcR7+6OPkHmL2JlpKJ2Y62ogkudl1qK0HIHevRCUiUJRFFyoOl6ZNMloBc0yMJJE94DfClz1yRE9c1CGYp2+mXQ0h2EnM+OeJ5qXZ9NMLXd4F9PAgfMNkjOOOxPad0Tfpk0hdqN7zSABJwkHDGd6odG6ZZZaNKKTS+oHX/ANw90x3zdkmSQJ3oxX2WfNpI09s0dJ+JSgPOf3xGsjXvRaLrVDUu1KbmwCZOLTH3gSFI0bbG1qbXiASMQDMEYR5Jda0CmRekg4Q0SROuBjGC0JJ7lLtbMsPhxgMJQunamKNpmATM5Han2ukkb1YKIumb0+GqE5fw81HqV7sg+CS15cMs9aDChjSg71LZJ82n8lk7I00rMxwzp1Kh5VH/AJLX6SGLPxf4XLKaJaalkd/1Kw/tuPus2X+iyLpo1THjCqzvNeASBr2Eb9SNU3YvSBNN1F3zUyY/DKCSjZa7J9jrd54P9JV8nu/NWTG5RqVHY7Qfj1WuAwqPI/rEY+CvKVTBao8HOJDXJus1LDkRKYhDfaLpEmJ84TnxOpWZ7eWd5s4fTcQ6g74gIzgCD5EnwTPY7te20t+G+BVbq+2NrfcJLGokds7ZWoUxVohrgDDwRJAMQ4QduB4hVptttbF99kYSAbrqhaRO0EeC1ltrMYwueQGAYz6Y55Linaa0vqWl73j5j3dzRg0cvOVU4RcqGV1fR1HQ2knAuNerZsYj4dUHCDJxjaFeUtK03GGvY47A9pOvUDuXn4Bb/wCjHRmNS0EZfVs/E6C48ro/iKatK2F5Ok03SZ2+xRV8kbcICTXTdAI7zietio9MafgPpUi74uQhpgGce9lIGKtntAOOZxHiqSvTIql2MPmMo5RIOKx5W1wasKTe4/pW1tewBpm64TgRm0xnwVaxuA62pFQw5/3i065ADXjEcZ5JTamA4KiV9nU8etGxEqf4fyWg7OWjuP3GeYP5LPO9nDkT+StNCOxeN08j+qMdmN5KvGyqt30oFtRzWUgWtJEkxMHgo3+tB8z8Lwv4ZR9lZyzaAr2l9T4NNz7rjJEACTtMCdy2PZzsI2mSK7WVXuGUy2mN8RLssluWKP6zhuVCrD2+tFYj4dlvAmJvENBzxcWwFfVdLVw2blMn7N8jk4sUv/R2i1l1lMMAyuz7ymDYzTZ3jeAEkmZga/5JvTh9lbm74MtaPpPexxa+z3SDiC/L+yk/61f/AGP7f/5Se1VjpVWyCSRjLQTA3lZCzaEq1XObSYal3OIwnLEkbEuiP6yzeraNkPpUnD4H9of5VX223urVTUcAL0YDUBkN5VNR0HUpPHxWlhzAMZbcFteynZ/4rrzwfhjH8W4bsM0ko26ia8KUI+pIs+yWhopmo4CahwkTDRx3z5LQ07MAZgbBhGvFTGUQGgDAAZDCEGiTwj1WqMVFUYsk9cmw6llacwNSb/YwTjJ8T6qW/M9aklpTlYwbC2ZInjLvVOkJVQ+aDlAlL2mthpUXPAktBcAdZAMLNdh69+hUBEfWOdG5+PqDyWt01Zg9oBkAOa7D7rgf0WQ7Ni7UcJzdWacdbC1w8qjuSz5OxkJtDzZbVfGTgQUFP7R6K+KyQTIO1Gs7S7Nccm25Jsv/AKqrvLvKo5X1IqjpVWm1VLhEY5aiHukeaugVth8TCyQCjefZJKbruOMHWmYUZ7tnUiz5wC5oOwg6juJhYet2eqG5WszXCe82MHMcCcCdYkHHmtp2ye0WVxqSWhzL13OLzZiTErN9nu2dmpUGse5wcL0y1zpxMHCYwjBUO07Rdaca7JrhaK9Go21UnXy2KdxstYftRPzExjsGCzVAEQKtNpLCRDm4YZhzTj4/oteztzZD/wAWOLan+VQrZp6wOeKrnh7gIDbpI4uF2TsxOrJVtWPjyadnwOaNsliqNBdZGiTEhstOs4zgdym/HNJ1NlBjGUASTGd4hxyOqYVbb+3VnLGhpJOsNa4AcJhZy09syBdpNLfvOg6gMGjh1qFTYtx5o6lS0qyG3nsDjqvNmZjBuacdab2Or1zJjcuL2PTz2VxWPfcDPewBjKY1YDLYF1vRdqfVoU31AGue0G62SADiMzshXpPsqddFf2vt1OndDqjWFzCGySDIOYIEDPasbZ9Jsp3Yr4tJMy0z+KAZHFXP0sUJZQfGTnjmGn2K5xCGhNjKbSN3Q0l8SqSarHkjENOOEnARlicvbC0GAHW1Yjssfr/4H+i6HY9HvqAXWk5cPErJlh76R1vGyJYrf2VDR/i9XfmrvQOjKheXFpDSCJOEzGQOavdFdl2UocZc4Ti6IBJmQ0e5KuG0mtxJxVkMHbKM/m6lpiQbPYGUWBrGhrdg5k7zvUbRTJvP2n9dm+PBSrbaL0tae8RA3byi0fZRSptZMxzJzJK1bHLH7iYq0jqif0UkPJyamqlN2uUrCZnSWgvmdTG0up4eNw+ypOy9n71RzTdBMFsfvDXPDBbWs8gyFgtMWX9nqOFCpdZVEuZibjsjdJ2z+mSqlFLdGmE5TWhlhpEG1P8Ag0wCGHv1om5P7rSMC7b1G10fQDQANQA8AFz/ALJfGpgtvBrA4HvCSc8ATkJxw910ak0gZK2CXRTPUnTJD3wCdiRZxj11rSTUnBKsyuKx0nPimwUL2fFIDlAjhOIRF+KQXFCcVCELTNe7Tc7U0EnVljn4LA2LTlNlocJAHxX1JkR36YbdH8WPgtxp1gdSe1377S3DPvAjBZul2fotECm3xAJOrMrNllFPctjGyBb/AKQaYJa1pMazkccYAz5oKeey9nccaTfT0RKtSxvobTIe0PbxVtdUgmQajSDqLX7RmDM471pwsL2PI/a7UdfxanIuP5LdBaoKlRRLklQma5wKeZjCYrhMyGZ7en/Ya38PO+1cbXce0VkbUolj/lcQDGB+YZFZh/0bUImao8W+WCQNnNh111+RhbTTXYFlKmajKriBMhwGGBjKNYjxWPbREE3hnAGs7936qBCpNk49ddb0HNSaFlJxyGs5wrDR2g71VrXSQSCcboumMS4A3cxjvChHwQ9F6Jq13XaTC8gSYyA2uccGjiu0aNsrm0qTSMWsYDBBxa0AxGeK5/2taLJTpUKINNj71RwzJcSQA44zdAgYrLjSDh+84ePXXmlt8DaV2zsXaWyValG7SFQOvY3A2Yxn5yBsyMrCt+j60uwOIkn6y+CCcyA0uCz1PS9XVUqDg5Saen64yrVP6x665C5fgdY19m67P9gqdB15731HRBEFjMc8Ik81s6LwAAC1oGqYjwhccpdqLSP+PV/rKUztlaR/zFTyPt16rch/S2qzr99uuo3nPuiZQZM3y7xAAXJW9vLSP+YPi1pTze39pH/GB40x11ymp/Qvo/k62KLN3OfUp1lMDIBcjb9IVp+0w/8AbTn+siuP3aR/7f6o639A9FnXCN/JVWlqt2ACZJ/lr8txXPKH0lVZF6nTI1wLpW30fWFpbTqMcbrxOJxEfuHaMZ/knjPfdCSxuKsW3R73AEuiccZ3xwTJsDWGSxt6My0EnLXrV4+q5oxAO/ao9toggHU4YbjsTNWVp0VQ0dTqNLSAA7GRqdlPp4KVomm5lJjXEy0FpxJ+UkTjuUSzPgka8+Uz5KyLsUyQWxNWqdp6w/JSrNkobxiOP6qZZxgUwo2Dh4pgOTtLJNEIkFPqHJLcUzKVUfCjCim0tXvVLupo8z+kJmVHD7zi77RJ5nBOXly5vVJs2RVKh9jkFHfXhBCiFN2Rb/tdq/6tT++5bukiQXTiYmSaWSbrIIIMhRdqT9R4tPJwOrgswztraJcO4AwYC7gYwEkmdW1EglIV9PSb7XRaa5DoqO1ACLoMEDAxe6xmot+jWUqd5sy4xiZ2Zb0SCzJvXRqaXpkOzkhpcCcNWY5J81nXGkOImMjGGzhhkggtJmL/ALduvtsrjm6kSY3uKyYojeggkhwWsIMhPNciQTETY5fkJdMA6vU+qCCUtTYumMf0HDYhVOOQPgOtaCClC6nQnZh6hA0gf5nrUgggMmLIuxHmAusfRyZs7J+27+7KCCFboE29LRr7WwXHHYFWvPcO4mOU+yCCvXJlRS1TFQcfzHurC97eyCCKIGTj1sU2h8hQQRIM0BgE2/NBBEghmaTbWxTcdd0+hRoIS4CiipUgAEbmBBBc02Mj1BigggmXAGf/2Q=="/>
          <p:cNvSpPr>
            <a:spLocks noChangeAspect="1" noChangeArrowheads="1"/>
          </p:cNvSpPr>
          <p:nvPr/>
        </p:nvSpPr>
        <p:spPr bwMode="auto">
          <a:xfrm>
            <a:off x="63500" y="-833438"/>
            <a:ext cx="2657475" cy="1714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pic>
        <p:nvPicPr>
          <p:cNvPr id="40968" name="Picture 10" descr="http://www.salut.org/resource/medium/50793-rat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8450" y="4883150"/>
            <a:ext cx="2016125" cy="15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9" name="AutoShape 10" descr="data:image/jpeg;base64,/9j/4AAQSkZJRgABAQAAAQABAAD/2wCEAAkGBhMSERQUExQVFRQWGBgaGBcYFxcUFBUXFBcWFxQUGBQYHSYfFxkjGhUUHy8gIycpLCwsFR4xNTAqNSYrLCkBCQoKDgwOGg8PGikkHyQsKSwsLCksLCwsLCwsLCksLCkpKSwsKSwpKSwsLCksLCksLCkpKSwsLCwsLCwsKSwsLP/AABEIAI8BYQMBIgACEQEDEQH/xAAcAAACAgMBAQAAAAAAAAAAAAAFBgMEAQIHAAj/xABEEAABAgQDBQQHBQYFBAMAAAABAhEAAwQhBRIxBkFRYXETIoGRBxQyobHB0SNCcrLwJFJic6LxFTM0guEWU4OzQ5LC/8QAGgEAAgMBAQAAAAAAAAAAAAAAAQIAAwQFBv/EACYRAAICAgICAgICAwAAAAAAAAABAhEDIRIxBCITQVGBMnFhseH/2gAMAwEAAhEDEQA/AHLGie2SN1//AGK+kMmK/wCmX+EDzIELuLD7cfr/AOSZDFjH+mV/s960wF9kN5tqJX8k/kibAUtTy+h/MqIav/RK/k/FLRawcfYy+nzMMQtkRGUxKYjMFEK6kxVUmLa4pzpoSCVFgIhCGZUIR7a0p/EoJ+Jiv/jNOXadKOUOWmJUw4kAlhCntHVPNK5aCtSgANBdICRLzXLvmLDepucB8OxntWBUtBNh3yUv+4S/dVqz2PGBZB5VtRTbphV+CXNmfkQYrzdsJA+7PP8A4JqffMSkQo1VE+rnqXgbPpEjdDcQWOc3b+SNJU09V0yPzTwfdCxj9SjEpiCEZRLBTdcuYe8X+4SBpxgQqTwET+j2mU04r3rBDl9xjPnjcKCpUVcX9HKGcatCjU7IlBaOz1ptCbic2+kYPklDVli9hZo9kElLnWLmH7MhKtLxfp8QIIDQZknQxFlbexpR9TNDgXZ/aCxHCGPZvFc6yCXItFVHekkQA2YnZKkpO/5RpWRWqMqizoFUWX1g7hC3TAmtkOEkRewmY0dGJQ9BtEaz0ZkkcYwlUbvCtFnaELFtnC6iQSdQQd/jxhGqqcgkNHcVpB1hC2xwJMtfaJHdXqNyVb/Axnli4eyMk8fFaENMmLsiSYtCmT/b6xMgDdGnGzDNmZacocwkYthxlzCR1B4gw7IrZblD5iNQLt1OggRjlITJTNQQ7klJ4PYDwhc80uLKoJtugXhkzMA7HqPnDBSygP7mAGHSwbp8RvEMVIdIuhskmOOy8t5R/Gfypg+iXAfZBP2K/wCYfyog8Ew9nZxKoJEeWMgRIs5Q5jeWgG7e6EbLUiKzxlYYEwNqwc3ccNFk1pyMoMd/1ELyGo3RWINniCqxRCC1yeUDxLKXUxY740lUxmHuh+J3ecLbDQZp54WnMnT4RuUxDh9GZQVm3tpeLAmg6RZyFoiUIiWiJamcEgREqa4sYPIFGnYR6Pdur92PQeROIKxFb1B5KA/rmH5wx40f2c/il/8AsTCzXD9oVzWD0700f/n3wxY8r7D/AHy/zg/KMi+y8nrz+yH8CB5lI+cXcK/yZf4E/CB+Jq/ZR/4h/WgRdw1X2Mv8CfyiCQukxGoxgqiNSoJDRZ1gFic1K1GWeB10dh5lv0bwaWYCbRZkyitCEqWDqo5R4qAJaA3QYq2JVYtSDMzgu+Xu2JFjnG7MBvGtoF4tSlJVOGVQzNPGgzAjNMYce6S2inIZ7T4xhkxRM6YtSCDZMtRSkBtS2pUSHcm0Cp9dNMrK4BBLqIBJdOUBiG0zOd7xW5qi74mMfaFSEKNyUhzxIsT4tA+oiHBJ6hICZiipSSbneCXGkSKW5Yhve8WxkmtGeUXF0wdVpOVTcD8DFr0dUhTLng650/lMVsRV3FNw+jxe2MmtJWrUuhz/ALYy+arwv9DY3UhiqZAa5hdqpSCYmxfGCxCRCv66okuY4OPG39mxyovqSkK3WitWbQpSsJBgRX1ZAJeFT1omY5O+Olgw+pTJ8mdzwKpzy+ohZq19lWJP8XxgpsVOdAijtjIyzAofpoZIoZ0T11XZjpFrCppeBeAL7WQk8hBmipiFACOpjdpMzyiHJaomymN5chgIlaGchowKpijiVL2iGIccDdwdYKTiAHMBK3aBCAdHECUlWyvJxits5ziuEzJUxSQxSDbvKT8jAqfLWvumYJaN4Q5WeWcsE+Ah92jT2qBMSNQ7p18RvhIqJjWdn+8oC3SM2OVOjm5YU9Gabs5QCEpZ9BvPEn6mBWP4iUpCSfpfdF0T0hRy95RDA7gOMC9qKZ5QXwNuLbzGjJFTj/RnxesyrhCiS4h1wSQZkxKMoJUWcWI5wn4FK0jqXo/onmlZFkpt1P8AxFkHxiW/H8mVIY8Ow3sUlPMnzAHyicTRFupUyvD6xEsJYuA3SDejtKNEK5oUCE3PuHUxKiaLBw9opU81MlJzm5JISLlordshwpJUGuyvkRC2GiSbMdR6xvKmNc6fGK82cRdLX5Pr1iEVCzqX8B9IWxi1MqnUEkW4QRyhIZIYcIHy0MXIsGaLiqh4KARrqGgdIkrUu8tWUnUMzQTFSWLAPwMa09TMV91IHjBIZXIQAzBoFYmhMpOdJblrF+vqk5kpUCxOu6LRkII0SR0BgpgFT/GTxPlHoZ/Upf7ifKPQwBUqV/tix/Gn8076iDO2eLS6enSqaopT2ibhKley5+6C2m+Fmrr0orJpUWHaD3KWILbaYsrsJfYlBBU6sz6AONLbzYn4GMtraLkrDmKzh6ult6pX5kn5QRoltLR+FPwELeKVz00sgOSUWTpZJJYlrWixIx4pSnPJmIFg7pIuwGheHsAxGZGk1bM9nsHs5Og6wn7b41MTKly5C8qpysue1kkByM1nYk9QIA4di49WlslnXmcAqmKSUs8yeoutRzg6OLXOsRslHSlGIJ0nOkpcjNZwz34OCPdFPBK/tZCF8X8WOvk0XQtrwGRHJ1YqlZVSgkqAK0vcrClkpAu6izWAGsR4RQKmTFhaVAZUs4YkkqdvMDxifAKaWueiYJYEwSkMbv8A5CS3D2iIZ5E1MtQQAFLQO9c5UZmKieurct0X4MCm99CZfIlFa7BRwAoSO8RyDD3kHhC7ic+bLqQjKnIpNnJezuH01bzhjn4kwUoru4e177nv0bQXgNVze03DMAcpP3SR58Lf8RfkxKqiqM8cju5OwTidX3BvCiEq32L5nbpB7YSXnk1ADWWnTkkwt4oMqEg7y9uQL++HD0TlJlVAAtnSeuZJPzjn54csbRpi6YOmYYqZMKREGKbJFCXEPlNRpTMUYxic1KgRHMx4VVtl08jOHVlKoumBw2eUFOYe8apkomEwPratDC94eE2rSI2HdjRlSBwi9tdS5kgxT2SDvDNjVG8qHjFuNlTe6JPR5eUx3Q70tP34QNhKoJWU8Y6JJm3jZhlqgUXzGpVES50ZQDFioIv7WYgpCCEu7RzKuxVZNyY7HiWFpmpY6wgY/sflLgN8Iz5LvfRz/Iwyb5A3Z7GjNlzZCmOUZkvwOtxpeA9XTpQolab7iVZvKNV0S6aoQsAhwQeY3iCVTOULiWFg+X/EUx0zNJeuwWmekDupN951UfpHqinzpUlVzlNucbrmlJdSQ+4AfOJqJBJKlb/hHQxu0Y5aYL2flOOBGoOsdV2WrZciR3iApRJ58BC1TbOMQQGffBFOEBJBWr3xRklkfrBfs7HiYVFvJk/SGM4iifMDEs2mjt/eLtXMyy7W+msD8Co5UxCikuyiHHFk/WL87DSbBVucXxtRV9mt7egTKpyoudTBSRJSjQX474ik0ykk5h0IuDEU2c0FELs5SVBiPqOhiiqmAGpPN2+ERmpjVU7SAwo3VMASznxL++NKF1KyiPIpSuw+kU6VS0oUCClRJBexZO7ob332iEDajKSe9MAPUROVggZWI3NcQsGWBF+meXqG5b+T8DBshbpKnNNKd2nkItVFADocvT6QOpFpQrNf46xnGcXypyoNzv4D6wUAsepJ/wC6rzEehV7Y84xDAFPbWnnLmzuyBCnUB7F8q1BVlkDQ6AvoYMbMzO0lokTS5IRlKiFKEzKod5L3sTcWuOUDJlWitTNmSEZJ8vKQEuUTFEKSCQzgi3eTwDu0E6fC5/aArUO6wKglKWDauAC7Hi0Zq+y0s7WrkTaaSiaTLdRKQhakWCLsxD3Uixfe3OfbMhcunSJ8yWhaVELlKKcxT2SgbC7I7RQ6PAXaifPTT05QlKgpaEMSSoqWgZUhL5SS5udADe8bVuLqmLl006SZJyKWFLWhSSEWVmGXuk2YhXHlB2FNIZ6rB/WKWTd1ywkpJJ7zAakEO7D38YhqtnWpkJQn7UrdQFkgbgAfZSLF95T5FsDH2CCClSWspJBSrUWIsdCLcDF8waFsiw2lEqUhALsLniTcnzJjOIT8smar92Ws/wD1ST8o3BitilOZkibLSQFLlrQCXYFaCkOQCWvwiMggbLSCKmcQX7NCUAX9ohCEgnT7hgxic5ElPZp76tVPpmNytfEkkltXbQRijlCnE0H/ADJilLUygtKHLABQQgq5OH11gFi+IZu4EgO5LlzfVSjxvHVwx4wRz8ruRSqasqzOdd+jEHlEEhdt+vTxiOesZgNw+QaJE1KWyjVoZoiF3aHEcs0pJsGUN5dSb66B3h59CU/NIquCVoHmgmEHHMJVNmqUjIXYN2soL7ob2CoKHlHS/QlhS5VNWCYkpzTEEPvAQdDvjmeR/FpGzGuhjqp+rQtV2JlKi8HquxVCRtDUOWEea+V/R0YwRQxyf2jtCsUHNcwc7RheAWIVjG0aPHk26Eyxoc9kawBYDw+4lOHZHpHEMCxYianrHVpNR2krXdHSw1FNSOfmUuSoFYNWZKgHnHYcOGZIPKOA1q1ImhtxjtOyOIKmU6TlOnCH5RtUNiUt2MIlB4kMQ51N7MeXNPAw6aLSWIpwSQymI5wLr9oJcoHOoJ62hRqdvJcyaJUkmbMJslN/E8BzgOQBlxnBaeaNwI3iOcV6nmTpUpTpQzqGl9Q/KC22G0yaenIUsBZ9pt38I4mOMVG3U4E9kciT5nrGRrnK4By+NHh7ab6/6dC9UWliS484tyq0JBJDBIJc8oSsN9JIygTUEK4p0PVMUtpNuO2QUSUlIVZROrcBGrFJx00cafizlKg/ifpjWRllpZrP0hUxLb+qnazCOloXkySd0WZOFrVuhnvtnXSS6O4ehvElnC5pKi5qlgl7t2Ul7w4yK6ZLLhRbeDcGEb0Sy+xolIU4Kp6iLG7olDXTdDh2g0i1dCvsOjEswceI+UVK5e8b4q0yr9YgqEzlzkokpzOly5ZKWOpO7WA2FFmTKJubD4x4zgVWNhE0jA5xLzSyeAIbzeGCTSpQlsqf14QpAaKgIQMvAHrGaynE9HdLK+6fkeXwiniRvYAchpGuHVBSWOh90MAqYWrvrKgxlAkg7lCwfyPlGvbklzvgpWy0hS1DWYgA81Ie/iCPKAoEDoYuy7x6ZhMxYLJ3FtLncNY2oDrBCnq8pI3GHQrF/wD6eqf3R5o+sZhl/wAREeggOS4Zs4LLSopcHuqIOqSHBa4vwEOexODhKF9qlKiVKuQFWAltrzK4U8NxeWuQtQW6glbh8q3Skk21HUfKHTYjP6qgrJzHM78e0mBvICM5aFMfppRk51oSexImIJB7ikaLAHAExyraurk1c2nUUJmhWZAUcySAl1WYgkdeJjp+0x/ZJ7a5Fco43X09TKTTq7CacqprskqAzDKDmS40uINpA2NWzNWmTJKZKAnJmPtKWCStaXLquWTv4wb2X2jVMzBaypeZZS5NiWOQZtAOHUbhHLcOxkMpKlFJDvo4U6joSG9o6wzUVNNWoLlJWHYhRSZaQwbMFlgp7aE6REnJ6C9LY84ttImSApR7TMQDlcqDMFskAlRDKsItVGNy0ShNL5SHSClSVHgMqgFA8iHgHXCUrL2qUrUkhWZh3CCGVmILXGo0HAXgbi+JEgrJcuyXFySLMN289LWeNOPx3dy6M88y6iQ1+J5d2ZepO4Egd0fvKcty5l4XptU5Kjqb8ByHSM1NWpaizk35sN+nvPgLaja+UT5ecb1bMpFNqFFbjT9e6LVCQPfFeQBd+UEMJw0z5yZSfvG/8KfvKPQAmC2kiLbOj4DQp9TkhaEq7jspIV7ZKt/4oJ4bIlyUTBLly5eYgnIhKHYWJygPGygAGFgLDkBoIqyhdd9SPhHnPNm1jlJHTxraQJxWYS7QsVNHcvDXWM8D5tI8ebxKUmb3JRETEac3aFyupi8dJrsMsbQuTMLBU0dnF6IySnbEynTlUDHUdm6oqlgQs12zzXaG/wBHGG9pOQgswuQd4FzGpuymWxs2Z9H6VTBUT3sXSjjwKuXKH9CQAwAA4CwjzNHo1RiooBkmNSIy8YzQ5Bc212LRiFOqWVFC9UrT7QI48RyhGxCglYJTFMiWtcxQOaYQ8yYUhyAfugC7cI648arlJVqAeofl8zFc8amPjyODtHzbtvsBXqppVcVdshcsTJktIb1cKGYWJ74CSHUNCDZrxz2VQqO6PtCfSpUgoKRkKSnK1spDM3BrRx+q9HglT1ISiznKf4TpBriqQJT5O2ceptnpitxgvS7HKtmjrA2OUE2AEDavBZiTcQr5JCihI2ZQnWLkmjQkWEF6iiOjRHIwwnpFXNhodtg5QNEotYTVW6Il7oNVez5WslBZPviD0f0+SnUN3aE+JSj6CGtK41x/iI+xepdlpgUCZjDgzwRoJSZOYPmUVF1MztoPD5mCiprJJ4AnyEJ4xIwUQJYhXZ15QbJ+O+LyK5KZQzG+jb+VoXqRbl+MXkAKnZdyUhRHUlvP5GIQtSsPCznW7bk6a7z9I1qMM3ov/Dv8OMW1TorTKxlNBogOqUzFgBCFkg7klraudBEcyhmAOUKHhDXRzcyAYmzQoRMpFd8dDG9fMZJPCCmLYajN2qQyg7tooNw484CV07MhTcDDoDB3+KGPRQ7AxiHoWwLiFBKkzlyUS0mWSjIoDMVy57rSQeBSBzd77j0fZajEullI/dQgNv8AYS/veFDAtoRLRnQlalSQEZspUtSMxDAmxyqJHIK3CDE3aeQllLqUyyokMtaAc28FCyCnxjMXBvaOX+zTOBAHmRCXsfjXYy1CcEImEHuoKlABJfKLlmSQS2rnhZiqq4rllKly1pLaEoJAuCDdJgHhtQimXMOUlM4pDnKQlnsVBn1e7G0I1bGWizM2woErEycmSVgslakJWoHWxYkGxgbj21yVrC0KCkKBvq2nEhrP5Qq7RYbNmze6haBnXlKQFS1OT7KgkOC5L3MG6XZ0hKVTlJSwFrFxa2T2W5F+kPhcoO0JkSkqKlXi+Q3WQpRsClWZVzlIDAAsQLcA0a1FJPmDMsgJSoBSXzLQlbjOw7uUqASSDrygN6rL7Va1yipCF5FIKMyEZVFlykm/ZzCEuNU3TfMDDLiO0oqAAUDNcFSkFCmOoAUHLkJL6d3XjqWeTkkUPEkmzyadEqWoAcLn2i9tfA8rwBmgGCkycSBZ7cmHz/vA2ZzsPOOjaqjIkVZqQIbvR/KAE+cE5ppySwHFkm7nqfyQpTRceMF9lMRMmpR+6vuKH4z3T4KA8zGbNbg0i3HqQ9Jxd5gSUqDvfKbEMQPEE7t0WVA8dYmEwHc0DsSqGISnhHA8veJr+v8AZ0IP2K8678Yqyp/GNZJUlZJu8QTB3jHMgqLZOyStmAiAxkAKeCi0WihOYRp5aKktnp5BEMHoykj1lR4JPCE2oqWFoI7B452VYjMWSosfG0Xwe0wNUdwJjVSojXMjTPeN3IUmzRHMmtGVKtFCevM45Q16AC8Z2yRIF9d3Dk5jfZrbaVVJdKg4JBA1ty3jmIXcZw2Uy0zLngCM2/TzhdwfDkypgMlCyoA95SjkDmwtZ35EsN2sc/Fly/J7P9HVniwPBce/ydg9bERzZYVeziFOViSkoGaxGrA6jeHuYW6v0wypFSiSULUCQFKGgzWACSHV1DeMdZNLZxqcnSOgzElyDA+qpgdYJyqlE9AWgguHB4vFKqSwvFyplWR6FDE5YCrRSC+UXcZmMYFGbeM84pSBGTaHHY+vYLQRvCgetiPcPOGhE8QubE4WmZLMwkhlkMN/dSdfGG5NCgbveYNl0eijXVoEtQe5SQPEEQoFBhnxjDgElSHcfd49DxgBrAGN6dTQSpF3UrepvJIYD4+cBipusEaZWsQhfVNhfqMSeYrg7Dwi7iFVlSw1P6eF9Qygk6CGAP8Ag0/7FPE389PdFszYWcAFSpIsAncVHKW5Bn90HJlJOa2R+p+kAJFiVSAkvvt4mE1dYkEgqAvvIEX8fVNllPaA3LD93zFoX8TpMxzteHSFYT7vER6BeUx6HFsM4bs5LlgFC5Zm3dQTk9ouUhWoF+AgBi9DUylqAqZhBPsTkInS/wAIBBU3SAitpJ06YEJ7gUQAlPtKJsE5jvPJo6NPIdQyoMvRT3B5KcZUs2msYjSxMocSqJCSg0UiYhyT6uezLnUmUoG9hvGkVqnaOS5EtMyUpVlSpsvuq391YzJBtxB4QXxNEmWoZStL3ISXQl9MufXy6GKk6eCEhTTM1iCkgpcalRsE7nHKDVks1wHFW7aS9mzpu41DkeY8jCXilRNmT1TFzjNTLmZpctKsshISp0GZMZlFgLJCj/EItkDP2WXOCFJ/2lJKSX3BSQYL4XgaUFM1bKSlQ76wEyiXYJlS1a3tnV4CHihGVFiYt1yUlKFfeXYrJNsiH4nU26xdmYfkl5wcwISc5LqIUQ2umukHMULlJAuFJ8woH5QOx6e1OofxJbxL/EGHj/JAl0ynkLc926KdQkJuq54fr4QSROAQDxHjeBM9RUpzduG7zjpmAqTySefyt/zEkiYykngRpyIPyjWYXKjzjFN7Q5RXN0mPHbHWm2sfUp8QU+/SLnr4md4buBBEKUqYk2drvb6HWDuDywc7aOOW6OH5UV8bN8XsuGo5RrPDh43mIAiGeWAjmKkM7MBZIYCBddLI3QS9ZIFoG1i1HfDoZAqpp1EOzCKFN3ZgLixB8otYhMJ4xUwZKPWZRm/5YWCoMS4F8rb3ZvGNMFSK5bdHctnsc9YkJUXzADMWIBPERZmTjmjne2G1k+WkGnJ7yk5cugSlIcEN3XUT5RTpfSlMloHrcoZ73QfimKFnczfk8R44qVnW5qu68CJmKJSWjn1N6d6cqyzJawniGPuglXY/JnSPWKdXaI5WYjVKgbpPKNfyNfVGJwsYK2vlqOWzNr0ivMrEgMlm46eMcgxX0hzCtQZimzHdF/ZXacz1tPUpKf4Sx5RZFu7ElFpD/NnOHUWY8fdyfwioulphMTOMtC5iPZUQCoRrNpqVQcTJzaNnBv1KYHVOFyiCU1E5Lan7Mgf0xpqRUlWy/SbZE1CUIPcL5gAB3t6c3s6cWuRxhixDaOXkVcOlm1D5t19/KOZpmyZSlr7cE72SAqzWNyL2e2oB1EYq8S7RIXL9k+0BuI3+P1EFTkuw5ePDSCuIYxnVFNVTAmXPvEqp19YZ+zswqVaOv+jSc9Ir+ar8kuG0LhG9GE79kX/OV+SXDgJ0GjXB+qJKiW4hUraNSiEywSSTpy+EMFXiISGHtGwEWqGmCBzOp/W6AOA6HZJVjNmX3AXbxO+L/wD0+EJOVRJ5t8oKqmNHkqgbCc6xubNlrImIYbi7pPjGcBojPUFEdxJtzUN/hD3X4eiagpWHBH6IgZs9SCXLyb0qUD1Cjf4RKJYWppQSBEue8RGZEaJtn4/oQaASz0BQKVAEHUHQwsVeChKiB7O76QwqmxAvvHpDoDAP+EDhHoO9jHoahbPnhGz1Qtp7hJQRcJdKW33dzxcNfdDWmgqqhKe2nkoAYBBIB5kuSejtFHFMbQgk2BLWG9tDl0/3K90WcJxJUkKUshRWHTJQcxG8rWvQFuG6MVGkL0dGJUvs1d6WBbR5fTlygXXLWFhEkBeZKlCY/wBllT7RfUkfu6xLJw2dVKz1BySgbSUuMzMe8R5avY2EGKsiXLsAEBwUiwZSSkaad4pvzMWxh9sVyEmnwrtqgpzKS6Sp0nvd3s315qJ67t0Ocqip0zM5BzhRIKypaUqLupIJISbm7b4DYMmX64vJnCgguFZSkD7B2ULn7uo4wwzCG084sikxGzSvYiWQxdY9yVH5QC2nQ0q3H+3xgriLCXKazrUbckr+ZgPjiFdg6i4URlB9otYnpcQYr2/YJPQMpJ2aWnkD/wAe5or1KyCR+r/oRHh01klmspWukYmz1BzzuWvHRMZ6aO8eRPujNLLLk+EQhTgXueepNz84KIlMkdIz55UqLcSt2QEQy7JS3RM394fCF8ohq2LlEom8MyX8jHK8neNmtF5ch7GK9VLLWgoZbltOsVquXz8hHKoawWmUSm9oqVkkAbzpBNEkc4hrZaSkk7t2ukOlslixU0ylaAs+sTyMFmDKpNlAhi2h1fraJJrlTJBY7v1pBWjpyoMAxHQkDmHsekaUVskrZ8+olhGUOWClBLEgbyN3WAGM7P8AdLi/0h7wShHaOdSGZmFhbWIsXw8knX3RjzJxlaNmLI2qZwfEcEUk6RvgOKTKRdnMtVlo/eHEfxDdHS6zZ5SwTl90A6rZ4JclJDcjF8fJ5LjIHCnaBeJyaJSyVEqKkBSFJBYg6pU10rBcX0hYE8oWchIANn1bwg/V0yibbg3At4xVGCkfdPx98aMbpbZM01PpGtNj09mCiwLv1DRvVYvPmBgpTcNHPExPIwziPdF2XhttI0KX4MbAMuiIDcdfB/mYaNn8OKQ59kgv4/oR6lw4EwSrldmkIHjDLe2LLJxQMVEcxV4kCXj06WWEXR2YGdG9HuJpl0qgf+6o/wBEsfKDlVtHuQPExz/Z3EuzklJD94m3RP0i5MxomyUHx+giziaoP1Q2YNV56hGYuSSb8g8OgmRzLAJa0zBNWbjTkDrD4KsEOP08BotQQ7RzyHxjYTYoiawjHrEKEvqnQnU+0QTVTkk93P5WF4I4vjAloLHvHT6xyyoxFSZpm3KcxCugPteBfzhkrA3R2P1xxbfzjYzYRMNxk5QUKBB8RFxWPL5QaJY1TKkAXMaYdVhZUd2ghNqcWJDqVaD+BTu4Od4ZRFbGLMI9FbtI9DUA4fgexhmkTJinDnvG4cFjlQ9y4IzKL/CHBOGSpSQlCRmJsSApTjVRJ4B7aOw3xXwSpy0oUxPfmAAakqnKSkB7XJAvxi7IlKJzLIzHcPZSP3QTdXM2dhYMBGaMS5snQAAw0/Xn1ijjqgJJG9RA8i/yZ+cT1VZkFtT5eML9YtSi6i5J+enSJKVaCkQYFMHrk5yA4ID2f/Jt/TDDNSecJcr/AD5p5n8zfKC0mtUkWJ6ajyiKdaI42HKqYlIkhQKmzkJFsyu6wJ3C5fpC7tGVnKT3lqVusAA3dS+iQHi6jGgVJKhoCLcyDp4RRxuoCyjKdHPnb5w8NvQstIDIlskgPc+G6MLLp+PhGwm6jh+j+ucaTUb34/A/J46BiIppGQ6mz8NOEXZO0EpWoKf6h5j6RUUxDcfgYH1GGgaWjNm2X4tDNLqEr9lQPQv7obtiT9nN/Enx7pjjqgpJ/QMdR9EtapUiockkTEAPdhkL3jBnj6MvscEyeXWNJ0rluiSfPVvP68IrrfeHHU/WOa4AUkUp4On0gdUpZJu/9oKTCHZh0irVSxcbvdeJVDJgyQgE3a3AOeevWD9JSmzu/gLagNx8IEUdMGTy+UNFBI0NuXK0XxVgZZwulAWC3S7tBCvw1KtwjWSnQ74JKLiLZY1JDQdCenDAFswYwMx/CGBYQ3VErvPFSvpcwjD8VMu5HK5uFl7iKiaJid0dBnYeA8L1bR3MXXQsY8gGmSeMWkUpbQRtLo7wbpaNhGjG0U5o8QTR4eJbqMC66ZmUTDBiE1wRwhcqNTFydmGbtkKTGJgtHskezReuir7GTZbC+0kE/wAZ/KmGOh2eALkRp6OZINMv+ar8kuHFMgARbRrg/VAc0mURDTYjlLakbvgYK1KbQp4zLIOZJYiJQ9jCcb5RVqMdJ0hOm44tOoB90UpuOTV2SAnnrB4Acw3i2JH2QXmKsOXPoIxIwVkMz28422dwX76jmUdSbw2S6G0Qi/ycyq8NmSFEylFI4bvKIP8AGanRx5R0euwgKgT/ANOpeCn+RXH8ALBqSZNWFTCS27d5R0XDZbAQPw/CgnSDkmW0HsnRYePRrmj0GiH/2Q=="/>
          <p:cNvSpPr>
            <a:spLocks noChangeAspect="1" noChangeArrowheads="1"/>
          </p:cNvSpPr>
          <p:nvPr/>
        </p:nvSpPr>
        <p:spPr bwMode="auto">
          <a:xfrm>
            <a:off x="0"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pic>
        <p:nvPicPr>
          <p:cNvPr id="40970"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7313" y="1143000"/>
            <a:ext cx="2438400"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31775" y="219075"/>
            <a:ext cx="8475663" cy="976313"/>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1987" name="Rectangle 2"/>
          <p:cNvSpPr>
            <a:spLocks noGrp="1" noChangeArrowheads="1"/>
          </p:cNvSpPr>
          <p:nvPr>
            <p:ph type="title" idx="4294967295"/>
          </p:nvPr>
        </p:nvSpPr>
        <p:spPr bwMode="auto">
          <a:xfrm>
            <a:off x="23813" y="336550"/>
            <a:ext cx="8229600" cy="719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Cuarto Aspecto Clave de Fase de D y D</a:t>
            </a:r>
          </a:p>
        </p:txBody>
      </p:sp>
      <p:sp>
        <p:nvSpPr>
          <p:cNvPr id="17412" name="Rectangle 3"/>
          <p:cNvSpPr>
            <a:spLocks noGrp="1" noChangeArrowheads="1"/>
          </p:cNvSpPr>
          <p:nvPr>
            <p:ph type="body" idx="4294967295"/>
          </p:nvPr>
        </p:nvSpPr>
        <p:spPr>
          <a:xfrm>
            <a:off x="554038" y="1327150"/>
            <a:ext cx="6002337" cy="5127625"/>
          </a:xfrm>
          <a:prstGeom prst="rect">
            <a:avLst/>
          </a:prstGeom>
        </p:spPr>
        <p:txBody>
          <a:bodyPr/>
          <a:lstStyle/>
          <a:p>
            <a:pPr>
              <a:buFont typeface="Wingdings" pitchFamily="2" charset="2"/>
              <a:buChar char="Ø"/>
              <a:defRPr/>
            </a:pPr>
            <a:r>
              <a:rPr lang="es-CL" sz="1800" dirty="0" smtClean="0">
                <a:latin typeface="Verdana" pitchFamily="34" charset="0"/>
                <a:ea typeface="Verdana" pitchFamily="34" charset="0"/>
                <a:cs typeface="Verdana" pitchFamily="34" charset="0"/>
              </a:rPr>
              <a:t>Las </a:t>
            </a:r>
            <a:r>
              <a:rPr lang="es-CL" sz="1800" b="1" dirty="0">
                <a:latin typeface="Verdana" pitchFamily="34" charset="0"/>
                <a:ea typeface="Verdana" pitchFamily="34" charset="0"/>
                <a:cs typeface="Verdana" pitchFamily="34" charset="0"/>
              </a:rPr>
              <a:t>Pruebas de </a:t>
            </a:r>
            <a:r>
              <a:rPr lang="es-CL" sz="1800" b="1" dirty="0" err="1">
                <a:latin typeface="Verdana" pitchFamily="34" charset="0"/>
                <a:ea typeface="Verdana" pitchFamily="34" charset="0"/>
                <a:cs typeface="Verdana" pitchFamily="34" charset="0"/>
              </a:rPr>
              <a:t>Biocompatibilidad</a:t>
            </a:r>
            <a:r>
              <a:rPr lang="es-CL" sz="1800" b="1" dirty="0">
                <a:latin typeface="Verdana" pitchFamily="34" charset="0"/>
                <a:ea typeface="Verdana" pitchFamily="34" charset="0"/>
                <a:cs typeface="Verdana" pitchFamily="34" charset="0"/>
              </a:rPr>
              <a:t> </a:t>
            </a:r>
            <a:r>
              <a:rPr lang="es-CL" sz="1800" dirty="0">
                <a:latin typeface="Verdana" pitchFamily="34" charset="0"/>
                <a:ea typeface="Verdana" pitchFamily="34" charset="0"/>
                <a:cs typeface="Verdana" pitchFamily="34" charset="0"/>
              </a:rPr>
              <a:t>se realizan durante las fases de Diseño y Desarrollo y de Fabricación del ciclo de vida de un dispositivo médico</a:t>
            </a:r>
            <a:r>
              <a:rPr lang="es-CL" sz="1800" dirty="0" smtClean="0">
                <a:latin typeface="Verdana" pitchFamily="34" charset="0"/>
                <a:ea typeface="Verdana" pitchFamily="34" charset="0"/>
                <a:cs typeface="Verdana" pitchFamily="34" charset="0"/>
              </a:rPr>
              <a:t>.</a:t>
            </a:r>
          </a:p>
          <a:p>
            <a:pPr marL="0" indent="0">
              <a:buFont typeface="Arial" charset="0"/>
              <a:buNone/>
              <a:defRPr/>
            </a:pPr>
            <a:endParaRPr lang="es-CL" sz="700" dirty="0">
              <a:latin typeface="Verdana" pitchFamily="34" charset="0"/>
              <a:ea typeface="Verdana" pitchFamily="34" charset="0"/>
              <a:cs typeface="Verdana" pitchFamily="34" charset="0"/>
            </a:endParaRPr>
          </a:p>
          <a:p>
            <a:pPr>
              <a:buFont typeface="Wingdings" pitchFamily="2" charset="2"/>
              <a:buChar char="Ø"/>
              <a:defRPr/>
            </a:pPr>
            <a:r>
              <a:rPr lang="es-CL" sz="1800" dirty="0" smtClean="0">
                <a:latin typeface="Verdana" pitchFamily="34" charset="0"/>
                <a:ea typeface="Verdana" pitchFamily="34" charset="0"/>
                <a:cs typeface="Verdana" pitchFamily="34" charset="0"/>
              </a:rPr>
              <a:t>En </a:t>
            </a:r>
            <a:r>
              <a:rPr lang="es-CL" sz="1800" dirty="0">
                <a:latin typeface="Verdana" pitchFamily="34" charset="0"/>
                <a:ea typeface="Verdana" pitchFamily="34" charset="0"/>
                <a:cs typeface="Verdana" pitchFamily="34" charset="0"/>
              </a:rPr>
              <a:t>la fase de Diseño y Desarrollo, las pruebas de </a:t>
            </a:r>
            <a:r>
              <a:rPr lang="es-CL" sz="1800" i="1" dirty="0" err="1">
                <a:latin typeface="Verdana" pitchFamily="34" charset="0"/>
                <a:ea typeface="Verdana" pitchFamily="34" charset="0"/>
                <a:cs typeface="Verdana" pitchFamily="34" charset="0"/>
              </a:rPr>
              <a:t>biocompatibilidad</a:t>
            </a:r>
            <a:r>
              <a:rPr lang="es-CL" sz="1800" i="1" dirty="0">
                <a:latin typeface="Verdana" pitchFamily="34" charset="0"/>
                <a:ea typeface="Verdana" pitchFamily="34" charset="0"/>
                <a:cs typeface="Verdana" pitchFamily="34" charset="0"/>
              </a:rPr>
              <a:t> son </a:t>
            </a:r>
            <a:r>
              <a:rPr lang="es-CL" sz="1800" dirty="0">
                <a:latin typeface="Verdana" pitchFamily="34" charset="0"/>
                <a:ea typeface="Verdana" pitchFamily="34" charset="0"/>
                <a:cs typeface="Verdana" pitchFamily="34" charset="0"/>
              </a:rPr>
              <a:t>para evaluar la respuesta biológica del dispositivo médico. </a:t>
            </a:r>
            <a:endParaRPr lang="es-CL" sz="1800" dirty="0" smtClean="0">
              <a:latin typeface="Verdana" pitchFamily="34" charset="0"/>
              <a:ea typeface="Verdana" pitchFamily="34" charset="0"/>
              <a:cs typeface="Verdana" pitchFamily="34" charset="0"/>
            </a:endParaRPr>
          </a:p>
          <a:p>
            <a:pPr marL="0" indent="0">
              <a:buFont typeface="Arial" charset="0"/>
              <a:buNone/>
              <a:defRPr/>
            </a:pPr>
            <a:endParaRPr lang="es-CL" sz="700" dirty="0">
              <a:latin typeface="Verdana" pitchFamily="34" charset="0"/>
              <a:ea typeface="Verdana" pitchFamily="34" charset="0"/>
              <a:cs typeface="Verdana" pitchFamily="34" charset="0"/>
            </a:endParaRPr>
          </a:p>
          <a:p>
            <a:pPr>
              <a:buFont typeface="Wingdings" pitchFamily="2" charset="2"/>
              <a:buChar char="Ø"/>
              <a:defRPr/>
            </a:pPr>
            <a:r>
              <a:rPr lang="es-CL" sz="1800" dirty="0" smtClean="0">
                <a:latin typeface="Verdana" pitchFamily="34" charset="0"/>
                <a:ea typeface="Verdana" pitchFamily="34" charset="0"/>
                <a:cs typeface="Verdana" pitchFamily="34" charset="0"/>
              </a:rPr>
              <a:t>Las </a:t>
            </a:r>
            <a:r>
              <a:rPr lang="es-CL" sz="1800" dirty="0">
                <a:latin typeface="Verdana" pitchFamily="34" charset="0"/>
                <a:ea typeface="Verdana" pitchFamily="34" charset="0"/>
                <a:cs typeface="Verdana" pitchFamily="34" charset="0"/>
              </a:rPr>
              <a:t>pruebas biológicas determinan la naturaleza de los materiales utilizados, su grado de frecuencia y la duración de exposición en el cuerpo. </a:t>
            </a:r>
            <a:endParaRPr lang="es-CL" sz="1800" dirty="0" smtClean="0">
              <a:latin typeface="Verdana" pitchFamily="34" charset="0"/>
              <a:ea typeface="Verdana" pitchFamily="34" charset="0"/>
              <a:cs typeface="Verdana" pitchFamily="34" charset="0"/>
            </a:endParaRPr>
          </a:p>
          <a:p>
            <a:pPr marL="0" indent="0">
              <a:buFont typeface="Arial" charset="0"/>
              <a:buNone/>
              <a:defRPr/>
            </a:pPr>
            <a:endParaRPr lang="es-CL" sz="700" dirty="0">
              <a:latin typeface="Verdana" pitchFamily="34" charset="0"/>
              <a:ea typeface="Verdana" pitchFamily="34" charset="0"/>
              <a:cs typeface="Verdana" pitchFamily="34" charset="0"/>
            </a:endParaRPr>
          </a:p>
          <a:p>
            <a:pPr>
              <a:buFont typeface="Wingdings" pitchFamily="2" charset="2"/>
              <a:buChar char="Ø"/>
              <a:defRPr/>
            </a:pPr>
            <a:r>
              <a:rPr lang="es-CL" sz="1800" dirty="0" smtClean="0">
                <a:latin typeface="Verdana" pitchFamily="34" charset="0"/>
                <a:ea typeface="Verdana" pitchFamily="34" charset="0"/>
                <a:cs typeface="Verdana" pitchFamily="34" charset="0"/>
              </a:rPr>
              <a:t>La </a:t>
            </a:r>
            <a:r>
              <a:rPr lang="es-CL" sz="1800" b="1" dirty="0">
                <a:latin typeface="Verdana" pitchFamily="34" charset="0"/>
                <a:ea typeface="Verdana" pitchFamily="34" charset="0"/>
                <a:cs typeface="Verdana" pitchFamily="34" charset="0"/>
              </a:rPr>
              <a:t>norma internacional ISO 10993</a:t>
            </a:r>
            <a:r>
              <a:rPr lang="es-CL" sz="1800" dirty="0">
                <a:latin typeface="Verdana" pitchFamily="34" charset="0"/>
                <a:ea typeface="Verdana" pitchFamily="34" charset="0"/>
                <a:cs typeface="Verdana" pitchFamily="34" charset="0"/>
              </a:rPr>
              <a:t>, establece los requisitos de cómo una empresa puede seleccionar los tipos apropiados de pruebas de </a:t>
            </a:r>
            <a:r>
              <a:rPr lang="es-CL" sz="1800" i="1" dirty="0" err="1">
                <a:latin typeface="Verdana" pitchFamily="34" charset="0"/>
                <a:ea typeface="Verdana" pitchFamily="34" charset="0"/>
                <a:cs typeface="Verdana" pitchFamily="34" charset="0"/>
              </a:rPr>
              <a:t>biocompatibilidad</a:t>
            </a:r>
            <a:r>
              <a:rPr lang="es-CL" sz="1800" dirty="0">
                <a:latin typeface="Verdana" pitchFamily="34" charset="0"/>
                <a:ea typeface="Verdana" pitchFamily="34" charset="0"/>
                <a:cs typeface="Verdana" pitchFamily="34" charset="0"/>
              </a:rPr>
              <a:t>. </a:t>
            </a:r>
          </a:p>
          <a:p>
            <a:pPr marL="0" indent="0" eaLnBrk="1" hangingPunct="1">
              <a:lnSpc>
                <a:spcPct val="80000"/>
              </a:lnSpc>
              <a:buFont typeface="Arial" charset="0"/>
              <a:buNone/>
              <a:defRPr/>
            </a:pPr>
            <a:endParaRPr lang="es-ES" sz="1800" b="1" dirty="0" smtClean="0">
              <a:solidFill>
                <a:srgbClr val="0033CC"/>
              </a:solidFill>
            </a:endParaRPr>
          </a:p>
        </p:txBody>
      </p:sp>
      <p:sp>
        <p:nvSpPr>
          <p:cNvPr id="41989" name="AutoShape 4"/>
          <p:cNvSpPr>
            <a:spLocks noChangeArrowheads="1"/>
          </p:cNvSpPr>
          <p:nvPr/>
        </p:nvSpPr>
        <p:spPr bwMode="auto">
          <a:xfrm>
            <a:off x="6556375" y="1241425"/>
            <a:ext cx="2411413" cy="2116138"/>
          </a:xfrm>
          <a:prstGeom prst="star8">
            <a:avLst>
              <a:gd name="adj" fmla="val 38250"/>
            </a:avLst>
          </a:prstGeom>
          <a:solidFill>
            <a:srgbClr val="FFFF00"/>
          </a:solidFill>
          <a:ln w="381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41990" name="Text Box 5"/>
          <p:cNvSpPr txBox="1">
            <a:spLocks noChangeArrowheads="1"/>
          </p:cNvSpPr>
          <p:nvPr/>
        </p:nvSpPr>
        <p:spPr bwMode="auto">
          <a:xfrm>
            <a:off x="6704013" y="2038350"/>
            <a:ext cx="2117725" cy="52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sz="1400" b="1">
                <a:solidFill>
                  <a:srgbClr val="FF0000"/>
                </a:solidFill>
                <a:latin typeface="Verdana" pitchFamily="34" charset="0"/>
              </a:rPr>
              <a:t>4. Pruebas de </a:t>
            </a:r>
            <a:r>
              <a:rPr lang="es-ES" sz="1400" b="1" i="1">
                <a:solidFill>
                  <a:srgbClr val="FF0000"/>
                </a:solidFill>
                <a:latin typeface="Verdana" pitchFamily="34" charset="0"/>
              </a:rPr>
              <a:t>Biocompatibilidad</a:t>
            </a:r>
          </a:p>
        </p:txBody>
      </p:sp>
      <p:pic>
        <p:nvPicPr>
          <p:cNvPr id="41991" name="Picture 7" descr="http://estaticos.elmundo.es/elmundo/imagenes/2012/09/27/ciencia/1348769484_extras_ladillos_1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4013" y="3514725"/>
            <a:ext cx="2117725"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9" descr="http://www.marketingdirecto.com/wp-content/uploads/2011/02/exi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52333">
            <a:off x="6619875" y="3906838"/>
            <a:ext cx="1666875"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Rectángulo redondeado"/>
          <p:cNvSpPr/>
          <p:nvPr/>
        </p:nvSpPr>
        <p:spPr>
          <a:xfrm>
            <a:off x="77788" y="204788"/>
            <a:ext cx="8534400" cy="1187450"/>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3012" name="Rectangle 4"/>
          <p:cNvSpPr>
            <a:spLocks noGrp="1" noChangeArrowheads="1"/>
          </p:cNvSpPr>
          <p:nvPr>
            <p:ph type="title" idx="4294967295"/>
          </p:nvPr>
        </p:nvSpPr>
        <p:spPr bwMode="auto">
          <a:xfrm>
            <a:off x="446088" y="301625"/>
            <a:ext cx="8166100" cy="7064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Claves para superar con éxito la Fase de Diseño </a:t>
            </a:r>
            <a:r>
              <a:rPr lang="es-ES" sz="2800" b="1" smtClean="0">
                <a:solidFill>
                  <a:schemeClr val="bg1"/>
                </a:solidFill>
                <a:latin typeface="Verdana" pitchFamily="34" charset="0"/>
              </a:rPr>
              <a:t>&amp;</a:t>
            </a:r>
            <a:r>
              <a:rPr lang="es-ES" sz="2800" b="1" smtClean="0">
                <a:solidFill>
                  <a:schemeClr val="bg1"/>
                </a:solidFill>
                <a:latin typeface="Verdana" pitchFamily="34" charset="0"/>
                <a:ea typeface="Verdana" pitchFamily="34" charset="0"/>
                <a:cs typeface="Verdana" pitchFamily="34" charset="0"/>
              </a:rPr>
              <a:t> Desarrollo</a:t>
            </a:r>
          </a:p>
        </p:txBody>
      </p:sp>
      <p:sp>
        <p:nvSpPr>
          <p:cNvPr id="18435" name="Rectangle 5"/>
          <p:cNvSpPr>
            <a:spLocks noChangeArrowheads="1"/>
          </p:cNvSpPr>
          <p:nvPr/>
        </p:nvSpPr>
        <p:spPr bwMode="auto">
          <a:xfrm>
            <a:off x="458788" y="1760538"/>
            <a:ext cx="6648450" cy="3970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s-CL" dirty="0">
                <a:latin typeface="Verdana" pitchFamily="34" charset="0"/>
                <a:ea typeface="Verdana" pitchFamily="34" charset="0"/>
                <a:cs typeface="Verdana" pitchFamily="34" charset="0"/>
              </a:rPr>
              <a:t>Los “aspectos clave” que una empresa fabricante de dispositivos médicos debe contemplar son: </a:t>
            </a:r>
          </a:p>
          <a:p>
            <a:pPr>
              <a:defRPr/>
            </a:pPr>
            <a:endParaRPr lang="es-CL" dirty="0">
              <a:latin typeface="Verdana" pitchFamily="34" charset="0"/>
              <a:ea typeface="Verdana" pitchFamily="34" charset="0"/>
              <a:cs typeface="Verdana" pitchFamily="34" charset="0"/>
            </a:endParaRPr>
          </a:p>
          <a:p>
            <a:pPr marL="342900" indent="-342900">
              <a:buFontTx/>
              <a:buAutoNum type="arabicPeriod"/>
              <a:defRPr/>
            </a:pPr>
            <a:r>
              <a:rPr lang="es-CL" dirty="0">
                <a:latin typeface="Verdana" pitchFamily="34" charset="0"/>
                <a:ea typeface="Verdana" pitchFamily="34" charset="0"/>
                <a:cs typeface="Verdana" pitchFamily="34" charset="0"/>
              </a:rPr>
              <a:t>Identificar y cumplir todas las normas y guías aplicables. </a:t>
            </a:r>
          </a:p>
          <a:p>
            <a:pPr>
              <a:defRPr/>
            </a:pPr>
            <a:endParaRPr lang="es-CL" dirty="0">
              <a:latin typeface="Verdana" pitchFamily="34" charset="0"/>
              <a:ea typeface="Verdana" pitchFamily="34" charset="0"/>
              <a:cs typeface="Verdana" pitchFamily="34" charset="0"/>
            </a:endParaRPr>
          </a:p>
          <a:p>
            <a:pPr marL="355600" indent="-355600">
              <a:defRPr/>
            </a:pPr>
            <a:r>
              <a:rPr lang="es-CL" dirty="0">
                <a:latin typeface="Verdana" pitchFamily="34" charset="0"/>
                <a:ea typeface="Verdana" pitchFamily="34" charset="0"/>
                <a:cs typeface="Verdana" pitchFamily="34" charset="0"/>
              </a:rPr>
              <a:t>2. Identificar y cumplir todos los requerimientos regulatorios. </a:t>
            </a:r>
          </a:p>
          <a:p>
            <a:pPr marL="355600" indent="-355600">
              <a:defRPr/>
            </a:pPr>
            <a:endParaRPr lang="es-CL" dirty="0">
              <a:latin typeface="Verdana" pitchFamily="34" charset="0"/>
              <a:ea typeface="Verdana" pitchFamily="34" charset="0"/>
              <a:cs typeface="Verdana" pitchFamily="34" charset="0"/>
            </a:endParaRPr>
          </a:p>
          <a:p>
            <a:pPr marL="355600" indent="-355600">
              <a:defRPr/>
            </a:pPr>
            <a:r>
              <a:rPr lang="es-CL" dirty="0">
                <a:latin typeface="Verdana" pitchFamily="34" charset="0"/>
                <a:ea typeface="Verdana" pitchFamily="34" charset="0"/>
                <a:cs typeface="Verdana" pitchFamily="34" charset="0"/>
              </a:rPr>
              <a:t>3. Cumplir las expectativas de la indicación del producto. </a:t>
            </a:r>
          </a:p>
          <a:p>
            <a:pPr marL="355600" indent="-355600">
              <a:defRPr/>
            </a:pPr>
            <a:endParaRPr lang="es-CL" dirty="0">
              <a:latin typeface="Verdana" pitchFamily="34" charset="0"/>
              <a:ea typeface="Verdana" pitchFamily="34" charset="0"/>
              <a:cs typeface="Verdana" pitchFamily="34" charset="0"/>
            </a:endParaRPr>
          </a:p>
          <a:p>
            <a:pPr marL="355600" indent="-355600">
              <a:defRPr/>
            </a:pPr>
            <a:r>
              <a:rPr lang="es-CL" dirty="0">
                <a:latin typeface="Verdana" pitchFamily="34" charset="0"/>
                <a:ea typeface="Verdana" pitchFamily="34" charset="0"/>
                <a:cs typeface="Verdana" pitchFamily="34" charset="0"/>
              </a:rPr>
              <a:t>4. Documentar todas las actividades y reportes en su Registro del historial del dispositivo. </a:t>
            </a:r>
          </a:p>
        </p:txBody>
      </p:sp>
      <p:sp>
        <p:nvSpPr>
          <p:cNvPr id="43014" name="AutoShape 27" descr="data:image/jpeg;base64,/9j/4AAQSkZJRgABAQAAAQABAAD/2wCEAAkGBhQRDxASEBQVEBQSEhMQFRUSFRAVEBUWFRAVFBcUFhQXGyYeGBkjGRQVHzAiJCcpLSwsFR4xNTAqNSYrLCkBCQoKDgwOGg8PGiwlHyUpKjQtLS8sLC4tLiksNDIwLCw1KiwsKS0qLCwpKiwsLC80LCwsKiwsLCw1Ly0sLCwpLP/AABEIAOEA4QMBIgACEQEDEQH/xAAcAAEAAgMBAQEAAAAAAAAAAAAABgcBBAUCAwj/xABDEAACAQICBQgHBQcDBQEAAAABAgADEQQhBQYSMVEHEyJBYXGBkTJCUnKhscEjYpKy4RQkc4KiwtFD0vA0U4OjszX/xAAbAQEAAgMBAQAAAAAAAAAAAAAABAUDBgcCAf/EADURAAIBAwEFBAkEAgMAAAAAAAABAgMEETEFEiFBURNhcdEiMkKBkaGxwfAUI3LhBvEVM1L/2gAMAwEAAhEDEQA/ALxiIgCIiAIiIAiIgCIiAIiIAiIgCIiAIiIAiIgCIiAInzrV1QXZgo4sQB5mcLHa84anuc1Twpi4/EbD4zzKSjqzNSoVarxTi34IkMxeQPEcoFWobUKSoPacliO2wsPnNnVvTVapilWpULhla4soXJbiwAy3TGq8W8Imy2XXhBznhYWcZ4/ImkREzFYIiIAiIgCIiAIiIAiIgCIiAJ5dwASTYDMk5ADvnqV7yr6VdVoUFJVKm0729bZIAXuzv5SRbUHXqqmuZguKyo03MkVTX7BK+wa633XAcp+IC07lCurqGQhlYXDKQVI4gifn10BSS3km1hZMQ+Ec3SorPTB6nXMgd63P8stLvZkaVNzpt8OpW2u0ZVJ7s0uPQtmIESjLkREXgCa2N0jTortVXWmOLG1+wcTI7rDrzTo3SjarU3bRP2S959Y9g85XWkdNmq5etUNRjwGQ7FGQA7pGq3EYcFqXljsarcelPhH5vyLDx/KJRXKkr1Tx9BPM5/CR7Ha+YmpkhWiPuC7fia/wAkPfSfsr5n6D/M+D45z127sv1kGVzJ8zZ6GxKFP2M+PH5afI7OJxLOdqq7OeNRifzGMHsO1gwNhew32nAJvvz75uaGe1dO2481MwqeWWU7fcpvD0RJwoAsMhOpqs375S/nH/AK2nMM39XDbGUPeP5GkqHrIorhZoz/i/oWOJmYEzLM0cREQBERAEREAREQBERAEREASNa8aqft1BQhC1aZLIT6JuLFSeoGwz7JJYmSnUlSkpx1R4qU41IuMtGfnXH4OrhqhpV0NNxnY9Y4gjIjtE6XJ3SappbD7AJ5vbqORuVRTZbnvLAeMsPlV0KK2AaqLCpQIZW+6xCsvdmD/LNnk4wmETBq2EHSawrFs63OAZrUPYb2AysbjfLurfupbb2OLyn0KelZKFfGdOJK4vI9rzpx8Jg2qUiA7MtJScwpa/St12AMgfJxrJXXHmniKlWsuJ2kBdmZBUVTUBzGRKgiwI8d8qoWsp0nV5Isp3MY1VS5st6a2kcAK9J6TFlDqVJRirjuImzEitZJUZOLTWqKQ1o1Tq4J7vepTJslUXt2K3st8D1ThT9DYvCrURkqKHVhYqwuCJQmlqSJiKy0STTWo6oSbnZDWGfX3youaKpvK0Z0PYu1JXkXCovSjz5PyZqRESIbAJ98E9qtM/fX52nwmVaxB4EHyM+o8yWU0TMzc0E1sXh/4gHmCJp3mzoc/vWH/ip+YSbHVGr1VmnLwf0LOEzMCZloaKIiIAiIgCIiAIiIAiIgCIiAJGdZteaOEYUbhsQ+yEQmyAsbK1Rzkq53PZJNK61u5K3xeIqYinXCtUOa1ENgAiqAGU3t0R1SRbqm5/uvgYK7qKP7ep6100JUpYB6tbFV6tQlQU2lXDFmcXHNhb7IzsCeoSvdXtZKmCxqVVvskhaqDc6XscuI3g8RLR13w/N6F5qs23UVMPT2vbqKUBIHbZjKR0oxC2vLuzaqW0t7q/sU91mFwt3oi6dOrV0vRFHD0+aobav+01wy7WycjRo+kwIJ6TbIzyki1Z1dTBYZKCEvYl2drbTO29rDdwA6gAJu6NyoUQeqmn5BNkNfdKKdVuPZr1U9C6jTWd96mYmGOU4mitccNia70KNTaqKC1irAMqkAsjEWYAkecxqLabS0Pbkk0m9TGummf2bBVXBs7Dmk958r+AufCUgJOeVTSu3iKVAHKku23vvu8lH9Ug0prue9PHQ6PsC17G1U3rLj7uXn7xERIhfiDEQfCX4d700PFVPwE3NEn95ofxaf5xOboxr0Kfu28iRO7q1ot61dGGSUnV2bqyIIUdpt4SdBZawaxdSjThNy0WSxRMzAmZaGhiIiAIiIAiIgCIiAIiIAiIgCImNqAVlys45ufw9E5IENXvYsV+AX+qVjWXncTRQI9UGol0pDaqONq7Ko6yReWXrzoutpLSIo4VQRh6apUqMbUkZmLWLdZsVyFzvnW1K5MBgq/7TWq8/VCsqBV2aabQsxFySzWuL5ZEy+/Uwo2sYe1jTxKX9POpcufLJvUtB4nGkNj25ij6uDotvHUK9Vc36uithPnUD6KfaUNUwDtmouz4Vid6jeaRPV1fOXPUABJNgBck5Adt5DtYdaNsNSoegQVZ+tgRYhQdw7ZSu53OEvV6fnPvL2hYzuJYp69fPu7jV5SdckpYUU6Lgmum2WQggUesgj2t3dtT5clGrbUaD43EDZqYlRsKd9PDjpKDwLekezZleDQ5XFJzqhqKMKhBzWpstdUK77X391uuWRpbX+nUwOIVQadVk5tR6p2+iSrdgJNjwma5uaVOmqVJ5WrfX/R8tdmXNWrv1I4be6l07/DvK90xpA4jE1qx/wBSozC/Ut7KPBQB4TTiJqjeXk6/CChFRjohMqtzYTE3cHhzvtctkB17/qYSyJy3VkkWo+rQxNe9QbVKkLsDuYncp7957BbrnT1o5NLbVXBZjMmiTn/42P5T4Hqk01Y0OMLhkp+sem54ud/lkPCdaW0LaO5iWpz6vtqtG6dSjL0Vwxya/v4lSao6IeuBTAK7DsHLAjYG1mCD63ZLTwOBSjTVKYsq+ZPWTxJn2SmASQACTc23nK1zxnqZaVJU0QL+/ndyzjC6d4iImYrhERAEREAREQBERAEREAREQBKp0frhjG0nVw1OorGo+ISmtYDm1KFtkgqL5Bd3Xu7Za0obRe0msGHVvSXFuh8We/wN5Y2cYuFRtJ8OZBunLfgk2uJdWhdErhqK01JY5s7n0qlRjd6jdpP0HVN+YEzK9tt5ZNSSWEQTlS0u1Knh6SGxd2duBVBaxHWLt/TIZg9Nqws3RPf0T3E7vHzm5yl47nNIMoNxRRKfiRtt+YeUispq9V9ozpGy7KCsoJri1nPjx+mCTuocZjr3GcjSpA2VAtvJ+Q+s+OE0g1PIdJfZO7wPVPni8RtuWtbcAJjlUzHBKpWjhV3nofGIiYSzPdGntMB/y0nOoeh+dxIdh0KFm7No5IPCxP8AKJEsBSsCx693cP1+UuLVDRXMYSmCLM/2r8bsMh4Cw85Mtae9LLNb25edlRcVq+C+/kdoCZiJbHPxERAEREAREQBERAEREAREQBERAEREATnnQGHOIGJNFOfAtzmyNvda9+Nsr77TeZrb5FdOa0XulA2G4v1nsXh3+U8yqbizkz0LaVxLdiv6JPTxKMWCsrFTZgCCQeBHVPbuALnIDM90rKhiGpsGQlWHWN/6zqaT10P7FiFcWqGmUVl9ElujmOo53mBXCw8ljPZNTeSg8ptIrjSeNNavWqn/AFKjv4FiR8LTViJTt5eTpUYqKUVohE9mkQL2yniAmnoJlVuQBvJtMTa0fTuxPsj4n/hhLJ8nLdWSSaraJ57E0qe9V6be6mfxNh4y3RIlyeaK2KL1mFjVNlv7C9fib+AEl0ubeG7DxObbYue2uHFaR4e/n5e4RESQU4iIgCIiAIiIAiIgCIiAIiIAiIgCIiAR3X/F83o7EHcWC0x/O4HyvKt0frAV6NXpD2vWHfxk65WcXbDUaft1trwRD9WEq2VV1Nqpw6G+7BtYys8yWsn5fYmiVgy7SkMD1icjWGt0FXib+Q/WcjC4tqZuhtxHUe8T3j8aarAkbNha17jfnMDqZRa07R06qeqNae6VPaYDibTxN3RVK7k+yPicvleYkssnVJbsWzvaE0dz2IpU7ZM4v7ozb+kGSnWPk0p1rvhbUKm/Y/0WPcPQPdl2T58nmAvUq1iPQApr3tmfgB5yeS1o0Yyh6S1ND2jtGrQuV2Msbq9zz1XPkfn3SWiquHqc3XQ026r7iOKkZMO6TDUbVHngtSqLUgb2/wC4eHujK/Hdxlj6Q0VSxCbFZFqLvsw+IO8HtE+9GgEUKoChRYAZAAdQnyFooyy3wPdz/kE61DcjHEub5e784HpVAAAyAyy3T1ESaawIiIAiIgCIiAIiIAiIgCIiAIiIAnO0tppKAz6Tnco3954CfDWvTRwmFesBchkUfzMBfwBJ8JCKWPFYGoG277yfSv28DMFWru+itS0srB1o9rL1c495NNFaypVstS1N+rPoN3Hj2Gdq8rMzsaJ1malZal3Tdf117j1jsniFblIz3OzfapfDyOFytYq+Jw9PqSkX8Xe3ySQWd/XrSArY+synaUBEB7kF/iTOAZW15b1Rs3jZlLsrSnF9Prx+4idulgxzahhfL9Zt6Z1Cr0aS1qY55CiuwUfaU7qCbqPSA4jxE+dlJrKPf66lGSjN4bfDvIzOvo2nanf2jfw3D5TkqtyAOsgDxMsPVLVTniKlQWorkB/3COr3cs+O6faMHN4Rj2jcwt6e9N8PzgS/VLAczhKQIszjnG72z+Vh4TszAW26Zl3Fbqwcxq1HUm5vm8iIifTGIiIAiIgCIiAIiIAiIgCJgma+H0hTdmVGDFd4H/M4yfVFtZSNmIiD4IiIBDeVWpbAqParoPJXb6Sq8Li2pttIbH4HsI6xLK5W6n7th141ifKm3+6VfKi7f7p0TYEF+iWebfl9iWaN02tXonoPw6j7p+k3WaQdlINjkROnhtOsEK1OlkQrete2V+ImONTqSK1j7VPToc/EVdp3bizHzMUKe06jiQPjPmJuaKS9UH2QT9PrMS4stJvcg8ckSPR+F52tSpj13VfC+fwvLbCyvdRsJt4va6qSFvFuiPgW8pYkt7Zei2c721U3q0YdF83/AFgjekdQsNWrrW2TTYNtOEsEqe8Oo9osZIaVIKAqgAAWAGQAHUBPcTOoxi8pFTUuKtWMYzk2lpnkIiJ6MIiIgCIiAIiIAiIgCIiAIiIBDdOaxl61XDodjmyFcbna6hgfdsRu8ZyqVQqQykqRuI3icTlFU09Ju6kqWSk4I3+jsf2zOiNPipZKnRfcD6rf4PZKyVTM2n1N2o2KjbQqU1wcU3444+JYmh9YxUslWyvuB9Vv8Gd2VtO5ofWQpZKt2TcG3svfxHxkqnW5SKK62f7dL4eRLYnilVDAFSCDmCNxnuSSmK45Xqv/AEi/xW/+Y/zK9opdlHFgPMyccrdS+Iww4UmPm9v7ZDdHrerT96/ln9JTXHGqzpWx1ubPg+5v5s7dbALUyIzJsCN4JM1NY9VK2Cb7QbdMmy1VHQPYfZbsPhed7QtHaxNBeNRL9wO0flLQxGHV0KOodWFirAFSOBEzwoKrFvmVVztWdjVhFLMccV5H54nU0MmTtxIXyzPzElGtfJs1Paq4MF03mlvdfcPrDs398+uouqRqolSspFMEkKbg1Df8ot4zDGhNT3WizrbVt523bRlw6c89MfnwJDqDgSlF6jAjnWFr9aqMj3ElvKSqeVWwAGVp6ltCO7HBz64rOvVlUfMRET0YBERAEREAREQBERAEREAREQBERAKs5WaNsTQf2qJW/u1D/vEjFHRXOUVZMmzBHUbMfIyccrlH7PCvweon4lB/tkX1fP2J7HPxAMqa0f3mjoWzq0v+OpyWqz9WeNF6fZDzde+WW0fSX3uI7d/fJGGuARmDmCDl4GfXRmqtLG0ayv0KiFSlQb1uDkR6y3G7ytIxVSvo6qaVdbocxb0GF/Spt8x52jEoJN6dTxvUbmcoU+E1rHr3omGi9MPQOXSU71O7vHAyZYDSKVl2kN+IPpDsIlc4bFLUUMhuD5g8COozZw2MakwZDskeRHAjrEkU6rj4FNd2EauWuEvzU5XKlVvj1Hs0EHm7mR3Qy/bDsVj8LfWb2uWkefxjORsnYpqR1XC5285q6DHSc/dA82/SQpveqt95tNrB0rGEX/5XzJpqbR2sYh9lXb+nZ/uljSDagUb1az+yir+Jif7ZOZaW6xA0ba8s3OOiXn9xMATMTOVIiIgCIiAIiIAiIgCIiAIiIAiIgCIiAIiIBDuVKhfABvYrUz57Sf3SBatv0ag+8D5i30lna+0NvRuKHBA/4HVvpKr1abpVB91T8T/mVtwsVU+43XY0t7Z8o9JeRY+ozdKuOymfi87+l9D0sTSNOsu2pzHUynqZTvBkb1If7WqOKA+TfrJlJlJJwwzXdoSlTunKLw+H0Kb07q3X0bU5xDzlEmwe2W/Jaijce3y4TZwOlVrL0cmG9TvHaOI7Za9egrqVYBlYEEMAQQeog75WOtnJ++HJr4LaKDpFBc1KfavWy9m8do3RalB0+MNOheWW06d3inccJ8pcn49/53OI6Xa9ep71vIATa0IOi54sB5An6zmVapZixzLG5nX0StqXexP0+kgx4yybTWW7RUfAsjUCjahVb2qlvwqP8yVTi6nYfYwVK4sW2nz+85I+Fp2pdUliCOZ309+4m+/6cBERMhDEREAREQBERAEREAREQBERAEREAREQBERANHTuG5zC4hPbo1F80IHxlJauVPtT2ofmDL5cXFuOUoXRac3iih9VqlPyuPpIF2vSizbNgSzSrQ8H9Sw9Sn/eWHGk3wZZOZANTn/ex2o4+R+kn8kUPVKjayxce5CYtMxM5VEH1w5PVrbVbCgJVObJkEqdo9lu3cevjNTUrU9iqPiUKKpNqbizMwY+kD6o+PdvsOJg7CG/vFqtrXKodhnhyfNLpn8wYAmYiZyqEREAREQBERAEREAREQBERAEREAREQBERAEREAwZSFX/9Gr/HrfmeIkK79nxNl/x/Wr/HzJhqn/1ae6/5ZYERMtv6pA2t/wB68F9xERJBUiIiAIiIAiIgCIiAIiIAiIgCIiAIiIAiIgCIiAIiIAiIgH//2Q=="/>
          <p:cNvSpPr>
            <a:spLocks noChangeAspect="1" noChangeArrowheads="1"/>
          </p:cNvSpPr>
          <p:nvPr/>
        </p:nvSpPr>
        <p:spPr bwMode="auto">
          <a:xfrm>
            <a:off x="962025" y="-1039813"/>
            <a:ext cx="1244600" cy="124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pic>
        <p:nvPicPr>
          <p:cNvPr id="43015" name="Picture 11" descr="MC900295345[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4725" y="1638300"/>
            <a:ext cx="151130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77788" y="204788"/>
            <a:ext cx="8534400" cy="900112"/>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4035" name="Rectangle 4"/>
          <p:cNvSpPr>
            <a:spLocks noGrp="1" noChangeArrowheads="1"/>
          </p:cNvSpPr>
          <p:nvPr>
            <p:ph type="title" idx="4294967295"/>
          </p:nvPr>
        </p:nvSpPr>
        <p:spPr bwMode="auto">
          <a:xfrm>
            <a:off x="446088" y="301625"/>
            <a:ext cx="8166100" cy="7064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CL" sz="2800" b="1" smtClean="0">
                <a:solidFill>
                  <a:schemeClr val="bg1"/>
                </a:solidFill>
                <a:latin typeface="Verdana" pitchFamily="34" charset="0"/>
                <a:ea typeface="Verdana" pitchFamily="34" charset="0"/>
                <a:cs typeface="Verdana" pitchFamily="34" charset="0"/>
              </a:rPr>
              <a:t>Normas Internacionales “Clave” </a:t>
            </a:r>
            <a:endParaRPr lang="es-ES" sz="2800" b="1" smtClean="0">
              <a:solidFill>
                <a:schemeClr val="bg1"/>
              </a:solidFill>
              <a:latin typeface="Verdana" pitchFamily="34" charset="0"/>
              <a:ea typeface="Verdana" pitchFamily="34" charset="0"/>
              <a:cs typeface="Verdana" pitchFamily="34" charset="0"/>
            </a:endParaRPr>
          </a:p>
        </p:txBody>
      </p:sp>
      <p:sp>
        <p:nvSpPr>
          <p:cNvPr id="44036" name="AutoShape 27" descr="data:image/jpeg;base64,/9j/4AAQSkZJRgABAQAAAQABAAD/2wCEAAkGBhQRDxASEBQVEBQSEhMQFRUSFRAVEBUWFRAVFBcUFhQXGyYeGBkjGRQVHzAiJCcpLSwsFR4xNTAqNSYrLCkBCQoKDgwOGg8PGiwlHyUpKjQtLS8sLC4tLiksNDIwLCw1KiwsKS0qLCwpKiwsLC80LCwsKiwsLCw1Ly0sLCwpLP/AABEIAOEA4QMBIgACEQEDEQH/xAAcAAEAAgMBAQEAAAAAAAAAAAAABgcBBAUCAwj/xABDEAACAQICBQgHBQcDBQEAAAABAgADEQQhBQYSMVEHEyJBYXGBkTJCUnKhscEjYpKy4RQkc4KiwtFD0vA0U4OjszX/xAAbAQEAAgMBAQAAAAAAAAAAAAAABAUDBgcCAf/EADURAAIBAwEFBAkEAgMAAAAAAAABAgMEETEFEiFBURNhcdEiMkKBkaGxwfAUI3LhBvEVM1L/2gAMAwEAAhEDEQA/ALxiIgCIiAIiIAiIgCIiAIiIAiIgCIiAIiIAiIgCIiAInzrV1QXZgo4sQB5mcLHa84anuc1Twpi4/EbD4zzKSjqzNSoVarxTi34IkMxeQPEcoFWobUKSoPacliO2wsPnNnVvTVapilWpULhla4soXJbiwAy3TGq8W8Imy2XXhBznhYWcZ4/ImkREzFYIiIAiIgCIiAIiIAiIgCIiAJ5dwASTYDMk5ADvnqV7yr6VdVoUFJVKm0729bZIAXuzv5SRbUHXqqmuZguKyo03MkVTX7BK+wa633XAcp+IC07lCurqGQhlYXDKQVI4gifn10BSS3km1hZMQ+Ec3SorPTB6nXMgd63P8stLvZkaVNzpt8OpW2u0ZVJ7s0uPQtmIESjLkREXgCa2N0jTortVXWmOLG1+wcTI7rDrzTo3SjarU3bRP2S959Y9g85XWkdNmq5etUNRjwGQ7FGQA7pGq3EYcFqXljsarcelPhH5vyLDx/KJRXKkr1Tx9BPM5/CR7Ha+YmpkhWiPuC7fia/wAkPfSfsr5n6D/M+D45z127sv1kGVzJ8zZ6GxKFP2M+PH5afI7OJxLOdqq7OeNRifzGMHsO1gwNhew32nAJvvz75uaGe1dO2481MwqeWWU7fcpvD0RJwoAsMhOpqs375S/nH/AK2nMM39XDbGUPeP5GkqHrIorhZoz/i/oWOJmYEzLM0cREQBERAEREAREQBERAEREASNa8aqft1BQhC1aZLIT6JuLFSeoGwz7JJYmSnUlSkpx1R4qU41IuMtGfnXH4OrhqhpV0NNxnY9Y4gjIjtE6XJ3SappbD7AJ5vbqORuVRTZbnvLAeMsPlV0KK2AaqLCpQIZW+6xCsvdmD/LNnk4wmETBq2EHSawrFs63OAZrUPYb2AysbjfLurfupbb2OLyn0KelZKFfGdOJK4vI9rzpx8Jg2qUiA7MtJScwpa/St12AMgfJxrJXXHmniKlWsuJ2kBdmZBUVTUBzGRKgiwI8d8qoWsp0nV5Isp3MY1VS5st6a2kcAK9J6TFlDqVJRirjuImzEitZJUZOLTWqKQ1o1Tq4J7vepTJslUXt2K3st8D1ThT9DYvCrURkqKHVhYqwuCJQmlqSJiKy0STTWo6oSbnZDWGfX3youaKpvK0Z0PYu1JXkXCovSjz5PyZqRESIbAJ98E9qtM/fX52nwmVaxB4EHyM+o8yWU0TMzc0E1sXh/4gHmCJp3mzoc/vWH/ip+YSbHVGr1VmnLwf0LOEzMCZloaKIiIAiIgCIiAIiIAiIgCIiAJGdZteaOEYUbhsQ+yEQmyAsbK1Rzkq53PZJNK61u5K3xeIqYinXCtUOa1ENgAiqAGU3t0R1SRbqm5/uvgYK7qKP7ep6100JUpYB6tbFV6tQlQU2lXDFmcXHNhb7IzsCeoSvdXtZKmCxqVVvskhaqDc6XscuI3g8RLR13w/N6F5qs23UVMPT2vbqKUBIHbZjKR0oxC2vLuzaqW0t7q/sU91mFwt3oi6dOrV0vRFHD0+aobav+01wy7WycjRo+kwIJ6TbIzyki1Z1dTBYZKCEvYl2drbTO29rDdwA6gAJu6NyoUQeqmn5BNkNfdKKdVuPZr1U9C6jTWd96mYmGOU4mitccNia70KNTaqKC1irAMqkAsjEWYAkecxqLabS0Pbkk0m9TGummf2bBVXBs7Dmk958r+AufCUgJOeVTSu3iKVAHKku23vvu8lH9Ug0prue9PHQ6PsC17G1U3rLj7uXn7xERIhfiDEQfCX4d700PFVPwE3NEn95ofxaf5xOboxr0Kfu28iRO7q1ot61dGGSUnV2bqyIIUdpt4SdBZawaxdSjThNy0WSxRMzAmZaGhiIiAIiIAiIgCIiAIiIAiIgCImNqAVlys45ufw9E5IENXvYsV+AX+qVjWXncTRQI9UGol0pDaqONq7Ko6yReWXrzoutpLSIo4VQRh6apUqMbUkZmLWLdZsVyFzvnW1K5MBgq/7TWq8/VCsqBV2aabQsxFySzWuL5ZEy+/Uwo2sYe1jTxKX9POpcufLJvUtB4nGkNj25ij6uDotvHUK9Vc36uithPnUD6KfaUNUwDtmouz4Vid6jeaRPV1fOXPUABJNgBck5Adt5DtYdaNsNSoegQVZ+tgRYhQdw7ZSu53OEvV6fnPvL2hYzuJYp69fPu7jV5SdckpYUU6Lgmum2WQggUesgj2t3dtT5clGrbUaD43EDZqYlRsKd9PDjpKDwLekezZleDQ5XFJzqhqKMKhBzWpstdUK77X391uuWRpbX+nUwOIVQadVk5tR6p2+iSrdgJNjwma5uaVOmqVJ5WrfX/R8tdmXNWrv1I4be6l07/DvK90xpA4jE1qx/wBSozC/Ut7KPBQB4TTiJqjeXk6/CChFRjohMqtzYTE3cHhzvtctkB17/qYSyJy3VkkWo+rQxNe9QbVKkLsDuYncp7957BbrnT1o5NLbVXBZjMmiTn/42P5T4Hqk01Y0OMLhkp+sem54ud/lkPCdaW0LaO5iWpz6vtqtG6dSjL0Vwxya/v4lSao6IeuBTAK7DsHLAjYG1mCD63ZLTwOBSjTVKYsq+ZPWTxJn2SmASQACTc23nK1zxnqZaVJU0QL+/ndyzjC6d4iImYrhERAEREAREQBERAEREAREQBKp0frhjG0nVw1OorGo+ISmtYDm1KFtkgqL5Bd3Xu7Za0obRe0msGHVvSXFuh8We/wN5Y2cYuFRtJ8OZBunLfgk2uJdWhdErhqK01JY5s7n0qlRjd6jdpP0HVN+YEzK9tt5ZNSSWEQTlS0u1Knh6SGxd2duBVBaxHWLt/TIZg9Nqws3RPf0T3E7vHzm5yl47nNIMoNxRRKfiRtt+YeUispq9V9ozpGy7KCsoJri1nPjx+mCTuocZjr3GcjSpA2VAtvJ+Q+s+OE0g1PIdJfZO7wPVPni8RtuWtbcAJjlUzHBKpWjhV3nofGIiYSzPdGntMB/y0nOoeh+dxIdh0KFm7No5IPCxP8AKJEsBSsCx693cP1+UuLVDRXMYSmCLM/2r8bsMh4Cw85Mtae9LLNb25edlRcVq+C+/kdoCZiJbHPxERAEREAREQBERAEREAREQBERAEREATnnQGHOIGJNFOfAtzmyNvda9+Nsr77TeZrb5FdOa0XulA2G4v1nsXh3+U8yqbizkz0LaVxLdiv6JPTxKMWCsrFTZgCCQeBHVPbuALnIDM90rKhiGpsGQlWHWN/6zqaT10P7FiFcWqGmUVl9ElujmOo53mBXCw8ljPZNTeSg8ptIrjSeNNavWqn/AFKjv4FiR8LTViJTt5eTpUYqKUVohE9mkQL2yniAmnoJlVuQBvJtMTa0fTuxPsj4n/hhLJ8nLdWSSaraJ57E0qe9V6be6mfxNh4y3RIlyeaK2KL1mFjVNlv7C9fib+AEl0ubeG7DxObbYue2uHFaR4e/n5e4RESQU4iIgCIiAIiIAiIgCIiAIiIAiIgCIiAR3X/F83o7EHcWC0x/O4HyvKt0frAV6NXpD2vWHfxk65WcXbDUaft1trwRD9WEq2VV1Nqpw6G+7BtYys8yWsn5fYmiVgy7SkMD1icjWGt0FXib+Q/WcjC4tqZuhtxHUe8T3j8aarAkbNha17jfnMDqZRa07R06qeqNae6VPaYDibTxN3RVK7k+yPicvleYkssnVJbsWzvaE0dz2IpU7ZM4v7ozb+kGSnWPk0p1rvhbUKm/Y/0WPcPQPdl2T58nmAvUq1iPQApr3tmfgB5yeS1o0Yyh6S1ND2jtGrQuV2Msbq9zz1XPkfn3SWiquHqc3XQ026r7iOKkZMO6TDUbVHngtSqLUgb2/wC4eHujK/Hdxlj6Q0VSxCbFZFqLvsw+IO8HtE+9GgEUKoChRYAZAAdQnyFooyy3wPdz/kE61DcjHEub5e784HpVAAAyAyy3T1ESaawIiIAiIgCIiAIiIAiIgCIiAIiIAnO0tppKAz6Tnco3954CfDWvTRwmFesBchkUfzMBfwBJ8JCKWPFYGoG277yfSv28DMFWru+itS0srB1o9rL1c495NNFaypVstS1N+rPoN3Hj2Gdq8rMzsaJ1malZal3Tdf117j1jsniFblIz3OzfapfDyOFytYq+Jw9PqSkX8Xe3ySQWd/XrSArY+synaUBEB7kF/iTOAZW15b1Rs3jZlLsrSnF9Prx+4idulgxzahhfL9Zt6Z1Cr0aS1qY55CiuwUfaU7qCbqPSA4jxE+dlJrKPf66lGSjN4bfDvIzOvo2nanf2jfw3D5TkqtyAOsgDxMsPVLVTniKlQWorkB/3COr3cs+O6faMHN4Rj2jcwt6e9N8PzgS/VLAczhKQIszjnG72z+Vh4TszAW26Zl3Fbqwcxq1HUm5vm8iIifTGIiIAiIgCIiAIiIAiIgCJgma+H0hTdmVGDFd4H/M4yfVFtZSNmIiD4IiIBDeVWpbAqParoPJXb6Sq8Li2pttIbH4HsI6xLK5W6n7th141ifKm3+6VfKi7f7p0TYEF+iWebfl9iWaN02tXonoPw6j7p+k3WaQdlINjkROnhtOsEK1OlkQrete2V+ImONTqSK1j7VPToc/EVdp3bizHzMUKe06jiQPjPmJuaKS9UH2QT9PrMS4stJvcg8ckSPR+F52tSpj13VfC+fwvLbCyvdRsJt4va6qSFvFuiPgW8pYkt7Zei2c721U3q0YdF83/AFgjekdQsNWrrW2TTYNtOEsEqe8Oo9osZIaVIKAqgAAWAGQAHUBPcTOoxi8pFTUuKtWMYzk2lpnkIiJ6MIiIgCIiAIiIAiIgCIiAIiIBDdOaxl61XDodjmyFcbna6hgfdsRu8ZyqVQqQykqRuI3icTlFU09Ju6kqWSk4I3+jsf2zOiNPipZKnRfcD6rf4PZKyVTM2n1N2o2KjbQqU1wcU3444+JYmh9YxUslWyvuB9Vv8Gd2VtO5ofWQpZKt2TcG3svfxHxkqnW5SKK62f7dL4eRLYnilVDAFSCDmCNxnuSSmK45Xqv/AEi/xW/+Y/zK9opdlHFgPMyccrdS+Iww4UmPm9v7ZDdHrerT96/ln9JTXHGqzpWx1ubPg+5v5s7dbALUyIzJsCN4JM1NY9VK2Cb7QbdMmy1VHQPYfZbsPhed7QtHaxNBeNRL9wO0flLQxGHV0KOodWFirAFSOBEzwoKrFvmVVztWdjVhFLMccV5H54nU0MmTtxIXyzPzElGtfJs1Paq4MF03mlvdfcPrDs398+uouqRqolSspFMEkKbg1Df8ot4zDGhNT3WizrbVt523bRlw6c89MfnwJDqDgSlF6jAjnWFr9aqMj3ElvKSqeVWwAGVp6ltCO7HBz64rOvVlUfMRET0YBERAEREAREQBERAEREAREQBERAKs5WaNsTQf2qJW/u1D/vEjFHRXOUVZMmzBHUbMfIyccrlH7PCvweon4lB/tkX1fP2J7HPxAMqa0f3mjoWzq0v+OpyWqz9WeNF6fZDzde+WW0fSX3uI7d/fJGGuARmDmCDl4GfXRmqtLG0ayv0KiFSlQb1uDkR6y3G7ytIxVSvo6qaVdbocxb0GF/Spt8x52jEoJN6dTxvUbmcoU+E1rHr3omGi9MPQOXSU71O7vHAyZYDSKVl2kN+IPpDsIlc4bFLUUMhuD5g8COozZw2MakwZDskeRHAjrEkU6rj4FNd2EauWuEvzU5XKlVvj1Hs0EHm7mR3Qy/bDsVj8LfWb2uWkefxjORsnYpqR1XC5285q6DHSc/dA82/SQpveqt95tNrB0rGEX/5XzJpqbR2sYh9lXb+nZ/uljSDagUb1az+yir+Jif7ZOZaW6xA0ba8s3OOiXn9xMATMTOVIiIgCIiAIiIAiIgCIiAIiIAiIgCIiAIiIBDuVKhfABvYrUz57Sf3SBatv0ag+8D5i30lna+0NvRuKHBA/4HVvpKr1abpVB91T8T/mVtwsVU+43XY0t7Z8o9JeRY+ozdKuOymfi87+l9D0sTSNOsu2pzHUynqZTvBkb1If7WqOKA+TfrJlJlJJwwzXdoSlTunKLw+H0Kb07q3X0bU5xDzlEmwe2W/Jaijce3y4TZwOlVrL0cmG9TvHaOI7Za9egrqVYBlYEEMAQQeog75WOtnJ++HJr4LaKDpFBc1KfavWy9m8do3RalB0+MNOheWW06d3inccJ8pcn49/53OI6Xa9ep71vIATa0IOi54sB5An6zmVapZixzLG5nX0StqXexP0+kgx4yybTWW7RUfAsjUCjahVb2qlvwqP8yVTi6nYfYwVK4sW2nz+85I+Fp2pdUliCOZ309+4m+/6cBERMhDEREAREQBERAEREAREQBERAEREAREQBERANHTuG5zC4hPbo1F80IHxlJauVPtT2ofmDL5cXFuOUoXRac3iih9VqlPyuPpIF2vSizbNgSzSrQ8H9Sw9Sn/eWHGk3wZZOZANTn/ex2o4+R+kn8kUPVKjayxce5CYtMxM5VEH1w5PVrbVbCgJVObJkEqdo9lu3cevjNTUrU9iqPiUKKpNqbizMwY+kD6o+PdvsOJg7CG/vFqtrXKodhnhyfNLpn8wYAmYiZyqEREAREQBERAEREAREQBERAEREAREQBERAEREAwZSFX/9Gr/HrfmeIkK79nxNl/x/Wr/HzJhqn/1ae6/5ZYERMtv6pA2t/wB68F9xERJBUiIiAIiIAiIgCIiAIiIAiIgCIiAIiIAiIgCIiAIiIAiIgH//2Q=="/>
          <p:cNvSpPr>
            <a:spLocks noChangeAspect="1" noChangeArrowheads="1"/>
          </p:cNvSpPr>
          <p:nvPr/>
        </p:nvSpPr>
        <p:spPr bwMode="auto">
          <a:xfrm>
            <a:off x="962025" y="-1039813"/>
            <a:ext cx="1244600" cy="124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
        <p:nvSpPr>
          <p:cNvPr id="44037" name="3 CuadroTexto"/>
          <p:cNvSpPr txBox="1">
            <a:spLocks noChangeArrowheads="1"/>
          </p:cNvSpPr>
          <p:nvPr/>
        </p:nvSpPr>
        <p:spPr bwMode="auto">
          <a:xfrm>
            <a:off x="458788" y="1160463"/>
            <a:ext cx="81661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dirty="0">
                <a:latin typeface="Verdana" pitchFamily="34" charset="0"/>
              </a:rPr>
              <a:t>Los dispositivos y equipos médicos eléctricos, además deben cumplir con las normas correspondientes de la </a:t>
            </a:r>
            <a:r>
              <a:rPr lang="es-CL" b="1" dirty="0">
                <a:latin typeface="Verdana" pitchFamily="34" charset="0"/>
              </a:rPr>
              <a:t>Comisión Electrotécnica Internacional (IEC). </a:t>
            </a:r>
            <a:endParaRPr lang="es-CL" dirty="0">
              <a:latin typeface="Verdana" pitchFamily="34" charset="0"/>
            </a:endParaRPr>
          </a:p>
        </p:txBody>
      </p:sp>
      <p:sp>
        <p:nvSpPr>
          <p:cNvPr id="44038" name="4 CuadroTexto"/>
          <p:cNvSpPr txBox="1">
            <a:spLocks noChangeArrowheads="1"/>
          </p:cNvSpPr>
          <p:nvPr/>
        </p:nvSpPr>
        <p:spPr bwMode="auto">
          <a:xfrm>
            <a:off x="458788" y="4540250"/>
            <a:ext cx="55054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b="1" dirty="0">
                <a:latin typeface="Verdana" pitchFamily="34" charset="0"/>
              </a:rPr>
              <a:t>IEC </a:t>
            </a:r>
            <a:r>
              <a:rPr lang="es-CL" dirty="0">
                <a:latin typeface="Verdana" pitchFamily="34" charset="0"/>
              </a:rPr>
              <a:t>es una organización que publica normas internacionales globalmente pertinentes para todas las </a:t>
            </a:r>
            <a:r>
              <a:rPr lang="es-CL" b="1" dirty="0">
                <a:latin typeface="Verdana" pitchFamily="34" charset="0"/>
              </a:rPr>
              <a:t>tecnologías eléctricas</a:t>
            </a:r>
            <a:r>
              <a:rPr lang="es-CL" dirty="0">
                <a:latin typeface="Verdana" pitchFamily="34" charset="0"/>
              </a:rPr>
              <a:t>, </a:t>
            </a:r>
            <a:r>
              <a:rPr lang="es-CL" b="1" dirty="0">
                <a:latin typeface="Verdana" pitchFamily="34" charset="0"/>
              </a:rPr>
              <a:t>electrónicas</a:t>
            </a:r>
            <a:r>
              <a:rPr lang="es-CL" dirty="0">
                <a:latin typeface="Verdana" pitchFamily="34" charset="0"/>
              </a:rPr>
              <a:t> </a:t>
            </a:r>
            <a:r>
              <a:rPr lang="es-CL" b="1" dirty="0">
                <a:latin typeface="Verdana" pitchFamily="34" charset="0"/>
              </a:rPr>
              <a:t>y demás relacionadas </a:t>
            </a:r>
            <a:r>
              <a:rPr lang="es-CL" dirty="0">
                <a:latin typeface="Verdana" pitchFamily="34" charset="0"/>
              </a:rPr>
              <a:t>y respalda toda forma de evaluación de conformidad de los productos, incluyendo los dispositivos y equipos médicos. </a:t>
            </a:r>
          </a:p>
        </p:txBody>
      </p:sp>
      <p:pic>
        <p:nvPicPr>
          <p:cNvPr id="4403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150" y="2082800"/>
            <a:ext cx="7105650"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40" name="5 CuadroTexto"/>
          <p:cNvSpPr txBox="1">
            <a:spLocks noChangeArrowheads="1"/>
          </p:cNvSpPr>
          <p:nvPr/>
        </p:nvSpPr>
        <p:spPr bwMode="auto">
          <a:xfrm>
            <a:off x="6346825" y="4956175"/>
            <a:ext cx="2524125" cy="12001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b="1">
                <a:solidFill>
                  <a:srgbClr val="FFFF00"/>
                </a:solidFill>
                <a:latin typeface="Verdana" pitchFamily="34" charset="0"/>
              </a:rPr>
              <a:t>Ejemplo: </a:t>
            </a:r>
            <a:endParaRPr lang="es-CL">
              <a:solidFill>
                <a:srgbClr val="FFFF00"/>
              </a:solidFill>
              <a:latin typeface="Verdana" pitchFamily="34" charset="0"/>
            </a:endParaRPr>
          </a:p>
          <a:p>
            <a:pPr eaLnBrk="1" hangingPunct="1"/>
            <a:r>
              <a:rPr lang="es-CL" b="1">
                <a:solidFill>
                  <a:srgbClr val="FFFF00"/>
                </a:solidFill>
                <a:latin typeface="Verdana" pitchFamily="34" charset="0"/>
              </a:rPr>
              <a:t>IEC 61000-4-1: Compatibilidad electromagnética. </a:t>
            </a:r>
            <a:endParaRPr lang="es-CL">
              <a:solidFill>
                <a:srgbClr val="FFFF00"/>
              </a:solidFill>
              <a:latin typeface="Verdana"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250825" y="266700"/>
            <a:ext cx="8370888" cy="836613"/>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5059" name="Rectangle 4"/>
          <p:cNvSpPr>
            <a:spLocks noGrp="1" noChangeArrowheads="1"/>
          </p:cNvSpPr>
          <p:nvPr>
            <p:ph type="title" idx="4294967295"/>
          </p:nvPr>
        </p:nvSpPr>
        <p:spPr bwMode="auto">
          <a:xfrm>
            <a:off x="352425" y="396875"/>
            <a:ext cx="8166100" cy="7064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smtClean="0">
                <a:solidFill>
                  <a:schemeClr val="bg1"/>
                </a:solidFill>
                <a:latin typeface="Verdana" pitchFamily="34" charset="0"/>
                <a:ea typeface="Verdana" pitchFamily="34" charset="0"/>
                <a:cs typeface="Verdana" pitchFamily="34" charset="0"/>
              </a:rPr>
              <a:t>Normas internacionales “Clave”</a:t>
            </a:r>
          </a:p>
        </p:txBody>
      </p:sp>
      <p:graphicFrame>
        <p:nvGraphicFramePr>
          <p:cNvPr id="166967" name="Group 55"/>
          <p:cNvGraphicFramePr>
            <a:graphicFrameLocks noGrp="1"/>
          </p:cNvGraphicFramePr>
          <p:nvPr>
            <p:ph idx="4294967295"/>
          </p:nvPr>
        </p:nvGraphicFramePr>
        <p:xfrm>
          <a:off x="352425" y="1392238"/>
          <a:ext cx="8280400" cy="4845049"/>
        </p:xfrm>
        <a:graphic>
          <a:graphicData uri="http://schemas.openxmlformats.org/drawingml/2006/table">
            <a:tbl>
              <a:tblPr/>
              <a:tblGrid>
                <a:gridCol w="1857719"/>
                <a:gridCol w="2586456"/>
                <a:gridCol w="3836225"/>
              </a:tblGrid>
              <a:tr h="67057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bg1"/>
                          </a:solidFill>
                          <a:effectLst/>
                          <a:latin typeface="Arial" charset="0"/>
                        </a:rPr>
                        <a:t>Norma Internacional</a:t>
                      </a:r>
                    </a:p>
                  </a:txBody>
                  <a:tcPr marL="91434" marR="91434"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A79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bg1"/>
                          </a:solidFill>
                          <a:effectLst/>
                          <a:latin typeface="Arial" charset="0"/>
                        </a:rPr>
                        <a:t>Procedimiento/Actividad</a:t>
                      </a:r>
                    </a:p>
                  </a:txBody>
                  <a:tcPr marL="91434" marR="91434"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A79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bg1"/>
                          </a:solidFill>
                          <a:effectLst/>
                          <a:latin typeface="Arial" charset="0"/>
                        </a:rPr>
                        <a:t>Ámbito</a:t>
                      </a:r>
                    </a:p>
                  </a:txBody>
                  <a:tcPr marL="91434" marR="91434" marT="45716" marB="4571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A79C"/>
                    </a:solidFill>
                  </a:tcPr>
                </a:tc>
              </a:tr>
              <a:tr h="140587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000" b="1" i="0" u="none" strike="noStrike" cap="none" normalizeH="0" baseline="0" dirty="0" smtClean="0">
                          <a:ln>
                            <a:noFill/>
                          </a:ln>
                          <a:solidFill>
                            <a:schemeClr val="tx1"/>
                          </a:solidFill>
                          <a:effectLst/>
                          <a:latin typeface="Arial" charset="0"/>
                        </a:rPr>
                        <a:t>ISO 14971</a:t>
                      </a:r>
                    </a:p>
                  </a:txBody>
                  <a:tcPr marL="91434" marR="91434" marT="45716" marB="4571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tx1"/>
                          </a:solidFill>
                          <a:effectLst/>
                          <a:latin typeface="Arial" charset="0"/>
                        </a:rPr>
                        <a:t>Manejo del Riesgo</a:t>
                      </a:r>
                    </a:p>
                  </a:txBody>
                  <a:tcPr marL="91434" marR="91434"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charset="0"/>
                        </a:rPr>
                        <a:t>Especifica un proceso para identificar los peligros asociados al dispositivo (aplicable a todas las etapas del ciclo de vida del producto).</a:t>
                      </a:r>
                    </a:p>
                  </a:txBody>
                  <a:tcPr marL="91434" marR="91434" marT="45716" marB="4571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tcPr>
                </a:tc>
              </a:tr>
              <a:tr h="130739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000" b="1" i="0" u="none" strike="noStrike" cap="none" normalizeH="0" baseline="0" dirty="0" smtClean="0">
                          <a:ln>
                            <a:noFill/>
                          </a:ln>
                          <a:solidFill>
                            <a:schemeClr val="tx1"/>
                          </a:solidFill>
                          <a:effectLst/>
                          <a:latin typeface="Arial" charset="0"/>
                        </a:rPr>
                        <a:t>ISO 13485</a:t>
                      </a:r>
                    </a:p>
                  </a:txBody>
                  <a:tcPr marL="91434" marR="91434" marT="45716" marB="4571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tx1"/>
                          </a:solidFill>
                          <a:effectLst/>
                          <a:latin typeface="Arial" charset="0"/>
                        </a:rPr>
                        <a:t>Sistemas de Gestión de Calidad para los DM</a:t>
                      </a:r>
                    </a:p>
                  </a:txBody>
                  <a:tcPr marL="91434" marR="91434"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charset="0"/>
                        </a:rPr>
                        <a:t>Especifica los requerimientos de una organización para proveer DM seguros y cumplir con consistencia los requerimientos regulatorios y del usuario *</a:t>
                      </a:r>
                    </a:p>
                  </a:txBody>
                  <a:tcPr marL="91434" marR="91434" marT="45716" marB="4571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r h="146120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000" b="1" i="0" u="none" strike="noStrike" cap="none" normalizeH="0" baseline="0" dirty="0" smtClean="0">
                          <a:ln>
                            <a:noFill/>
                          </a:ln>
                          <a:solidFill>
                            <a:schemeClr val="tx1"/>
                          </a:solidFill>
                          <a:effectLst/>
                          <a:latin typeface="Arial" charset="0"/>
                        </a:rPr>
                        <a:t>ISO 10993</a:t>
                      </a:r>
                    </a:p>
                  </a:txBody>
                  <a:tcPr marL="91434" marR="91434" marT="45716" marB="4571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err="1" smtClean="0">
                          <a:ln>
                            <a:noFill/>
                          </a:ln>
                          <a:solidFill>
                            <a:schemeClr val="tx1"/>
                          </a:solidFill>
                          <a:effectLst/>
                          <a:latin typeface="Arial" charset="0"/>
                        </a:rPr>
                        <a:t>Biocompatibilidad</a:t>
                      </a:r>
                      <a:endParaRPr kumimoji="0" lang="es-ES" sz="1600" b="1" i="0" u="none" strike="noStrike" cap="none" normalizeH="0" baseline="0" dirty="0" smtClean="0">
                        <a:ln>
                          <a:noFill/>
                        </a:ln>
                        <a:solidFill>
                          <a:schemeClr val="tx1"/>
                        </a:solidFill>
                        <a:effectLst/>
                        <a:latin typeface="Arial" charset="0"/>
                      </a:endParaRPr>
                    </a:p>
                  </a:txBody>
                  <a:tcPr marL="91434" marR="91434"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charset="0"/>
                        </a:rPr>
                        <a:t>Proporciona requerimientos generales para evaluar la interacción del dispositivo con la sangre</a:t>
                      </a:r>
                    </a:p>
                  </a:txBody>
                  <a:tcPr marL="91434" marR="91434" marT="45716" marB="4571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tcPr>
                </a:tc>
              </a:tr>
            </a:tbl>
          </a:graphicData>
        </a:graphic>
      </p:graphicFrame>
      <p:sp>
        <p:nvSpPr>
          <p:cNvPr id="45082" name="AutoShape 27" descr="data:image/jpeg;base64,/9j/4AAQSkZJRgABAQAAAQABAAD/2wCEAAkGBhQRDxASEBQVEBQSEhMQFRUSFRAVEBUWFRAVFBcUFhQXGyYeGBkjGRQVHzAiJCcpLSwsFR4xNTAqNSYrLCkBCQoKDgwOGg8PGiwlHyUpKjQtLS8sLC4tLiksNDIwLCw1KiwsKS0qLCwpKiwsLC80LCwsKiwsLCw1Ly0sLCwpLP/AABEIAOEA4QMBIgACEQEDEQH/xAAcAAEAAgMBAQEAAAAAAAAAAAAABgcBBAUCAwj/xABDEAACAQICBQgHBQcDBQEAAAABAgADEQQhBQYSMVEHEyJBYXGBkTJCUnKhscEjYpKy4RQkc4KiwtFD0vA0U4OjszX/xAAbAQEAAgMBAQAAAAAAAAAAAAAABAUDBgcCAf/EADURAAIBAwEFBAkEAgMAAAAAAAABAgMEETEFEiFBURNhcdEiMkKBkaGxwfAUI3LhBvEVM1L/2gAMAwEAAhEDEQA/ALxiIgCIiAIiIAiIgCIiAIiIAiIgCIiAIiIAiIgCIiAInzrV1QXZgo4sQB5mcLHa84anuc1Twpi4/EbD4zzKSjqzNSoVarxTi34IkMxeQPEcoFWobUKSoPacliO2wsPnNnVvTVapilWpULhla4soXJbiwAy3TGq8W8Imy2XXhBznhYWcZ4/ImkREzFYIiIAiIgCIiAIiIAiIgCIiAJ5dwASTYDMk5ADvnqV7yr6VdVoUFJVKm0729bZIAXuzv5SRbUHXqqmuZguKyo03MkVTX7BK+wa633XAcp+IC07lCurqGQhlYXDKQVI4gifn10BSS3km1hZMQ+Ec3SorPTB6nXMgd63P8stLvZkaVNzpt8OpW2u0ZVJ7s0uPQtmIESjLkREXgCa2N0jTortVXWmOLG1+wcTI7rDrzTo3SjarU3bRP2S959Y9g85XWkdNmq5etUNRjwGQ7FGQA7pGq3EYcFqXljsarcelPhH5vyLDx/KJRXKkr1Tx9BPM5/CR7Ha+YmpkhWiPuC7fia/wAkPfSfsr5n6D/M+D45z127sv1kGVzJ8zZ6GxKFP2M+PH5afI7OJxLOdqq7OeNRifzGMHsO1gwNhew32nAJvvz75uaGe1dO2481MwqeWWU7fcpvD0RJwoAsMhOpqs375S/nH/AK2nMM39XDbGUPeP5GkqHrIorhZoz/i/oWOJmYEzLM0cREQBERAEREAREQBERAEREASNa8aqft1BQhC1aZLIT6JuLFSeoGwz7JJYmSnUlSkpx1R4qU41IuMtGfnXH4OrhqhpV0NNxnY9Y4gjIjtE6XJ3SappbD7AJ5vbqORuVRTZbnvLAeMsPlV0KK2AaqLCpQIZW+6xCsvdmD/LNnk4wmETBq2EHSawrFs63OAZrUPYb2AysbjfLurfupbb2OLyn0KelZKFfGdOJK4vI9rzpx8Jg2qUiA7MtJScwpa/St12AMgfJxrJXXHmniKlWsuJ2kBdmZBUVTUBzGRKgiwI8d8qoWsp0nV5Isp3MY1VS5st6a2kcAK9J6TFlDqVJRirjuImzEitZJUZOLTWqKQ1o1Tq4J7vepTJslUXt2K3st8D1ThT9DYvCrURkqKHVhYqwuCJQmlqSJiKy0STTWo6oSbnZDWGfX3youaKpvK0Z0PYu1JXkXCovSjz5PyZqRESIbAJ98E9qtM/fX52nwmVaxB4EHyM+o8yWU0TMzc0E1sXh/4gHmCJp3mzoc/vWH/ip+YSbHVGr1VmnLwf0LOEzMCZloaKIiIAiIgCIiAIiIAiIgCIiAJGdZteaOEYUbhsQ+yEQmyAsbK1Rzkq53PZJNK61u5K3xeIqYinXCtUOa1ENgAiqAGU3t0R1SRbqm5/uvgYK7qKP7ep6100JUpYB6tbFV6tQlQU2lXDFmcXHNhb7IzsCeoSvdXtZKmCxqVVvskhaqDc6XscuI3g8RLR13w/N6F5qs23UVMPT2vbqKUBIHbZjKR0oxC2vLuzaqW0t7q/sU91mFwt3oi6dOrV0vRFHD0+aobav+01wy7WycjRo+kwIJ6TbIzyki1Z1dTBYZKCEvYl2drbTO29rDdwA6gAJu6NyoUQeqmn5BNkNfdKKdVuPZr1U9C6jTWd96mYmGOU4mitccNia70KNTaqKC1irAMqkAsjEWYAkecxqLabS0Pbkk0m9TGummf2bBVXBs7Dmk958r+AufCUgJOeVTSu3iKVAHKku23vvu8lH9Ug0prue9PHQ6PsC17G1U3rLj7uXn7xERIhfiDEQfCX4d700PFVPwE3NEn95ofxaf5xOboxr0Kfu28iRO7q1ot61dGGSUnV2bqyIIUdpt4SdBZawaxdSjThNy0WSxRMzAmZaGhiIiAIiIAiIgCIiAIiIAiIgCImNqAVlys45ufw9E5IENXvYsV+AX+qVjWXncTRQI9UGol0pDaqONq7Ko6yReWXrzoutpLSIo4VQRh6apUqMbUkZmLWLdZsVyFzvnW1K5MBgq/7TWq8/VCsqBV2aabQsxFySzWuL5ZEy+/Uwo2sYe1jTxKX9POpcufLJvUtB4nGkNj25ij6uDotvHUK9Vc36uithPnUD6KfaUNUwDtmouz4Vid6jeaRPV1fOXPUABJNgBck5Adt5DtYdaNsNSoegQVZ+tgRYhQdw7ZSu53OEvV6fnPvL2hYzuJYp69fPu7jV5SdckpYUU6Lgmum2WQggUesgj2t3dtT5clGrbUaD43EDZqYlRsKd9PDjpKDwLekezZleDQ5XFJzqhqKMKhBzWpstdUK77X391uuWRpbX+nUwOIVQadVk5tR6p2+iSrdgJNjwma5uaVOmqVJ5WrfX/R8tdmXNWrv1I4be6l07/DvK90xpA4jE1qx/wBSozC/Ut7KPBQB4TTiJqjeXk6/CChFRjohMqtzYTE3cHhzvtctkB17/qYSyJy3VkkWo+rQxNe9QbVKkLsDuYncp7957BbrnT1o5NLbVXBZjMmiTn/42P5T4Hqk01Y0OMLhkp+sem54ud/lkPCdaW0LaO5iWpz6vtqtG6dSjL0Vwxya/v4lSao6IeuBTAK7DsHLAjYG1mCD63ZLTwOBSjTVKYsq+ZPWTxJn2SmASQACTc23nK1zxnqZaVJU0QL+/ndyzjC6d4iImYrhERAEREAREQBERAEREAREQBKp0frhjG0nVw1OorGo+ISmtYDm1KFtkgqL5Bd3Xu7Za0obRe0msGHVvSXFuh8We/wN5Y2cYuFRtJ8OZBunLfgk2uJdWhdErhqK01JY5s7n0qlRjd6jdpP0HVN+YEzK9tt5ZNSSWEQTlS0u1Knh6SGxd2duBVBaxHWLt/TIZg9Nqws3RPf0T3E7vHzm5yl47nNIMoNxRRKfiRtt+YeUispq9V9ozpGy7KCsoJri1nPjx+mCTuocZjr3GcjSpA2VAtvJ+Q+s+OE0g1PIdJfZO7wPVPni8RtuWtbcAJjlUzHBKpWjhV3nofGIiYSzPdGntMB/y0nOoeh+dxIdh0KFm7No5IPCxP8AKJEsBSsCx693cP1+UuLVDRXMYSmCLM/2r8bsMh4Cw85Mtae9LLNb25edlRcVq+C+/kdoCZiJbHPxERAEREAREQBERAEREAREQBERAEREATnnQGHOIGJNFOfAtzmyNvda9+Nsr77TeZrb5FdOa0XulA2G4v1nsXh3+U8yqbizkz0LaVxLdiv6JPTxKMWCsrFTZgCCQeBHVPbuALnIDM90rKhiGpsGQlWHWN/6zqaT10P7FiFcWqGmUVl9ElujmOo53mBXCw8ljPZNTeSg8ptIrjSeNNavWqn/AFKjv4FiR8LTViJTt5eTpUYqKUVohE9mkQL2yniAmnoJlVuQBvJtMTa0fTuxPsj4n/hhLJ8nLdWSSaraJ57E0qe9V6be6mfxNh4y3RIlyeaK2KL1mFjVNlv7C9fib+AEl0ubeG7DxObbYue2uHFaR4e/n5e4RESQU4iIgCIiAIiIAiIgCIiAIiIAiIgCIiAR3X/F83o7EHcWC0x/O4HyvKt0frAV6NXpD2vWHfxk65WcXbDUaft1trwRD9WEq2VV1Nqpw6G+7BtYys8yWsn5fYmiVgy7SkMD1icjWGt0FXib+Q/WcjC4tqZuhtxHUe8T3j8aarAkbNha17jfnMDqZRa07R06qeqNae6VPaYDibTxN3RVK7k+yPicvleYkssnVJbsWzvaE0dz2IpU7ZM4v7ozb+kGSnWPk0p1rvhbUKm/Y/0WPcPQPdl2T58nmAvUq1iPQApr3tmfgB5yeS1o0Yyh6S1ND2jtGrQuV2Msbq9zz1XPkfn3SWiquHqc3XQ026r7iOKkZMO6TDUbVHngtSqLUgb2/wC4eHujK/Hdxlj6Q0VSxCbFZFqLvsw+IO8HtE+9GgEUKoChRYAZAAdQnyFooyy3wPdz/kE61DcjHEub5e784HpVAAAyAyy3T1ESaawIiIAiIgCIiAIiIAiIgCIiAIiIAnO0tppKAz6Tnco3954CfDWvTRwmFesBchkUfzMBfwBJ8JCKWPFYGoG277yfSv28DMFWru+itS0srB1o9rL1c495NNFaypVstS1N+rPoN3Hj2Gdq8rMzsaJ1malZal3Tdf117j1jsniFblIz3OzfapfDyOFytYq+Jw9PqSkX8Xe3ySQWd/XrSArY+synaUBEB7kF/iTOAZW15b1Rs3jZlLsrSnF9Prx+4idulgxzahhfL9Zt6Z1Cr0aS1qY55CiuwUfaU7qCbqPSA4jxE+dlJrKPf66lGSjN4bfDvIzOvo2nanf2jfw3D5TkqtyAOsgDxMsPVLVTniKlQWorkB/3COr3cs+O6faMHN4Rj2jcwt6e9N8PzgS/VLAczhKQIszjnG72z+Vh4TszAW26Zl3Fbqwcxq1HUm5vm8iIifTGIiIAiIgCIiAIiIAiIgCJgma+H0hTdmVGDFd4H/M4yfVFtZSNmIiD4IiIBDeVWpbAqParoPJXb6Sq8Li2pttIbH4HsI6xLK5W6n7th141ifKm3+6VfKi7f7p0TYEF+iWebfl9iWaN02tXonoPw6j7p+k3WaQdlINjkROnhtOsEK1OlkQrete2V+ImONTqSK1j7VPToc/EVdp3bizHzMUKe06jiQPjPmJuaKS9UH2QT9PrMS4stJvcg8ckSPR+F52tSpj13VfC+fwvLbCyvdRsJt4va6qSFvFuiPgW8pYkt7Zei2c721U3q0YdF83/AFgjekdQsNWrrW2TTYNtOEsEqe8Oo9osZIaVIKAqgAAWAGQAHUBPcTOoxi8pFTUuKtWMYzk2lpnkIiJ6MIiIgCIiAIiIAiIgCIiAIiIBDdOaxl61XDodjmyFcbna6hgfdsRu8ZyqVQqQykqRuI3icTlFU09Ju6kqWSk4I3+jsf2zOiNPipZKnRfcD6rf4PZKyVTM2n1N2o2KjbQqU1wcU3444+JYmh9YxUslWyvuB9Vv8Gd2VtO5ofWQpZKt2TcG3svfxHxkqnW5SKK62f7dL4eRLYnilVDAFSCDmCNxnuSSmK45Xqv/AEi/xW/+Y/zK9opdlHFgPMyccrdS+Iww4UmPm9v7ZDdHrerT96/ln9JTXHGqzpWx1ubPg+5v5s7dbALUyIzJsCN4JM1NY9VK2Cb7QbdMmy1VHQPYfZbsPhed7QtHaxNBeNRL9wO0flLQxGHV0KOodWFirAFSOBEzwoKrFvmVVztWdjVhFLMccV5H54nU0MmTtxIXyzPzElGtfJs1Paq4MF03mlvdfcPrDs398+uouqRqolSspFMEkKbg1Df8ot4zDGhNT3WizrbVt523bRlw6c89MfnwJDqDgSlF6jAjnWFr9aqMj3ElvKSqeVWwAGVp6ltCO7HBz64rOvVlUfMRET0YBERAEREAREQBERAEREAREQBERAKs5WaNsTQf2qJW/u1D/vEjFHRXOUVZMmzBHUbMfIyccrlH7PCvweon4lB/tkX1fP2J7HPxAMqa0f3mjoWzq0v+OpyWqz9WeNF6fZDzde+WW0fSX3uI7d/fJGGuARmDmCDl4GfXRmqtLG0ayv0KiFSlQb1uDkR6y3G7ytIxVSvo6qaVdbocxb0GF/Spt8x52jEoJN6dTxvUbmcoU+E1rHr3omGi9MPQOXSU71O7vHAyZYDSKVl2kN+IPpDsIlc4bFLUUMhuD5g8COozZw2MakwZDskeRHAjrEkU6rj4FNd2EauWuEvzU5XKlVvj1Hs0EHm7mR3Qy/bDsVj8LfWb2uWkefxjORsnYpqR1XC5285q6DHSc/dA82/SQpveqt95tNrB0rGEX/5XzJpqbR2sYh9lXb+nZ/uljSDagUb1az+yir+Jif7ZOZaW6xA0ba8s3OOiXn9xMATMTOVIiIgCIiAIiIAiIgCIiAIiIAiIgCIiAIiIBDuVKhfABvYrUz57Sf3SBatv0ag+8D5i30lna+0NvRuKHBA/4HVvpKr1abpVB91T8T/mVtwsVU+43XY0t7Z8o9JeRY+ozdKuOymfi87+l9D0sTSNOsu2pzHUynqZTvBkb1If7WqOKA+TfrJlJlJJwwzXdoSlTunKLw+H0Kb07q3X0bU5xDzlEmwe2W/Jaijce3y4TZwOlVrL0cmG9TvHaOI7Za9egrqVYBlYEEMAQQeog75WOtnJ++HJr4LaKDpFBc1KfavWy9m8do3RalB0+MNOheWW06d3inccJ8pcn49/53OI6Xa9ep71vIATa0IOi54sB5An6zmVapZixzLG5nX0StqXexP0+kgx4yybTWW7RUfAsjUCjahVb2qlvwqP8yVTi6nYfYwVK4sW2nz+85I+Fp2pdUliCOZ309+4m+/6cBERMhDEREAREQBERAEREAREQBERAEREAREQBERANHTuG5zC4hPbo1F80IHxlJauVPtT2ofmDL5cXFuOUoXRac3iih9VqlPyuPpIF2vSizbNgSzSrQ8H9Sw9Sn/eWHGk3wZZOZANTn/ex2o4+R+kn8kUPVKjayxce5CYtMxM5VEH1w5PVrbVbCgJVObJkEqdo9lu3cevjNTUrU9iqPiUKKpNqbizMwY+kD6o+PdvsOJg7CG/vFqtrXKodhnhyfNLpn8wYAmYiZyqEREAREQBERAEREAREQBERAEREAREQBERAEREAwZSFX/9Gr/HrfmeIkK79nxNl/x/Wr/HzJhqn/1ae6/5ZYERMtv6pA2t/wB68F9xERJBUiIiAIiIAiIgCIiAIiIAiIgCIiAIiIAiIgCIiAIiIAiIgH//2Q=="/>
          <p:cNvSpPr>
            <a:spLocks noChangeAspect="1" noChangeArrowheads="1"/>
          </p:cNvSpPr>
          <p:nvPr/>
        </p:nvSpPr>
        <p:spPr bwMode="auto">
          <a:xfrm>
            <a:off x="63500" y="-1039813"/>
            <a:ext cx="2143125" cy="214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9288" y="1331913"/>
            <a:ext cx="1255712" cy="128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32 Rectángulo redondeado"/>
          <p:cNvSpPr/>
          <p:nvPr/>
        </p:nvSpPr>
        <p:spPr>
          <a:xfrm>
            <a:off x="339725" y="261938"/>
            <a:ext cx="8370888" cy="1019175"/>
          </a:xfrm>
          <a:prstGeom prst="roundRect">
            <a:avLst/>
          </a:prstGeom>
          <a:solidFill>
            <a:srgbClr val="00A79C"/>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6084" name="Rectangle 4"/>
          <p:cNvSpPr>
            <a:spLocks noGrp="1" noChangeArrowheads="1"/>
          </p:cNvSpPr>
          <p:nvPr>
            <p:ph type="title" idx="4294967295"/>
          </p:nvPr>
        </p:nvSpPr>
        <p:spPr bwMode="auto">
          <a:xfrm>
            <a:off x="587375" y="276225"/>
            <a:ext cx="82296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Fiscalización de la Fase de </a:t>
            </a:r>
            <a:br>
              <a:rPr lang="es-ES" sz="2800" b="1" smtClean="0">
                <a:solidFill>
                  <a:schemeClr val="bg1"/>
                </a:solidFill>
                <a:latin typeface="Verdana" pitchFamily="34" charset="0"/>
                <a:ea typeface="Verdana" pitchFamily="34" charset="0"/>
                <a:cs typeface="Verdana" pitchFamily="34" charset="0"/>
              </a:rPr>
            </a:br>
            <a:r>
              <a:rPr lang="es-ES" sz="2800" b="1" smtClean="0">
                <a:solidFill>
                  <a:schemeClr val="bg1"/>
                </a:solidFill>
                <a:latin typeface="Verdana" pitchFamily="34" charset="0"/>
                <a:ea typeface="Verdana" pitchFamily="34" charset="0"/>
                <a:cs typeface="Verdana" pitchFamily="34" charset="0"/>
              </a:rPr>
              <a:t>Diseño </a:t>
            </a:r>
            <a:r>
              <a:rPr lang="es-ES" sz="2800" b="1" smtClean="0">
                <a:solidFill>
                  <a:schemeClr val="bg1"/>
                </a:solidFill>
                <a:latin typeface="Verdana" pitchFamily="34" charset="0"/>
              </a:rPr>
              <a:t>&amp;</a:t>
            </a:r>
            <a:r>
              <a:rPr lang="es-ES" sz="2800" b="1" smtClean="0">
                <a:solidFill>
                  <a:schemeClr val="bg1"/>
                </a:solidFill>
                <a:latin typeface="Verdana" pitchFamily="34" charset="0"/>
                <a:ea typeface="Verdana" pitchFamily="34" charset="0"/>
                <a:cs typeface="Verdana" pitchFamily="34" charset="0"/>
              </a:rPr>
              <a:t> Desarrollo</a:t>
            </a:r>
          </a:p>
        </p:txBody>
      </p:sp>
      <p:sp>
        <p:nvSpPr>
          <p:cNvPr id="46085" name="Text Box 5"/>
          <p:cNvSpPr txBox="1">
            <a:spLocks noChangeArrowheads="1"/>
          </p:cNvSpPr>
          <p:nvPr/>
        </p:nvSpPr>
        <p:spPr bwMode="auto">
          <a:xfrm>
            <a:off x="4505325" y="1393825"/>
            <a:ext cx="3090863" cy="120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solidFill>
                  <a:srgbClr val="00A79C"/>
                </a:solidFill>
              </a:rPr>
              <a:t>REVISOR de la  Autoridad Regulatoria exige evidencia documentada disponible</a:t>
            </a:r>
            <a:r>
              <a:rPr lang="es-ES" b="1">
                <a:solidFill>
                  <a:srgbClr val="0033CC"/>
                </a:solidFill>
              </a:rPr>
              <a:t>:</a:t>
            </a:r>
          </a:p>
        </p:txBody>
      </p:sp>
      <p:grpSp>
        <p:nvGrpSpPr>
          <p:cNvPr id="19460" name="Group 7"/>
          <p:cNvGrpSpPr>
            <a:grpSpLocks/>
          </p:cNvGrpSpPr>
          <p:nvPr/>
        </p:nvGrpSpPr>
        <p:grpSpPr bwMode="auto">
          <a:xfrm>
            <a:off x="539750" y="2565400"/>
            <a:ext cx="2089150" cy="504825"/>
            <a:chOff x="2290" y="845"/>
            <a:chExt cx="1316" cy="318"/>
          </a:xfrm>
          <a:solidFill>
            <a:srgbClr val="FFFF00"/>
          </a:solidFill>
        </p:grpSpPr>
        <p:sp>
          <p:nvSpPr>
            <p:cNvPr id="19487" name="AutoShape 8"/>
            <p:cNvSpPr>
              <a:spLocks noChangeArrowheads="1"/>
            </p:cNvSpPr>
            <p:nvPr/>
          </p:nvSpPr>
          <p:spPr bwMode="auto">
            <a:xfrm>
              <a:off x="2290" y="845"/>
              <a:ext cx="1316" cy="318"/>
            </a:xfrm>
            <a:prstGeom prst="roundRect">
              <a:avLst>
                <a:gd name="adj" fmla="val 16667"/>
              </a:avLst>
            </a:prstGeom>
            <a:grpFill/>
            <a:ln w="25400">
              <a:solidFill>
                <a:srgbClr val="FF0000"/>
              </a:solidFill>
              <a:round/>
              <a:headEnd/>
              <a:tailEnd/>
            </a:ln>
            <a:effectLst>
              <a:outerShdw dist="107763" dir="2700000" algn="ctr" rotWithShape="0">
                <a:schemeClr val="bg2">
                  <a:alpha val="50000"/>
                </a:schemeClr>
              </a:outerShdw>
            </a:effectLst>
          </p:spPr>
          <p:txBody>
            <a:bodyPr wrap="none" anchor="ctr"/>
            <a:lstStyle/>
            <a:p>
              <a:pPr>
                <a:defRPr/>
              </a:pPr>
              <a:endParaRPr lang="es-CL"/>
            </a:p>
          </p:txBody>
        </p:sp>
        <p:sp>
          <p:nvSpPr>
            <p:cNvPr id="19488" name="Text Box 9"/>
            <p:cNvSpPr txBox="1">
              <a:spLocks noChangeArrowheads="1"/>
            </p:cNvSpPr>
            <p:nvPr/>
          </p:nvSpPr>
          <p:spPr bwMode="auto">
            <a:xfrm>
              <a:off x="2517" y="890"/>
              <a:ext cx="862" cy="231"/>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b="1" i="1" dirty="0" smtClean="0">
                  <a:solidFill>
                    <a:srgbClr val="FF0000"/>
                  </a:solidFill>
                </a:rPr>
                <a:t>Concepto</a:t>
              </a:r>
            </a:p>
          </p:txBody>
        </p:sp>
      </p:grpSp>
      <p:sp>
        <p:nvSpPr>
          <p:cNvPr id="46087" name="AutoShape 11"/>
          <p:cNvSpPr>
            <a:spLocks noChangeArrowheads="1"/>
          </p:cNvSpPr>
          <p:nvPr/>
        </p:nvSpPr>
        <p:spPr bwMode="auto">
          <a:xfrm>
            <a:off x="539750" y="3357563"/>
            <a:ext cx="2303463" cy="504825"/>
          </a:xfrm>
          <a:prstGeom prst="roundRect">
            <a:avLst>
              <a:gd name="adj" fmla="val 16667"/>
            </a:avLst>
          </a:prstGeom>
          <a:solidFill>
            <a:srgbClr val="FFFF00"/>
          </a:solidFill>
          <a:ln w="25400">
            <a:solidFill>
              <a:srgbClr val="FF0000"/>
            </a:solidFill>
            <a:round/>
            <a:headEnd/>
            <a:tailEnd/>
          </a:ln>
          <a:effectLst>
            <a:outerShdw dist="107763" dir="2700000" algn="ctr" rotWithShape="0">
              <a:schemeClr val="bg2">
                <a:alpha val="50000"/>
              </a:schemeClr>
            </a:outerShdw>
          </a:effectLst>
        </p:spPr>
        <p:txBody>
          <a:bodyPr wrap="none" anchor="ctr"/>
          <a:lstStyle/>
          <a:p>
            <a:endParaRPr lang="es-CL"/>
          </a:p>
        </p:txBody>
      </p:sp>
      <p:sp>
        <p:nvSpPr>
          <p:cNvPr id="46088" name="Text Box 12"/>
          <p:cNvSpPr txBox="1">
            <a:spLocks noChangeArrowheads="1"/>
          </p:cNvSpPr>
          <p:nvPr/>
        </p:nvSpPr>
        <p:spPr bwMode="auto">
          <a:xfrm>
            <a:off x="468313" y="3429000"/>
            <a:ext cx="2447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i="1">
                <a:solidFill>
                  <a:srgbClr val="FF0000"/>
                </a:solidFill>
              </a:rPr>
              <a:t>Equipo del Proyecto</a:t>
            </a:r>
          </a:p>
        </p:txBody>
      </p:sp>
      <p:sp>
        <p:nvSpPr>
          <p:cNvPr id="46089" name="AutoShape 13"/>
          <p:cNvSpPr>
            <a:spLocks noChangeArrowheads="1"/>
          </p:cNvSpPr>
          <p:nvPr/>
        </p:nvSpPr>
        <p:spPr bwMode="auto">
          <a:xfrm>
            <a:off x="539750" y="4221163"/>
            <a:ext cx="2232025" cy="720725"/>
          </a:xfrm>
          <a:prstGeom prst="roundRect">
            <a:avLst>
              <a:gd name="adj" fmla="val 16667"/>
            </a:avLst>
          </a:prstGeom>
          <a:solidFill>
            <a:srgbClr val="FFFF00"/>
          </a:solidFill>
          <a:ln w="25400">
            <a:solidFill>
              <a:srgbClr val="FF0000"/>
            </a:solidFill>
            <a:round/>
            <a:headEnd/>
            <a:tailEnd/>
          </a:ln>
          <a:effectLst>
            <a:outerShdw dist="107763" dir="2700000" algn="ctr" rotWithShape="0">
              <a:schemeClr val="bg2">
                <a:alpha val="50000"/>
              </a:schemeClr>
            </a:outerShdw>
          </a:effectLst>
        </p:spPr>
        <p:txBody>
          <a:bodyPr wrap="none" anchor="ctr"/>
          <a:lstStyle/>
          <a:p>
            <a:endParaRPr lang="es-CL"/>
          </a:p>
        </p:txBody>
      </p:sp>
      <p:sp>
        <p:nvSpPr>
          <p:cNvPr id="46090" name="Text Box 14"/>
          <p:cNvSpPr txBox="1">
            <a:spLocks noChangeArrowheads="1"/>
          </p:cNvSpPr>
          <p:nvPr/>
        </p:nvSpPr>
        <p:spPr bwMode="auto">
          <a:xfrm>
            <a:off x="611188" y="4292600"/>
            <a:ext cx="2089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i="1">
                <a:solidFill>
                  <a:srgbClr val="FF0000"/>
                </a:solidFill>
              </a:rPr>
              <a:t>Plan de Comercialización</a:t>
            </a:r>
          </a:p>
        </p:txBody>
      </p:sp>
      <p:sp>
        <p:nvSpPr>
          <p:cNvPr id="46091" name="AutoShape 15"/>
          <p:cNvSpPr>
            <a:spLocks noChangeArrowheads="1"/>
          </p:cNvSpPr>
          <p:nvPr/>
        </p:nvSpPr>
        <p:spPr bwMode="auto">
          <a:xfrm>
            <a:off x="539750" y="5445125"/>
            <a:ext cx="2160588" cy="720725"/>
          </a:xfrm>
          <a:prstGeom prst="roundRect">
            <a:avLst>
              <a:gd name="adj" fmla="val 16667"/>
            </a:avLst>
          </a:prstGeom>
          <a:solidFill>
            <a:srgbClr val="FFFF00"/>
          </a:solidFill>
          <a:ln w="25400">
            <a:solidFill>
              <a:srgbClr val="FF0000"/>
            </a:solidFill>
            <a:round/>
            <a:headEnd/>
            <a:tailEnd/>
          </a:ln>
          <a:effectLst>
            <a:outerShdw dist="107763" dir="2700000" algn="ctr" rotWithShape="0">
              <a:schemeClr val="bg2">
                <a:alpha val="50000"/>
              </a:schemeClr>
            </a:outerShdw>
          </a:effectLst>
        </p:spPr>
        <p:txBody>
          <a:bodyPr wrap="none" anchor="ctr"/>
          <a:lstStyle/>
          <a:p>
            <a:endParaRPr lang="es-CL"/>
          </a:p>
        </p:txBody>
      </p:sp>
      <p:sp>
        <p:nvSpPr>
          <p:cNvPr id="46092" name="Text Box 16"/>
          <p:cNvSpPr txBox="1">
            <a:spLocks noChangeArrowheads="1"/>
          </p:cNvSpPr>
          <p:nvPr/>
        </p:nvSpPr>
        <p:spPr bwMode="auto">
          <a:xfrm>
            <a:off x="611188" y="5445125"/>
            <a:ext cx="2089150" cy="65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
              </a:spcBef>
            </a:pPr>
            <a:r>
              <a:rPr lang="es-ES" b="1" i="1">
                <a:solidFill>
                  <a:srgbClr val="FF0000"/>
                </a:solidFill>
              </a:rPr>
              <a:t>Cuatro Aspectos </a:t>
            </a:r>
          </a:p>
          <a:p>
            <a:pPr algn="ctr" eaLnBrk="1" hangingPunct="1">
              <a:spcBef>
                <a:spcPct val="5000"/>
              </a:spcBef>
            </a:pPr>
            <a:r>
              <a:rPr lang="es-ES" b="1" i="1">
                <a:solidFill>
                  <a:srgbClr val="FF0000"/>
                </a:solidFill>
              </a:rPr>
              <a:t>D y D</a:t>
            </a:r>
          </a:p>
        </p:txBody>
      </p:sp>
      <p:sp>
        <p:nvSpPr>
          <p:cNvPr id="46093" name="AutoShape 17"/>
          <p:cNvSpPr>
            <a:spLocks/>
          </p:cNvSpPr>
          <p:nvPr/>
        </p:nvSpPr>
        <p:spPr bwMode="auto">
          <a:xfrm>
            <a:off x="2987675" y="2420938"/>
            <a:ext cx="215900" cy="3887787"/>
          </a:xfrm>
          <a:prstGeom prst="rightBrace">
            <a:avLst>
              <a:gd name="adj1" fmla="val 150061"/>
              <a:gd name="adj2" fmla="val 50000"/>
            </a:avLst>
          </a:prstGeom>
          <a:noFill/>
          <a:ln w="412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solidFill>
                <a:srgbClr val="FF0000"/>
              </a:solidFill>
            </a:endParaRPr>
          </a:p>
        </p:txBody>
      </p:sp>
      <p:sp>
        <p:nvSpPr>
          <p:cNvPr id="46094" name="Text Box 18"/>
          <p:cNvSpPr txBox="1">
            <a:spLocks noChangeArrowheads="1"/>
          </p:cNvSpPr>
          <p:nvPr/>
        </p:nvSpPr>
        <p:spPr bwMode="auto">
          <a:xfrm>
            <a:off x="3348038" y="3933825"/>
            <a:ext cx="1439862" cy="7794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solidFill>
                  <a:srgbClr val="FFFF00"/>
                </a:solidFill>
              </a:rPr>
              <a:t>Certificado</a:t>
            </a:r>
          </a:p>
          <a:p>
            <a:pPr eaLnBrk="1" hangingPunct="1">
              <a:spcBef>
                <a:spcPct val="50000"/>
              </a:spcBef>
            </a:pPr>
            <a:r>
              <a:rPr lang="es-ES">
                <a:solidFill>
                  <a:srgbClr val="FFFF00"/>
                </a:solidFill>
              </a:rPr>
              <a:t>ISO 13485</a:t>
            </a:r>
          </a:p>
        </p:txBody>
      </p:sp>
      <p:sp>
        <p:nvSpPr>
          <p:cNvPr id="46095" name="Rectangle 19"/>
          <p:cNvSpPr>
            <a:spLocks noChangeArrowheads="1"/>
          </p:cNvSpPr>
          <p:nvPr/>
        </p:nvSpPr>
        <p:spPr bwMode="auto">
          <a:xfrm>
            <a:off x="4702175" y="2641600"/>
            <a:ext cx="3959225" cy="3960813"/>
          </a:xfrm>
          <a:prstGeom prst="rect">
            <a:avLst/>
          </a:prstGeom>
          <a:solidFill>
            <a:schemeClr val="bg1"/>
          </a:solidFill>
          <a:ln w="25400">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46096" name="Text Box 20"/>
          <p:cNvSpPr txBox="1">
            <a:spLocks noChangeArrowheads="1"/>
          </p:cNvSpPr>
          <p:nvPr/>
        </p:nvSpPr>
        <p:spPr bwMode="auto">
          <a:xfrm>
            <a:off x="4787900" y="2636838"/>
            <a:ext cx="2808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a:t>1. Manejo de Riesgo</a:t>
            </a:r>
          </a:p>
        </p:txBody>
      </p:sp>
      <p:sp>
        <p:nvSpPr>
          <p:cNvPr id="46097" name="Text Box 21"/>
          <p:cNvSpPr txBox="1">
            <a:spLocks noChangeArrowheads="1"/>
          </p:cNvSpPr>
          <p:nvPr/>
        </p:nvSpPr>
        <p:spPr bwMode="auto">
          <a:xfrm>
            <a:off x="4859338" y="3716338"/>
            <a:ext cx="28082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a:t>2. Revisión Diseño</a:t>
            </a:r>
          </a:p>
        </p:txBody>
      </p:sp>
      <p:sp>
        <p:nvSpPr>
          <p:cNvPr id="46098" name="Text Box 22"/>
          <p:cNvSpPr txBox="1">
            <a:spLocks noChangeArrowheads="1"/>
          </p:cNvSpPr>
          <p:nvPr/>
        </p:nvSpPr>
        <p:spPr bwMode="auto">
          <a:xfrm>
            <a:off x="4787900" y="4868863"/>
            <a:ext cx="3240088"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80975" indent="-1809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a:t>3. Estudios Viabilidad </a:t>
            </a:r>
          </a:p>
          <a:p>
            <a:pPr eaLnBrk="1" hangingPunct="1">
              <a:spcBef>
                <a:spcPct val="50000"/>
              </a:spcBef>
            </a:pPr>
            <a:r>
              <a:rPr lang="es-ES" sz="1600"/>
              <a:t>	Preclínica</a:t>
            </a:r>
          </a:p>
        </p:txBody>
      </p:sp>
      <p:sp>
        <p:nvSpPr>
          <p:cNvPr id="46099" name="Text Box 23"/>
          <p:cNvSpPr txBox="1">
            <a:spLocks noChangeArrowheads="1"/>
          </p:cNvSpPr>
          <p:nvPr/>
        </p:nvSpPr>
        <p:spPr bwMode="auto">
          <a:xfrm>
            <a:off x="4787900" y="5876925"/>
            <a:ext cx="2952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a:t>4. Biocompatibilidad</a:t>
            </a:r>
          </a:p>
        </p:txBody>
      </p:sp>
      <p:sp>
        <p:nvSpPr>
          <p:cNvPr id="20499" name="AutoShape 24"/>
          <p:cNvSpPr>
            <a:spLocks noChangeArrowheads="1"/>
          </p:cNvSpPr>
          <p:nvPr/>
        </p:nvSpPr>
        <p:spPr bwMode="auto">
          <a:xfrm rot="5400000">
            <a:off x="6696075" y="2816225"/>
            <a:ext cx="360363" cy="5762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00"/>
          </a:solidFill>
          <a:ln w="9525">
            <a:solidFill>
              <a:srgbClr val="FFFF00"/>
            </a:solidFill>
            <a:miter lim="800000"/>
            <a:headEnd/>
            <a:tailEnd/>
          </a:ln>
          <a:effectLst>
            <a:innerShdw blurRad="63500" dist="50800" dir="8100000">
              <a:prstClr val="black">
                <a:alpha val="50000"/>
              </a:prstClr>
            </a:innerShdw>
          </a:effectLst>
        </p:spPr>
        <p:txBody>
          <a:bodyPr wrap="none" anchor="ctr"/>
          <a:lstStyle/>
          <a:p>
            <a:pPr>
              <a:defRPr/>
            </a:pPr>
            <a:endParaRPr lang="es-CL"/>
          </a:p>
        </p:txBody>
      </p:sp>
      <p:sp>
        <p:nvSpPr>
          <p:cNvPr id="46103" name="Rectangle 25"/>
          <p:cNvSpPr>
            <a:spLocks noChangeArrowheads="1"/>
          </p:cNvSpPr>
          <p:nvPr/>
        </p:nvSpPr>
        <p:spPr bwMode="auto">
          <a:xfrm>
            <a:off x="7200900" y="2205038"/>
            <a:ext cx="1943100" cy="1081087"/>
          </a:xfrm>
          <a:prstGeom prst="rect">
            <a:avLst/>
          </a:prstGeom>
          <a:solidFill>
            <a:schemeClr val="tx1"/>
          </a:solidFill>
          <a:ln w="9525">
            <a:solidFill>
              <a:schemeClr val="tx1"/>
            </a:solidFill>
            <a:miter lim="800000"/>
            <a:headEnd/>
            <a:tailEnd/>
          </a:ln>
        </p:spPr>
        <p:txBody>
          <a:bodyPr wrap="none" anchor="ctr"/>
          <a:lstStyle/>
          <a:p>
            <a:endParaRPr lang="es-CL"/>
          </a:p>
        </p:txBody>
      </p:sp>
      <p:sp>
        <p:nvSpPr>
          <p:cNvPr id="46104" name="Text Box 26"/>
          <p:cNvSpPr txBox="1">
            <a:spLocks noChangeArrowheads="1"/>
          </p:cNvSpPr>
          <p:nvPr/>
        </p:nvSpPr>
        <p:spPr bwMode="auto">
          <a:xfrm>
            <a:off x="7343775" y="2276475"/>
            <a:ext cx="1800225" cy="9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400" b="1">
                <a:solidFill>
                  <a:srgbClr val="FFFF00"/>
                </a:solidFill>
                <a:latin typeface="Arial Narrow" pitchFamily="34" charset="0"/>
              </a:rPr>
              <a:t>Reporte de manejo de riesgo en archivo del producto basado en ISO 14971</a:t>
            </a:r>
          </a:p>
        </p:txBody>
      </p:sp>
      <p:sp>
        <p:nvSpPr>
          <p:cNvPr id="46105" name="Rectangle 28"/>
          <p:cNvSpPr>
            <a:spLocks noChangeArrowheads="1"/>
          </p:cNvSpPr>
          <p:nvPr/>
        </p:nvSpPr>
        <p:spPr bwMode="auto">
          <a:xfrm>
            <a:off x="6877050" y="3644900"/>
            <a:ext cx="2089150" cy="863600"/>
          </a:xfrm>
          <a:prstGeom prst="rect">
            <a:avLst/>
          </a:prstGeom>
          <a:solidFill>
            <a:schemeClr val="tx1"/>
          </a:solidFill>
          <a:ln w="9525">
            <a:solidFill>
              <a:schemeClr val="tx1"/>
            </a:solidFill>
            <a:miter lim="800000"/>
            <a:headEnd/>
            <a:tailEnd/>
          </a:ln>
        </p:spPr>
        <p:txBody>
          <a:bodyPr wrap="none" anchor="ctr"/>
          <a:lstStyle/>
          <a:p>
            <a:endParaRPr lang="es-CL"/>
          </a:p>
        </p:txBody>
      </p:sp>
      <p:sp>
        <p:nvSpPr>
          <p:cNvPr id="46106" name="Text Box 29"/>
          <p:cNvSpPr txBox="1">
            <a:spLocks noChangeArrowheads="1"/>
          </p:cNvSpPr>
          <p:nvPr/>
        </p:nvSpPr>
        <p:spPr bwMode="auto">
          <a:xfrm>
            <a:off x="6948488" y="3716338"/>
            <a:ext cx="2017712"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solidFill>
                  <a:srgbClr val="FFFF00"/>
                </a:solidFill>
                <a:latin typeface="Arial Narrow" pitchFamily="34" charset="0"/>
              </a:rPr>
              <a:t>Reporte Validación Diseño</a:t>
            </a:r>
            <a:r>
              <a:rPr lang="es-ES" b="1">
                <a:solidFill>
                  <a:srgbClr val="FFFF00"/>
                </a:solidFill>
              </a:rPr>
              <a:t> </a:t>
            </a:r>
            <a:r>
              <a:rPr lang="es-ES" sz="1600" b="1">
                <a:solidFill>
                  <a:srgbClr val="FFFF00"/>
                </a:solidFill>
                <a:latin typeface="Arial Narrow" pitchFamily="34" charset="0"/>
              </a:rPr>
              <a:t>y de Proceso</a:t>
            </a:r>
          </a:p>
        </p:txBody>
      </p:sp>
      <p:sp>
        <p:nvSpPr>
          <p:cNvPr id="46107" name="Rectangle 31"/>
          <p:cNvSpPr>
            <a:spLocks noChangeArrowheads="1"/>
          </p:cNvSpPr>
          <p:nvPr/>
        </p:nvSpPr>
        <p:spPr bwMode="auto">
          <a:xfrm>
            <a:off x="6877050" y="4797425"/>
            <a:ext cx="1655763" cy="792163"/>
          </a:xfrm>
          <a:prstGeom prst="rect">
            <a:avLst/>
          </a:prstGeom>
          <a:solidFill>
            <a:schemeClr val="tx1"/>
          </a:solidFill>
          <a:ln w="9525">
            <a:solidFill>
              <a:schemeClr val="tx1"/>
            </a:solidFill>
            <a:miter lim="800000"/>
            <a:headEnd/>
            <a:tailEnd/>
          </a:ln>
        </p:spPr>
        <p:txBody>
          <a:bodyPr wrap="none" anchor="ctr"/>
          <a:lstStyle/>
          <a:p>
            <a:endParaRPr lang="es-CL"/>
          </a:p>
        </p:txBody>
      </p:sp>
      <p:sp>
        <p:nvSpPr>
          <p:cNvPr id="46108" name="Text Box 32"/>
          <p:cNvSpPr txBox="1">
            <a:spLocks noChangeArrowheads="1"/>
          </p:cNvSpPr>
          <p:nvPr/>
        </p:nvSpPr>
        <p:spPr bwMode="auto">
          <a:xfrm>
            <a:off x="7164388" y="4941888"/>
            <a:ext cx="122396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solidFill>
                  <a:srgbClr val="FFFF00"/>
                </a:solidFill>
                <a:latin typeface="Arial Narrow" pitchFamily="34" charset="0"/>
              </a:rPr>
              <a:t>Reporte de Seguridad</a:t>
            </a:r>
          </a:p>
        </p:txBody>
      </p:sp>
      <p:sp>
        <p:nvSpPr>
          <p:cNvPr id="46109" name="Rectangle 34"/>
          <p:cNvSpPr>
            <a:spLocks noChangeArrowheads="1"/>
          </p:cNvSpPr>
          <p:nvPr/>
        </p:nvSpPr>
        <p:spPr bwMode="auto">
          <a:xfrm>
            <a:off x="6732588" y="5805488"/>
            <a:ext cx="2160587" cy="936625"/>
          </a:xfrm>
          <a:prstGeom prst="rect">
            <a:avLst/>
          </a:prstGeom>
          <a:solidFill>
            <a:schemeClr val="tx1"/>
          </a:solidFill>
          <a:ln w="9525">
            <a:solidFill>
              <a:schemeClr val="tx1"/>
            </a:solidFill>
            <a:miter lim="800000"/>
            <a:headEnd/>
            <a:tailEnd/>
          </a:ln>
        </p:spPr>
        <p:txBody>
          <a:bodyPr wrap="none" anchor="ctr"/>
          <a:lstStyle/>
          <a:p>
            <a:endParaRPr lang="es-CL"/>
          </a:p>
        </p:txBody>
      </p:sp>
      <p:sp>
        <p:nvSpPr>
          <p:cNvPr id="46110" name="Text Box 35"/>
          <p:cNvSpPr txBox="1">
            <a:spLocks noChangeArrowheads="1"/>
          </p:cNvSpPr>
          <p:nvPr/>
        </p:nvSpPr>
        <p:spPr bwMode="auto">
          <a:xfrm>
            <a:off x="6948488" y="5805488"/>
            <a:ext cx="1727200"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solidFill>
                  <a:srgbClr val="FFFF00"/>
                </a:solidFill>
                <a:latin typeface="Arial Narrow" pitchFamily="34" charset="0"/>
              </a:rPr>
              <a:t>Resumen de Biocompatibilidad</a:t>
            </a:r>
          </a:p>
          <a:p>
            <a:pPr eaLnBrk="1" hangingPunct="1">
              <a:spcBef>
                <a:spcPct val="50000"/>
              </a:spcBef>
            </a:pPr>
            <a:r>
              <a:rPr lang="es-ES" sz="1600" b="1">
                <a:solidFill>
                  <a:srgbClr val="FFFF00"/>
                </a:solidFill>
                <a:latin typeface="Arial Narrow" pitchFamily="34" charset="0"/>
              </a:rPr>
              <a:t>Reporte ISO 10993</a:t>
            </a:r>
          </a:p>
        </p:txBody>
      </p:sp>
      <p:cxnSp>
        <p:nvCxnSpPr>
          <p:cNvPr id="46111" name="AutoShape 37"/>
          <p:cNvCxnSpPr>
            <a:cxnSpLocks noChangeShapeType="1"/>
            <a:stCxn id="46091" idx="2"/>
          </p:cNvCxnSpPr>
          <p:nvPr/>
        </p:nvCxnSpPr>
        <p:spPr bwMode="auto">
          <a:xfrm rot="5400000" flipH="1" flipV="1">
            <a:off x="2506663" y="3983038"/>
            <a:ext cx="1309687" cy="3081337"/>
          </a:xfrm>
          <a:prstGeom prst="bentConnector4">
            <a:avLst>
              <a:gd name="adj1" fmla="val -16486"/>
              <a:gd name="adj2" fmla="val 67491"/>
            </a:avLst>
          </a:prstGeom>
          <a:noFill/>
          <a:ln w="50800">
            <a:solidFill>
              <a:srgbClr val="FF0000"/>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112" name="1 CuadroTexto"/>
          <p:cNvSpPr txBox="1">
            <a:spLocks noChangeArrowheads="1"/>
          </p:cNvSpPr>
          <p:nvPr/>
        </p:nvSpPr>
        <p:spPr bwMode="auto">
          <a:xfrm>
            <a:off x="258763" y="1281113"/>
            <a:ext cx="2657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b="1"/>
              <a:t>En países de alta Vigilancia Sanitaria</a:t>
            </a:r>
            <a:r>
              <a:rPr lang="es-ES" b="1">
                <a:solidFill>
                  <a:srgbClr val="0033CC"/>
                </a:solidFill>
              </a:rPr>
              <a:t>:</a:t>
            </a:r>
            <a:endParaRPr lang="es-CL"/>
          </a:p>
        </p:txBody>
      </p:sp>
      <p:sp>
        <p:nvSpPr>
          <p:cNvPr id="36" name="AutoShape 24"/>
          <p:cNvSpPr>
            <a:spLocks noChangeArrowheads="1"/>
          </p:cNvSpPr>
          <p:nvPr/>
        </p:nvSpPr>
        <p:spPr bwMode="auto">
          <a:xfrm rot="5400000">
            <a:off x="6329067" y="3944938"/>
            <a:ext cx="360363" cy="5762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00"/>
          </a:solidFill>
          <a:ln w="9525">
            <a:solidFill>
              <a:srgbClr val="FFFF00"/>
            </a:solidFill>
            <a:miter lim="800000"/>
            <a:headEnd/>
            <a:tailEnd/>
          </a:ln>
          <a:effectLst>
            <a:innerShdw blurRad="63500" dist="50800" dir="8100000">
              <a:prstClr val="black">
                <a:alpha val="50000"/>
              </a:prstClr>
            </a:innerShdw>
          </a:effectLst>
        </p:spPr>
        <p:txBody>
          <a:bodyPr wrap="none" anchor="ctr"/>
          <a:lstStyle/>
          <a:p>
            <a:pPr>
              <a:defRPr/>
            </a:pPr>
            <a:endParaRPr lang="es-CL"/>
          </a:p>
        </p:txBody>
      </p:sp>
      <p:sp>
        <p:nvSpPr>
          <p:cNvPr id="37" name="AutoShape 24"/>
          <p:cNvSpPr>
            <a:spLocks noChangeArrowheads="1"/>
          </p:cNvSpPr>
          <p:nvPr/>
        </p:nvSpPr>
        <p:spPr bwMode="auto">
          <a:xfrm rot="5400000">
            <a:off x="6299994" y="5099418"/>
            <a:ext cx="360363" cy="5762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00"/>
          </a:solidFill>
          <a:ln w="9525">
            <a:solidFill>
              <a:srgbClr val="FFFF00"/>
            </a:solidFill>
            <a:miter lim="800000"/>
            <a:headEnd/>
            <a:tailEnd/>
          </a:ln>
          <a:effectLst>
            <a:innerShdw blurRad="63500" dist="50800" dir="8100000">
              <a:prstClr val="black">
                <a:alpha val="50000"/>
              </a:prstClr>
            </a:innerShdw>
          </a:effectLst>
        </p:spPr>
        <p:txBody>
          <a:bodyPr wrap="none" anchor="ctr"/>
          <a:lstStyle/>
          <a:p>
            <a:pPr>
              <a:defRPr/>
            </a:pPr>
            <a:endParaRPr lang="es-CL"/>
          </a:p>
        </p:txBody>
      </p:sp>
      <p:sp>
        <p:nvSpPr>
          <p:cNvPr id="38" name="AutoShape 24"/>
          <p:cNvSpPr>
            <a:spLocks noChangeArrowheads="1"/>
          </p:cNvSpPr>
          <p:nvPr/>
        </p:nvSpPr>
        <p:spPr bwMode="auto">
          <a:xfrm rot="5400000">
            <a:off x="6272212" y="6131873"/>
            <a:ext cx="360363" cy="5762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00"/>
          </a:solidFill>
          <a:ln w="9525">
            <a:solidFill>
              <a:srgbClr val="FFFF00"/>
            </a:solidFill>
            <a:miter lim="800000"/>
            <a:headEnd/>
            <a:tailEnd/>
          </a:ln>
          <a:effectLst>
            <a:innerShdw blurRad="63500" dist="50800" dir="8100000">
              <a:prstClr val="black">
                <a:alpha val="50000"/>
              </a:prstClr>
            </a:innerShdw>
          </a:effectLst>
        </p:spPr>
        <p:txBody>
          <a:bodyPr wrap="none" anchor="ctr"/>
          <a:lstStyle/>
          <a:p>
            <a:pPr>
              <a:defRPr/>
            </a:pPr>
            <a:endParaRPr lang="es-CL"/>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2781300" y="1133474"/>
            <a:ext cx="6157913" cy="5089195"/>
          </a:xfrm>
          <a:extLst/>
        </p:spPr>
        <p:txBody>
          <a:bodyPr wrap="square" lIns="91440" tIns="45720" rIns="91440" bIns="45720" numCol="1" anchor="t" anchorCtr="0" compatLnSpc="1">
            <a:prstTxWarp prst="textNoShape">
              <a:avLst/>
            </a:prstTxWarp>
          </a:bodyPr>
          <a:lstStyle/>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Qué productos corresponden a Dispositivos Médicos.</a:t>
            </a:r>
          </a:p>
          <a:p>
            <a:pPr marL="342900" indent="-342900" eaLnBrk="1" hangingPunct="1">
              <a:lnSpc>
                <a:spcPct val="150000"/>
              </a:lnSpc>
              <a:buFont typeface="Arial" charset="0"/>
              <a:buAutoNum type="arabicPeriod"/>
              <a:defRPr/>
            </a:pPr>
            <a:endParaRPr lang="es-CL" sz="600" dirty="0" smtClean="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Antecedentes</a:t>
            </a: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Contexto Nacional</a:t>
            </a:r>
            <a:endParaRPr lang="es-CL" sz="1800" cap="all" dirty="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Ciclo de Vida de un Dispositivo Médico</a:t>
            </a:r>
            <a:endParaRPr lang="es-CL" sz="600" cap="all"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Diseño y Desarrollo</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Fabricación</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Estudios Preclínicos y </a:t>
            </a:r>
            <a:r>
              <a:rPr lang="es-CL" sz="1800" dirty="0" smtClean="0">
                <a:solidFill>
                  <a:schemeClr val="tx1"/>
                </a:solidFill>
                <a:latin typeface="Verdana" pitchFamily="34" charset="0"/>
                <a:ea typeface="Verdana" pitchFamily="34" charset="0"/>
                <a:cs typeface="Verdana" pitchFamily="34" charset="0"/>
              </a:rPr>
              <a:t>Clínicos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Solicitudes y Aprobaciones </a:t>
            </a:r>
            <a:r>
              <a:rPr lang="es-CL" sz="1800" dirty="0" smtClean="0">
                <a:solidFill>
                  <a:schemeClr val="tx1"/>
                </a:solidFill>
                <a:latin typeface="Verdana" pitchFamily="34" charset="0"/>
                <a:ea typeface="Verdana" pitchFamily="34" charset="0"/>
                <a:cs typeface="Verdana" pitchFamily="34" charset="0"/>
              </a:rPr>
              <a:t>Regulatorias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Post-Comercialización</a:t>
            </a:r>
          </a:p>
          <a:p>
            <a:pPr marL="712788" indent="-357188" eaLnBrk="1" hangingPunct="1">
              <a:lnSpc>
                <a:spcPct val="150000"/>
              </a:lnSpc>
              <a:buFont typeface="Wingdings" pitchFamily="2" charset="2"/>
              <a:buChar char="Ø"/>
              <a:defRPr/>
            </a:pPr>
            <a:endParaRPr lang="es-CL" sz="1800" dirty="0" smtClean="0">
              <a:solidFill>
                <a:srgbClr val="008E84"/>
              </a:solidFill>
              <a:latin typeface="Verdana" pitchFamily="34" charset="0"/>
              <a:ea typeface="Verdana" pitchFamily="34" charset="0"/>
              <a:cs typeface="Verdana" pitchFamily="34" charset="0"/>
            </a:endParaRPr>
          </a:p>
          <a:p>
            <a:pPr eaLnBrk="1" hangingPunct="1">
              <a:lnSpc>
                <a:spcPct val="150000"/>
              </a:lnSpc>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p:txBody>
      </p:sp>
      <p:pic>
        <p:nvPicPr>
          <p:cNvPr id="13316"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5 Rectángulo"/>
          <p:cNvSpPr>
            <a:spLocks noChangeArrowheads="1"/>
          </p:cNvSpPr>
          <p:nvPr/>
        </p:nvSpPr>
        <p:spPr bwMode="auto">
          <a:xfrm>
            <a:off x="3295650" y="552450"/>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sz="2800" b="1">
                <a:solidFill>
                  <a:srgbClr val="00A79D"/>
                </a:solidFill>
                <a:latin typeface="Verdana" pitchFamily="34" charset="0"/>
              </a:rPr>
              <a:t>CONTENIDOS</a:t>
            </a:r>
          </a:p>
        </p:txBody>
      </p:sp>
      <p:sp>
        <p:nvSpPr>
          <p:cNvPr id="2" name="1 Rectángulo"/>
          <p:cNvSpPr/>
          <p:nvPr/>
        </p:nvSpPr>
        <p:spPr>
          <a:xfrm>
            <a:off x="2781300" y="4218709"/>
            <a:ext cx="5543303" cy="460169"/>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42792693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redondeado"/>
          <p:cNvSpPr/>
          <p:nvPr/>
        </p:nvSpPr>
        <p:spPr>
          <a:xfrm>
            <a:off x="436563" y="258763"/>
            <a:ext cx="8297862" cy="892175"/>
          </a:xfrm>
          <a:prstGeom prst="roundRect">
            <a:avLst/>
          </a:prstGeom>
          <a:solidFill>
            <a:srgbClr val="00A79C"/>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es-ES" sz="3200" b="1" u="sng" dirty="0" smtClean="0">
                <a:solidFill>
                  <a:schemeClr val="bg1"/>
                </a:solidFill>
                <a:latin typeface="Verdana" pitchFamily="34" charset="0"/>
                <a:ea typeface="Verdana" pitchFamily="34" charset="0"/>
                <a:cs typeface="Verdana" pitchFamily="34" charset="0"/>
              </a:rPr>
              <a:t>Fase de Fabricación</a:t>
            </a:r>
            <a:endParaRPr lang="es-ES" sz="2800" u="sng" cap="all" dirty="0" smtClean="0">
              <a:solidFill>
                <a:schemeClr val="bg1"/>
              </a:solidFill>
              <a:latin typeface="Verdana" pitchFamily="34" charset="0"/>
              <a:ea typeface="Verdana" pitchFamily="34" charset="0"/>
              <a:cs typeface="Verdana" pitchFamily="34" charset="0"/>
            </a:endParaRPr>
          </a:p>
        </p:txBody>
      </p:sp>
      <p:sp>
        <p:nvSpPr>
          <p:cNvPr id="47108" name="AutoShape 3"/>
          <p:cNvSpPr>
            <a:spLocks noChangeArrowheads="1"/>
          </p:cNvSpPr>
          <p:nvPr/>
        </p:nvSpPr>
        <p:spPr bwMode="auto">
          <a:xfrm>
            <a:off x="5005388" y="4093582"/>
            <a:ext cx="552450" cy="712788"/>
          </a:xfrm>
          <a:prstGeom prst="downArrow">
            <a:avLst>
              <a:gd name="adj1" fmla="val 50000"/>
              <a:gd name="adj2" fmla="val 50032"/>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nvGrpSpPr>
          <p:cNvPr id="47109" name="2 Grupo"/>
          <p:cNvGrpSpPr>
            <a:grpSpLocks/>
          </p:cNvGrpSpPr>
          <p:nvPr/>
        </p:nvGrpSpPr>
        <p:grpSpPr bwMode="auto">
          <a:xfrm>
            <a:off x="577500" y="1174750"/>
            <a:ext cx="5678487" cy="5459413"/>
            <a:chOff x="1654156" y="1017112"/>
            <a:chExt cx="5678485" cy="5459850"/>
          </a:xfrm>
        </p:grpSpPr>
        <p:sp>
          <p:nvSpPr>
            <p:cNvPr id="22" name="21 Elipse"/>
            <p:cNvSpPr/>
            <p:nvPr/>
          </p:nvSpPr>
          <p:spPr>
            <a:xfrm>
              <a:off x="1693830" y="4694082"/>
              <a:ext cx="1871538" cy="1362075"/>
            </a:xfrm>
            <a:prstGeom prst="ellipse">
              <a:avLst/>
            </a:prstGeom>
            <a:gradFill flip="none" rotWithShape="1">
              <a:gsLst>
                <a:gs pos="0">
                  <a:srgbClr val="09FFED">
                    <a:tint val="66000"/>
                    <a:satMod val="160000"/>
                  </a:srgbClr>
                </a:gs>
                <a:gs pos="50000">
                  <a:srgbClr val="09FFED">
                    <a:tint val="44500"/>
                    <a:satMod val="160000"/>
                  </a:srgbClr>
                </a:gs>
                <a:gs pos="100000">
                  <a:srgbClr val="09FFED">
                    <a:tint val="23500"/>
                    <a:satMod val="160000"/>
                  </a:srgbClr>
                </a:gs>
              </a:gsLst>
              <a:lin ang="16200000" scaled="1"/>
              <a:tileRect/>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rgbClr val="0000CC"/>
                </a:solidFill>
              </a:endParaRPr>
            </a:p>
          </p:txBody>
        </p:sp>
        <p:sp>
          <p:nvSpPr>
            <p:cNvPr id="21" name="20 Elipse"/>
            <p:cNvSpPr/>
            <p:nvPr/>
          </p:nvSpPr>
          <p:spPr>
            <a:xfrm>
              <a:off x="1654156"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0" name="19 Elipse"/>
            <p:cNvSpPr/>
            <p:nvPr/>
          </p:nvSpPr>
          <p:spPr>
            <a:xfrm>
              <a:off x="5241193" y="468947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9" name="18 Elipse"/>
            <p:cNvSpPr/>
            <p:nvPr/>
          </p:nvSpPr>
          <p:spPr>
            <a:xfrm>
              <a:off x="5461103" y="2493462"/>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 name="1 Elipse"/>
            <p:cNvSpPr/>
            <p:nvPr/>
          </p:nvSpPr>
          <p:spPr>
            <a:xfrm>
              <a:off x="3621212" y="101711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7126"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47127"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47128"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47129"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47130"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47131" name="AutoShape 14"/>
            <p:cNvSpPr>
              <a:spLocks noChangeArrowheads="1"/>
            </p:cNvSpPr>
            <p:nvPr/>
          </p:nvSpPr>
          <p:spPr bwMode="auto">
            <a:xfrm rot="5400000">
              <a:off x="5758843" y="1542927"/>
              <a:ext cx="801688" cy="9715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2"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3" name="AutoShape 16"/>
            <p:cNvSpPr>
              <a:spLocks noChangeArrowheads="1"/>
            </p:cNvSpPr>
            <p:nvPr/>
          </p:nvSpPr>
          <p:spPr bwMode="auto">
            <a:xfrm>
              <a:off x="2460625" y="1417638"/>
              <a:ext cx="1041400" cy="8016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4"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47110" name="6 CuadroTexto"/>
          <p:cNvSpPr txBox="1">
            <a:spLocks noChangeArrowheads="1"/>
          </p:cNvSpPr>
          <p:nvPr/>
        </p:nvSpPr>
        <p:spPr bwMode="auto">
          <a:xfrm>
            <a:off x="6419850" y="4053133"/>
            <a:ext cx="2314575" cy="1323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2000" b="1" dirty="0">
                <a:solidFill>
                  <a:srgbClr val="FFFF00"/>
                </a:solidFill>
              </a:rPr>
              <a:t>Entramos a la siguiente etapa del ciclo de vida del DM</a:t>
            </a:r>
          </a:p>
        </p:txBody>
      </p:sp>
      <p:sp>
        <p:nvSpPr>
          <p:cNvPr id="24" name="23 Flecha doblada hacia arriba"/>
          <p:cNvSpPr/>
          <p:nvPr/>
        </p:nvSpPr>
        <p:spPr>
          <a:xfrm rot="16200000">
            <a:off x="6628024" y="2865694"/>
            <a:ext cx="904803" cy="1321151"/>
          </a:xfrm>
          <a:prstGeom prst="bentUpArrow">
            <a:avLst/>
          </a:prstGeom>
          <a:solidFill>
            <a:srgbClr val="92D050"/>
          </a:solidFill>
          <a:ln>
            <a:solidFill>
              <a:srgbClr val="92D05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7" name="Picture 8" descr="iStock_000007656854XSma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9113" y="908050"/>
            <a:ext cx="144145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redondeado"/>
          <p:cNvSpPr/>
          <p:nvPr/>
        </p:nvSpPr>
        <p:spPr>
          <a:xfrm>
            <a:off x="457200" y="166255"/>
            <a:ext cx="7998031" cy="814820"/>
          </a:xfrm>
          <a:prstGeom prst="roundRect">
            <a:avLst/>
          </a:prstGeom>
          <a:solidFill>
            <a:srgbClr val="00A79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pic>
        <p:nvPicPr>
          <p:cNvPr id="5122" name="Picture 9" descr="9 Pituitary Rongeu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7400" y="1052513"/>
            <a:ext cx="1081088"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l="8025" r="7936"/>
          <a:stretch>
            <a:fillRect/>
          </a:stretch>
        </p:blipFill>
        <p:spPr bwMode="auto">
          <a:xfrm>
            <a:off x="73025" y="2924175"/>
            <a:ext cx="1512888"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64163" y="3860800"/>
            <a:ext cx="1584325" cy="109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6" descr="1-diagnostic-devic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025" y="981075"/>
            <a:ext cx="2843213"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7" descr="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99313" y="1341438"/>
            <a:ext cx="1944687"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9" descr="mascara"/>
          <p:cNvPicPr>
            <a:picLocks noChangeAspect="1" noChangeArrowheads="1"/>
          </p:cNvPicPr>
          <p:nvPr/>
        </p:nvPicPr>
        <p:blipFill>
          <a:blip r:embed="rId9" cstate="print">
            <a:extLst>
              <a:ext uri="{28A0092B-C50C-407E-A947-70E740481C1C}">
                <a14:useLocalDpi xmlns:a14="http://schemas.microsoft.com/office/drawing/2010/main" val="0"/>
              </a:ext>
            </a:extLst>
          </a:blip>
          <a:srcRect l="19739" t="5997" r="13217"/>
          <a:stretch>
            <a:fillRect/>
          </a:stretch>
        </p:blipFill>
        <p:spPr bwMode="auto">
          <a:xfrm>
            <a:off x="1692275" y="2997200"/>
            <a:ext cx="1223963"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0" descr="test-de-embarazo"/>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164388" y="2925763"/>
            <a:ext cx="187166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1" descr="stent"/>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500563" y="1125538"/>
            <a:ext cx="1223962"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12" descr="silla de ruedas"/>
          <p:cNvPicPr>
            <a:picLocks noChangeAspect="1" noChangeArrowheads="1"/>
          </p:cNvPicPr>
          <p:nvPr/>
        </p:nvPicPr>
        <p:blipFill>
          <a:blip r:embed="rId12" cstate="print">
            <a:extLst>
              <a:ext uri="{28A0092B-C50C-407E-A947-70E740481C1C}">
                <a14:useLocalDpi xmlns:a14="http://schemas.microsoft.com/office/drawing/2010/main" val="0"/>
              </a:ext>
            </a:extLst>
          </a:blip>
          <a:srcRect l="17493"/>
          <a:stretch>
            <a:fillRect/>
          </a:stretch>
        </p:blipFill>
        <p:spPr bwMode="auto">
          <a:xfrm>
            <a:off x="2555875" y="4618038"/>
            <a:ext cx="2036763"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3" descr="sutura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164388" y="4538663"/>
            <a:ext cx="1876425" cy="141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4" descr="cama clinica"/>
          <p:cNvPicPr>
            <a:picLocks noChangeAspect="1" noChangeArrowheads="1"/>
          </p:cNvPicPr>
          <p:nvPr/>
        </p:nvPicPr>
        <p:blipFill>
          <a:blip r:embed="rId14" cstate="print">
            <a:extLst>
              <a:ext uri="{28A0092B-C50C-407E-A947-70E740481C1C}">
                <a14:useLocalDpi xmlns:a14="http://schemas.microsoft.com/office/drawing/2010/main" val="0"/>
              </a:ext>
            </a:extLst>
          </a:blip>
          <a:srcRect l="3049" t="15379" r="1627" b="7791"/>
          <a:stretch>
            <a:fillRect/>
          </a:stretch>
        </p:blipFill>
        <p:spPr bwMode="auto">
          <a:xfrm>
            <a:off x="4643438" y="4868863"/>
            <a:ext cx="2233612"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4" name="Picture 15" descr="monitor"/>
          <p:cNvPicPr>
            <a:picLocks noChangeAspect="1" noChangeArrowheads="1"/>
          </p:cNvPicPr>
          <p:nvPr/>
        </p:nvPicPr>
        <p:blipFill>
          <a:blip r:embed="rId15" cstate="print">
            <a:extLst>
              <a:ext uri="{28A0092B-C50C-407E-A947-70E740481C1C}">
                <a14:useLocalDpi xmlns:a14="http://schemas.microsoft.com/office/drawing/2010/main" val="0"/>
              </a:ext>
            </a:extLst>
          </a:blip>
          <a:srcRect l="4315" r="4315"/>
          <a:stretch>
            <a:fillRect/>
          </a:stretch>
        </p:blipFill>
        <p:spPr bwMode="auto">
          <a:xfrm>
            <a:off x="5508625" y="2420938"/>
            <a:ext cx="1512888"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6" name="Picture 19" descr="ANd9GcQl-9BI3ua_KAYO80zjhkceXyCcbYkkuKXUmaAcvXJizXx9rGw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312344" y="3429000"/>
            <a:ext cx="1763712"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8" name="Picture 25" descr="Imagen1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059038" y="2133600"/>
            <a:ext cx="230505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1 Título"/>
          <p:cNvSpPr txBox="1">
            <a:spLocks/>
          </p:cNvSpPr>
          <p:nvPr/>
        </p:nvSpPr>
        <p:spPr>
          <a:xfrm>
            <a:off x="457200" y="274638"/>
            <a:ext cx="8229600" cy="571500"/>
          </a:xfrm>
          <a:prstGeom prst="rect">
            <a:avLst/>
          </a:prstGeom>
        </p:spPr>
        <p:txBody>
          <a:bodyPr/>
          <a:lstStyle>
            <a:lvl1pPr algn="ctr" rtl="0" eaLnBrk="0" fontAlgn="base" hangingPunct="0">
              <a:spcBef>
                <a:spcPct val="0"/>
              </a:spcBef>
              <a:spcAft>
                <a:spcPct val="0"/>
              </a:spcAft>
              <a:defRPr sz="4400">
                <a:solidFill>
                  <a:srgbClr val="000099"/>
                </a:solidFill>
                <a:latin typeface="+mj-lt"/>
                <a:ea typeface="+mj-ea"/>
                <a:cs typeface="+mj-cs"/>
              </a:defRPr>
            </a:lvl1pPr>
            <a:lvl2pPr algn="ctr" rtl="0" eaLnBrk="0" fontAlgn="base" hangingPunct="0">
              <a:spcBef>
                <a:spcPct val="0"/>
              </a:spcBef>
              <a:spcAft>
                <a:spcPct val="0"/>
              </a:spcAft>
              <a:defRPr sz="4400">
                <a:solidFill>
                  <a:srgbClr val="000099"/>
                </a:solidFill>
                <a:latin typeface="Arial" charset="0"/>
                <a:cs typeface="Arial" charset="0"/>
              </a:defRPr>
            </a:lvl2pPr>
            <a:lvl3pPr algn="ctr" rtl="0" eaLnBrk="0" fontAlgn="base" hangingPunct="0">
              <a:spcBef>
                <a:spcPct val="0"/>
              </a:spcBef>
              <a:spcAft>
                <a:spcPct val="0"/>
              </a:spcAft>
              <a:defRPr sz="4400">
                <a:solidFill>
                  <a:srgbClr val="000099"/>
                </a:solidFill>
                <a:latin typeface="Arial" charset="0"/>
                <a:cs typeface="Arial" charset="0"/>
              </a:defRPr>
            </a:lvl3pPr>
            <a:lvl4pPr algn="ctr" rtl="0" eaLnBrk="0" fontAlgn="base" hangingPunct="0">
              <a:spcBef>
                <a:spcPct val="0"/>
              </a:spcBef>
              <a:spcAft>
                <a:spcPct val="0"/>
              </a:spcAft>
              <a:defRPr sz="4400">
                <a:solidFill>
                  <a:srgbClr val="000099"/>
                </a:solidFill>
                <a:latin typeface="Arial" charset="0"/>
                <a:cs typeface="Arial" charset="0"/>
              </a:defRPr>
            </a:lvl4pPr>
            <a:lvl5pPr algn="ctr" rtl="0" eaLnBrk="0" fontAlgn="base" hangingPunct="0">
              <a:spcBef>
                <a:spcPct val="0"/>
              </a:spcBef>
              <a:spcAft>
                <a:spcPct val="0"/>
              </a:spcAft>
              <a:defRPr sz="4400">
                <a:solidFill>
                  <a:srgbClr val="000099"/>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a:lstStyle>
          <a:p>
            <a:r>
              <a:rPr lang="es-CL" sz="2800" b="1" dirty="0" smtClean="0">
                <a:solidFill>
                  <a:schemeClr val="bg1"/>
                </a:solidFill>
                <a:effectLst>
                  <a:outerShdw blurRad="38100" dist="38100" dir="2700000" algn="tl">
                    <a:srgbClr val="000000">
                      <a:alpha val="43137"/>
                    </a:srgbClr>
                  </a:outerShdw>
                </a:effectLst>
                <a:latin typeface="Verdana" pitchFamily="34" charset="0"/>
              </a:rPr>
              <a:t>Variedad de Dispositivos Médicos</a:t>
            </a:r>
            <a:endParaRPr lang="es-CL" sz="2800" dirty="0">
              <a:solidFill>
                <a:schemeClr val="bg1"/>
              </a:solidFill>
              <a:effectLst>
                <a:outerShdw blurRad="38100" dist="38100" dir="2700000" algn="tl">
                  <a:srgbClr val="000000">
                    <a:alpha val="43137"/>
                  </a:srgbClr>
                </a:outerShdw>
              </a:effectLst>
            </a:endParaRPr>
          </a:p>
        </p:txBody>
      </p:sp>
      <p:pic>
        <p:nvPicPr>
          <p:cNvPr id="7170" name="Picture 2" descr="http://t2.gstatic.com/images?q=tbn:ANd9GcTlDpMgCKxiEzaG38am27a02DctUt0yUxaHAkBNGi1jleEopC29ZntVQNbkcA"/>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75102" y="4610090"/>
            <a:ext cx="24384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0396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107950" y="246063"/>
            <a:ext cx="8280400" cy="908050"/>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8131" name="Rectangle 2"/>
          <p:cNvSpPr>
            <a:spLocks noGrp="1" noChangeArrowheads="1"/>
          </p:cNvSpPr>
          <p:nvPr>
            <p:ph type="title" idx="4294967295"/>
          </p:nvPr>
        </p:nvSpPr>
        <p:spPr bwMode="auto">
          <a:xfrm>
            <a:off x="0" y="492125"/>
            <a:ext cx="8229600" cy="41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u="sng" dirty="0" smtClean="0">
                <a:solidFill>
                  <a:schemeClr val="bg1"/>
                </a:solidFill>
                <a:latin typeface="Verdana" pitchFamily="34" charset="0"/>
                <a:ea typeface="Verdana" pitchFamily="34" charset="0"/>
                <a:cs typeface="Verdana" pitchFamily="34" charset="0"/>
              </a:rPr>
              <a:t>Fase de Fabricación</a:t>
            </a:r>
          </a:p>
        </p:txBody>
      </p:sp>
      <p:sp>
        <p:nvSpPr>
          <p:cNvPr id="22532" name="Rectangle 3"/>
          <p:cNvSpPr>
            <a:spLocks noGrp="1" noChangeArrowheads="1"/>
          </p:cNvSpPr>
          <p:nvPr>
            <p:ph type="body" idx="4294967295"/>
          </p:nvPr>
        </p:nvSpPr>
        <p:spPr>
          <a:xfrm>
            <a:off x="396875" y="1350963"/>
            <a:ext cx="7991475" cy="4575175"/>
          </a:xfrm>
          <a:prstGeom prst="rect">
            <a:avLst/>
          </a:prstGeom>
        </p:spPr>
        <p:txBody>
          <a:bodyPr/>
          <a:lstStyle/>
          <a:p>
            <a:pPr marL="0" indent="0" eaLnBrk="1" hangingPunct="1">
              <a:lnSpc>
                <a:spcPct val="150000"/>
              </a:lnSpc>
              <a:buFont typeface="Arial" charset="0"/>
              <a:buNone/>
              <a:defRPr/>
            </a:pPr>
            <a:r>
              <a:rPr lang="es-ES" sz="1600" dirty="0" smtClean="0">
                <a:latin typeface="Verdana" pitchFamily="34" charset="0"/>
                <a:ea typeface="Verdana" pitchFamily="34" charset="0"/>
                <a:cs typeface="Verdana" pitchFamily="34" charset="0"/>
              </a:rPr>
              <a:t>Revisaremos brevemente:</a:t>
            </a:r>
          </a:p>
          <a:p>
            <a:pPr marL="609600" indent="-609600" eaLnBrk="1" hangingPunct="1">
              <a:lnSpc>
                <a:spcPct val="150000"/>
              </a:lnSpc>
              <a:buFontTx/>
              <a:buAutoNum type="arabicPeriod"/>
              <a:defRPr/>
            </a:pPr>
            <a:r>
              <a:rPr lang="es-ES" sz="1600" dirty="0" smtClean="0">
                <a:latin typeface="Verdana" pitchFamily="34" charset="0"/>
                <a:ea typeface="Verdana" pitchFamily="34" charset="0"/>
                <a:cs typeface="Verdana" pitchFamily="34" charset="0"/>
              </a:rPr>
              <a:t>Preparación y cumplimiento de Instalaciones de Producción</a:t>
            </a:r>
          </a:p>
          <a:p>
            <a:pPr marL="609600" indent="-609600" eaLnBrk="1" hangingPunct="1">
              <a:lnSpc>
                <a:spcPct val="150000"/>
              </a:lnSpc>
              <a:buFontTx/>
              <a:buAutoNum type="arabicPeriod"/>
              <a:defRPr/>
            </a:pPr>
            <a:r>
              <a:rPr lang="es-ES" sz="1600" dirty="0" smtClean="0">
                <a:latin typeface="Verdana" pitchFamily="34" charset="0"/>
                <a:ea typeface="Verdana" pitchFamily="34" charset="0"/>
                <a:cs typeface="Verdana" pitchFamily="34" charset="0"/>
              </a:rPr>
              <a:t>Sistema de Manejo de la Calidad (SGC).</a:t>
            </a:r>
          </a:p>
          <a:p>
            <a:pPr marL="609600" indent="-609600" eaLnBrk="1" hangingPunct="1">
              <a:lnSpc>
                <a:spcPct val="150000"/>
              </a:lnSpc>
              <a:buFontTx/>
              <a:buAutoNum type="arabicPeriod"/>
              <a:defRPr/>
            </a:pPr>
            <a:r>
              <a:rPr lang="es-ES" sz="1600" dirty="0" err="1" smtClean="0">
                <a:latin typeface="Verdana" pitchFamily="34" charset="0"/>
                <a:ea typeface="Verdana" pitchFamily="34" charset="0"/>
                <a:cs typeface="Verdana" pitchFamily="34" charset="0"/>
              </a:rPr>
              <a:t>Staff</a:t>
            </a:r>
            <a:r>
              <a:rPr lang="es-ES" sz="1600" dirty="0" smtClean="0">
                <a:latin typeface="Verdana" pitchFamily="34" charset="0"/>
                <a:ea typeface="Verdana" pitchFamily="34" charset="0"/>
                <a:cs typeface="Verdana" pitchFamily="34" charset="0"/>
              </a:rPr>
              <a:t> y Capacitación.</a:t>
            </a:r>
          </a:p>
          <a:p>
            <a:pPr marL="609600" indent="-609600" eaLnBrk="1" hangingPunct="1">
              <a:lnSpc>
                <a:spcPct val="150000"/>
              </a:lnSpc>
              <a:buFontTx/>
              <a:buAutoNum type="arabicPeriod"/>
              <a:defRPr/>
            </a:pPr>
            <a:r>
              <a:rPr lang="es-ES" sz="1600" dirty="0" smtClean="0">
                <a:latin typeface="Verdana" pitchFamily="34" charset="0"/>
                <a:ea typeface="Verdana" pitchFamily="34" charset="0"/>
                <a:cs typeface="Verdana" pitchFamily="34" charset="0"/>
              </a:rPr>
              <a:t>Validación de procesos.</a:t>
            </a:r>
          </a:p>
          <a:p>
            <a:pPr marL="609600" indent="-609600" eaLnBrk="1" hangingPunct="1">
              <a:lnSpc>
                <a:spcPct val="150000"/>
              </a:lnSpc>
              <a:buFontTx/>
              <a:buAutoNum type="arabicPeriod"/>
              <a:defRPr/>
            </a:pPr>
            <a:r>
              <a:rPr lang="es-ES" sz="1600" dirty="0" smtClean="0">
                <a:latin typeface="Verdana" pitchFamily="34" charset="0"/>
                <a:ea typeface="Verdana" pitchFamily="34" charset="0"/>
                <a:cs typeface="Verdana" pitchFamily="34" charset="0"/>
              </a:rPr>
              <a:t>Calibración.</a:t>
            </a:r>
          </a:p>
          <a:p>
            <a:pPr marL="609600" indent="-609600" eaLnBrk="1" hangingPunct="1">
              <a:lnSpc>
                <a:spcPct val="150000"/>
              </a:lnSpc>
              <a:buFontTx/>
              <a:buAutoNum type="arabicPeriod"/>
              <a:defRPr/>
            </a:pPr>
            <a:r>
              <a:rPr lang="es-ES" sz="1600" dirty="0" smtClean="0">
                <a:latin typeface="Verdana" pitchFamily="34" charset="0"/>
                <a:ea typeface="Verdana" pitchFamily="34" charset="0"/>
                <a:cs typeface="Verdana" pitchFamily="34" charset="0"/>
              </a:rPr>
              <a:t>Esterilización</a:t>
            </a:r>
          </a:p>
          <a:p>
            <a:pPr marL="609600" indent="-609600" eaLnBrk="1" hangingPunct="1">
              <a:lnSpc>
                <a:spcPct val="150000"/>
              </a:lnSpc>
              <a:buFontTx/>
              <a:buAutoNum type="arabicPeriod"/>
              <a:defRPr/>
            </a:pPr>
            <a:r>
              <a:rPr lang="es-ES" sz="1600" dirty="0" smtClean="0">
                <a:latin typeface="Verdana" pitchFamily="34" charset="0"/>
                <a:ea typeface="Verdana" pitchFamily="34" charset="0"/>
                <a:cs typeface="Verdana" pitchFamily="34" charset="0"/>
              </a:rPr>
              <a:t>Procedimientos de Trazabilidad</a:t>
            </a:r>
          </a:p>
          <a:p>
            <a:pPr marL="609600" indent="-609600" eaLnBrk="1" hangingPunct="1">
              <a:lnSpc>
                <a:spcPct val="150000"/>
              </a:lnSpc>
              <a:buFontTx/>
              <a:buAutoNum type="arabicPeriod"/>
              <a:defRPr/>
            </a:pPr>
            <a:r>
              <a:rPr lang="es-ES" sz="1600" dirty="0" smtClean="0">
                <a:latin typeface="Verdana" pitchFamily="34" charset="0"/>
                <a:ea typeface="Verdana" pitchFamily="34" charset="0"/>
                <a:cs typeface="Verdana" pitchFamily="34" charset="0"/>
              </a:rPr>
              <a:t>Especificaciones del Empaque y Etiqueta.</a:t>
            </a:r>
          </a:p>
          <a:p>
            <a:pPr marL="609600" indent="-609600" eaLnBrk="1" hangingPunct="1">
              <a:lnSpc>
                <a:spcPct val="150000"/>
              </a:lnSpc>
              <a:buFontTx/>
              <a:buAutoNum type="arabicPeriod"/>
              <a:defRPr/>
            </a:pPr>
            <a:r>
              <a:rPr lang="es-ES" sz="1600" dirty="0" smtClean="0">
                <a:latin typeface="Verdana" pitchFamily="34" charset="0"/>
                <a:ea typeface="Verdana" pitchFamily="34" charset="0"/>
                <a:cs typeface="Verdana" pitchFamily="34" charset="0"/>
              </a:rPr>
              <a:t>Proceso de Entrega del Producto.</a:t>
            </a:r>
          </a:p>
          <a:p>
            <a:pPr marL="609600" indent="-609600" eaLnBrk="1" hangingPunct="1">
              <a:buFontTx/>
              <a:buAutoNum type="arabicPeriod"/>
              <a:defRPr/>
            </a:pPr>
            <a:r>
              <a:rPr lang="es-ES" sz="1600" dirty="0" smtClean="0">
                <a:latin typeface="Verdana" pitchFamily="34" charset="0"/>
                <a:ea typeface="Verdana" pitchFamily="34" charset="0"/>
                <a:cs typeface="Verdana" pitchFamily="34" charset="0"/>
              </a:rPr>
              <a:t>Documentación: Resumen del Registro de Historial del Dispositivo </a:t>
            </a:r>
          </a:p>
        </p:txBody>
      </p:sp>
      <p:pic>
        <p:nvPicPr>
          <p:cNvPr id="48133" name="Picture 6" descr="http://hiscomexico.com/wp-content/uploads/2013/01/dispositivos-medic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2925" y="4005263"/>
            <a:ext cx="3173413"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4" name="Picture 8" descr="http://www.elitemedica.com/007/Prod_Stab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2925" y="2430463"/>
            <a:ext cx="3173413"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304800" y="196850"/>
            <a:ext cx="8280400" cy="1085850"/>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9155" name="Rectangle 4"/>
          <p:cNvSpPr>
            <a:spLocks noGrp="1" noChangeArrowheads="1"/>
          </p:cNvSpPr>
          <p:nvPr>
            <p:ph type="title" idx="4294967295"/>
          </p:nvPr>
        </p:nvSpPr>
        <p:spPr bwMode="auto">
          <a:xfrm>
            <a:off x="0" y="325438"/>
            <a:ext cx="8229600"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smtClean="0">
                <a:solidFill>
                  <a:schemeClr val="bg1"/>
                </a:solidFill>
                <a:latin typeface="Verdana" pitchFamily="34" charset="0"/>
                <a:ea typeface="Verdana" pitchFamily="34" charset="0"/>
                <a:cs typeface="Verdana" pitchFamily="34" charset="0"/>
              </a:rPr>
              <a:t>Fase de Fabricación</a:t>
            </a:r>
            <a:r>
              <a:rPr lang="es-ES" sz="2800" b="1" smtClean="0">
                <a:solidFill>
                  <a:schemeClr val="bg1"/>
                </a:solidFill>
                <a:latin typeface="Verdana" pitchFamily="34" charset="0"/>
                <a:ea typeface="Verdana" pitchFamily="34" charset="0"/>
                <a:cs typeface="Verdana" pitchFamily="34" charset="0"/>
              </a:rPr>
              <a:t>: </a:t>
            </a:r>
            <a:br>
              <a:rPr lang="es-ES" sz="2800" b="1" smtClean="0">
                <a:solidFill>
                  <a:schemeClr val="bg1"/>
                </a:solidFill>
                <a:latin typeface="Verdana" pitchFamily="34" charset="0"/>
                <a:ea typeface="Verdana" pitchFamily="34" charset="0"/>
                <a:cs typeface="Verdana" pitchFamily="34" charset="0"/>
              </a:rPr>
            </a:br>
            <a:r>
              <a:rPr lang="es-ES" sz="2800" b="1" smtClean="0">
                <a:solidFill>
                  <a:schemeClr val="bg1"/>
                </a:solidFill>
                <a:latin typeface="Verdana" pitchFamily="34" charset="0"/>
                <a:ea typeface="Verdana" pitchFamily="34" charset="0"/>
                <a:cs typeface="Verdana" pitchFamily="34" charset="0"/>
              </a:rPr>
              <a:t>1. Instalaciones de Producción</a:t>
            </a:r>
          </a:p>
        </p:txBody>
      </p:sp>
      <p:graphicFrame>
        <p:nvGraphicFramePr>
          <p:cNvPr id="178213" name="Group 37"/>
          <p:cNvGraphicFramePr>
            <a:graphicFrameLocks noGrp="1"/>
          </p:cNvGraphicFramePr>
          <p:nvPr>
            <p:ph idx="4294967295"/>
            <p:extLst>
              <p:ext uri="{D42A27DB-BD31-4B8C-83A1-F6EECF244321}">
                <p14:modId xmlns:p14="http://schemas.microsoft.com/office/powerpoint/2010/main" val="1694798520"/>
              </p:ext>
            </p:extLst>
          </p:nvPr>
        </p:nvGraphicFramePr>
        <p:xfrm>
          <a:off x="204788" y="2540000"/>
          <a:ext cx="8386762" cy="4175125"/>
        </p:xfrm>
        <a:graphic>
          <a:graphicData uri="http://schemas.openxmlformats.org/drawingml/2006/table">
            <a:tbl>
              <a:tblPr/>
              <a:tblGrid>
                <a:gridCol w="2065952"/>
                <a:gridCol w="6320810"/>
              </a:tblGrid>
              <a:tr h="121671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accent2"/>
                          </a:solidFill>
                          <a:effectLst/>
                          <a:latin typeface="Arial" charset="0"/>
                        </a:rPr>
                        <a:t>Controles ambientales</a:t>
                      </a:r>
                    </a:p>
                  </a:txBody>
                  <a:tcPr marL="91436" marR="91436" marT="45705" marB="4570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tx1"/>
                          </a:solidFill>
                          <a:effectLst/>
                          <a:latin typeface="Arial" charset="0"/>
                        </a:rPr>
                        <a:t>Determinar los requisitos, establecer límites y medir todas las condiciones ambientales que pueden impactar la calidad de fabricación del DM  (calidad aire, calidad agua, presión aire, control temperatura) </a:t>
                      </a:r>
                    </a:p>
                  </a:txBody>
                  <a:tcPr marL="91436" marR="91436" marT="45705" marB="4570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r>
              <a:tr h="7893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smtClean="0">
                          <a:ln>
                            <a:noFill/>
                          </a:ln>
                          <a:solidFill>
                            <a:schemeClr val="accent2"/>
                          </a:solidFill>
                          <a:effectLst/>
                          <a:latin typeface="Arial" charset="0"/>
                        </a:rPr>
                        <a:t>Controles de Contaminación</a:t>
                      </a:r>
                    </a:p>
                  </a:txBody>
                  <a:tcPr marL="91436" marR="91436" marT="45705" marB="4570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tx1"/>
                          </a:solidFill>
                          <a:effectLst/>
                          <a:latin typeface="Arial" charset="0"/>
                        </a:rPr>
                        <a:t>Establecer requisitos documentados para la limpieza del DM y del ambiente de fabricación. </a:t>
                      </a:r>
                    </a:p>
                  </a:txBody>
                  <a:tcPr marL="91436" marR="91436" marT="45705" marB="4570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23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accent2"/>
                          </a:solidFill>
                          <a:effectLst/>
                          <a:latin typeface="Arial" charset="0"/>
                        </a:rPr>
                        <a:t>Controles de Higiene y salud del Personal</a:t>
                      </a:r>
                    </a:p>
                  </a:txBody>
                  <a:tcPr marL="91436" marR="91436" marT="45705" marB="4570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tx1"/>
                          </a:solidFill>
                          <a:effectLst/>
                          <a:latin typeface="Arial" charset="0"/>
                        </a:rPr>
                        <a:t>Establecer requisitos documentados para la salud, la limpieza y el vestuario del personal, para que no exista impacto sobre la calidad del DM. </a:t>
                      </a:r>
                    </a:p>
                  </a:txBody>
                  <a:tcPr marL="91436" marR="91436" marT="45705" marB="4570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r>
              <a:tr h="121671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smtClean="0">
                          <a:ln>
                            <a:noFill/>
                          </a:ln>
                          <a:solidFill>
                            <a:schemeClr val="accent2"/>
                          </a:solidFill>
                          <a:effectLst/>
                          <a:latin typeface="Arial" charset="0"/>
                        </a:rPr>
                        <a:t>Diseño y distribución del Edificio (infraestructura)</a:t>
                      </a:r>
                    </a:p>
                  </a:txBody>
                  <a:tcPr marL="91436" marR="91436" marT="45705" marB="4570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dirty="0" smtClean="0">
                          <a:ln>
                            <a:noFill/>
                          </a:ln>
                          <a:solidFill>
                            <a:schemeClr val="tx1"/>
                          </a:solidFill>
                          <a:effectLst/>
                          <a:latin typeface="Arial" charset="0"/>
                        </a:rPr>
                        <a:t>La infraestructura y distribución del edificio debe diseñarse para cumplir requisitos del producto, incluidos espacios de trabajo, equipo, acceso a instalaciones, actividades de mantenimiento y seguridad. </a:t>
                      </a:r>
                    </a:p>
                  </a:txBody>
                  <a:tcPr marL="91436" marR="91436" marT="45705" marB="4570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9173" name="Text Box 5"/>
          <p:cNvSpPr txBox="1">
            <a:spLocks noChangeArrowheads="1"/>
          </p:cNvSpPr>
          <p:nvPr/>
        </p:nvSpPr>
        <p:spPr bwMode="auto">
          <a:xfrm>
            <a:off x="304800" y="1370013"/>
            <a:ext cx="828675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r>
              <a:rPr lang="es-CL" sz="1600" b="1">
                <a:latin typeface="Verdana" pitchFamily="34" charset="0"/>
              </a:rPr>
              <a:t>Deben existir procedimientos y procesos para asegurar que los DM se fabrican en </a:t>
            </a:r>
            <a:r>
              <a:rPr lang="es-CL" sz="1600" b="1" u="sng">
                <a:latin typeface="Verdana" pitchFamily="34" charset="0"/>
              </a:rPr>
              <a:t>condiciones controladas</a:t>
            </a:r>
            <a:r>
              <a:rPr lang="es-CL" sz="1600" b="1">
                <a:latin typeface="Verdana" pitchFamily="34" charset="0"/>
              </a:rPr>
              <a:t> para entregar un dispositivo médico con calidad y seguridad consistente. En la tabla se establecen algunos de los controles necesarios. </a:t>
            </a:r>
            <a:endParaRPr lang="es-ES" sz="1600" b="1">
              <a:solidFill>
                <a:srgbClr val="3333FF"/>
              </a:solidFill>
              <a:latin typeface="Verdana"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107950" y="231775"/>
            <a:ext cx="8280400" cy="1038225"/>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50179" name="Rectangle 4"/>
          <p:cNvSpPr>
            <a:spLocks noGrp="1" noChangeArrowheads="1"/>
          </p:cNvSpPr>
          <p:nvPr>
            <p:ph type="title" idx="4294967295"/>
          </p:nvPr>
        </p:nvSpPr>
        <p:spPr bwMode="auto">
          <a:xfrm>
            <a:off x="0" y="231775"/>
            <a:ext cx="8229600" cy="9128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smtClean="0">
                <a:solidFill>
                  <a:schemeClr val="bg1"/>
                </a:solidFill>
                <a:latin typeface="Verdana" pitchFamily="34" charset="0"/>
                <a:ea typeface="Verdana" pitchFamily="34" charset="0"/>
                <a:cs typeface="Verdana" pitchFamily="34" charset="0"/>
              </a:rPr>
              <a:t>Fase de Fabricación:</a:t>
            </a:r>
            <a:br>
              <a:rPr lang="es-ES" sz="2800" b="1" u="sng" smtClean="0">
                <a:solidFill>
                  <a:schemeClr val="bg1"/>
                </a:solidFill>
                <a:latin typeface="Verdana" pitchFamily="34" charset="0"/>
                <a:ea typeface="Verdana" pitchFamily="34" charset="0"/>
                <a:cs typeface="Verdana" pitchFamily="34" charset="0"/>
              </a:rPr>
            </a:br>
            <a:r>
              <a:rPr lang="es-ES" sz="2800" b="1" smtClean="0">
                <a:solidFill>
                  <a:schemeClr val="bg1"/>
                </a:solidFill>
                <a:latin typeface="Verdana" pitchFamily="34" charset="0"/>
                <a:ea typeface="Verdana" pitchFamily="34" charset="0"/>
                <a:cs typeface="Verdana" pitchFamily="34" charset="0"/>
              </a:rPr>
              <a:t>2. Sistema de Gestión de Calidad</a:t>
            </a:r>
          </a:p>
        </p:txBody>
      </p:sp>
      <p:sp>
        <p:nvSpPr>
          <p:cNvPr id="50180" name="Text Box 5"/>
          <p:cNvSpPr txBox="1">
            <a:spLocks noChangeArrowheads="1"/>
          </p:cNvSpPr>
          <p:nvPr/>
        </p:nvSpPr>
        <p:spPr bwMode="auto">
          <a:xfrm>
            <a:off x="323850" y="1773238"/>
            <a:ext cx="8424863" cy="4862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2000" dirty="0">
                <a:solidFill>
                  <a:srgbClr val="008E84"/>
                </a:solidFill>
              </a:rPr>
              <a:t>	</a:t>
            </a:r>
            <a:r>
              <a:rPr lang="es-ES" sz="2000" dirty="0"/>
              <a:t>La parte crítica de cualquier compañía de dispositivos médicos corresponde al </a:t>
            </a:r>
            <a:r>
              <a:rPr lang="es-ES" sz="2000" b="1" i="1" dirty="0"/>
              <a:t>Sistema de Gestión de Calidad</a:t>
            </a:r>
            <a:r>
              <a:rPr lang="es-ES" sz="2000" i="1" dirty="0"/>
              <a:t> </a:t>
            </a:r>
            <a:r>
              <a:rPr lang="es-ES" sz="2000" dirty="0"/>
              <a:t>que debe cumplir y estar certificada por </a:t>
            </a:r>
            <a:r>
              <a:rPr lang="es-ES" sz="2000" b="1" dirty="0"/>
              <a:t>ISO 13485.    </a:t>
            </a:r>
            <a:r>
              <a:rPr lang="es-ES" sz="2000" dirty="0"/>
              <a:t>Su cumplimiento: </a:t>
            </a:r>
            <a:endParaRPr lang="es-ES" sz="2000" b="1" dirty="0"/>
          </a:p>
          <a:p>
            <a:pPr eaLnBrk="1" hangingPunct="1">
              <a:spcBef>
                <a:spcPct val="50000"/>
              </a:spcBef>
              <a:buFontTx/>
              <a:buAutoNum type="alphaLcParenR"/>
            </a:pPr>
            <a:r>
              <a:rPr lang="es-ES" sz="2000" dirty="0"/>
              <a:t>asegurará que los DM estén diseñados para proteger la seguridad del paciente y proporcionar beneficio a las necesidades del sistema de salud. </a:t>
            </a:r>
          </a:p>
          <a:p>
            <a:pPr eaLnBrk="1" hangingPunct="1">
              <a:spcBef>
                <a:spcPct val="50000"/>
              </a:spcBef>
              <a:buFontTx/>
              <a:buAutoNum type="alphaLcParenR"/>
            </a:pPr>
            <a:r>
              <a:rPr lang="es-ES" sz="2000" dirty="0"/>
              <a:t>asegurará que los DM se fabrican de forma tal que producen un dispositivo que es </a:t>
            </a:r>
            <a:r>
              <a:rPr lang="es-ES" sz="2000" b="1" dirty="0"/>
              <a:t>predecible</a:t>
            </a:r>
            <a:r>
              <a:rPr lang="es-ES" sz="2000" dirty="0"/>
              <a:t> y </a:t>
            </a:r>
            <a:r>
              <a:rPr lang="es-ES" sz="2000" b="1" dirty="0"/>
              <a:t>repetible</a:t>
            </a:r>
            <a:r>
              <a:rPr lang="es-ES" sz="2000" dirty="0"/>
              <a:t> en su calidad y desempeño.</a:t>
            </a:r>
          </a:p>
          <a:p>
            <a:pPr eaLnBrk="1" hangingPunct="1">
              <a:spcBef>
                <a:spcPct val="50000"/>
              </a:spcBef>
              <a:buFontTx/>
              <a:buAutoNum type="alphaLcParenR"/>
            </a:pPr>
            <a:r>
              <a:rPr lang="es-ES" sz="2000" dirty="0"/>
              <a:t>asegurará que el DM se incluye en un programa de </a:t>
            </a:r>
            <a:r>
              <a:rPr lang="es-ES" sz="2000" b="1" dirty="0"/>
              <a:t>vigilancia post-comercialización</a:t>
            </a:r>
            <a:r>
              <a:rPr lang="es-ES" sz="2000" dirty="0"/>
              <a:t> que vigilará el desempeño del DM para detectar y ver las tendencias de desempeño del producto para una rápida integración de los problemas en los programas de mejoramiento del mismo.  </a:t>
            </a:r>
          </a:p>
        </p:txBody>
      </p:sp>
      <p:pic>
        <p:nvPicPr>
          <p:cNvPr id="50181" name="Picture 6" descr="http://img.formacionencursos.com/wp-content/uploads/2011/01/IS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9063" y="908050"/>
            <a:ext cx="973137" cy="97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1" descr="http://cursosmasters.com/wp-content/uploads/2013/01/Cursos-20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4338" y="1052513"/>
            <a:ext cx="2054225"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20 Rectángulo redondeado"/>
          <p:cNvSpPr/>
          <p:nvPr/>
        </p:nvSpPr>
        <p:spPr>
          <a:xfrm>
            <a:off x="250825" y="155575"/>
            <a:ext cx="8280400" cy="909638"/>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25604" name="Rectangle 5"/>
          <p:cNvSpPr>
            <a:spLocks noChangeArrowheads="1"/>
          </p:cNvSpPr>
          <p:nvPr/>
        </p:nvSpPr>
        <p:spPr bwMode="auto">
          <a:xfrm>
            <a:off x="611188" y="3357563"/>
            <a:ext cx="3097212" cy="3095625"/>
          </a:xfrm>
          <a:prstGeom prst="rect">
            <a:avLst/>
          </a:prstGeom>
          <a:solidFill>
            <a:srgbClr val="FFFF99"/>
          </a:solidFill>
          <a:ln w="9525">
            <a:noFill/>
            <a:miter lim="800000"/>
            <a:headEnd/>
            <a:tailEnd/>
          </a:ln>
          <a:scene3d>
            <a:camera prst="orthographicFront"/>
            <a:lightRig rig="threePt" dir="t"/>
          </a:scene3d>
          <a:sp3d>
            <a:bevelT w="101600" prst="riblet"/>
          </a:sp3d>
        </p:spPr>
        <p:txBody>
          <a:bodyPr wrap="none" anchor="ctr"/>
          <a:lstStyle/>
          <a:p>
            <a:pPr>
              <a:defRPr/>
            </a:pPr>
            <a:endParaRPr lang="es-CL"/>
          </a:p>
        </p:txBody>
      </p:sp>
      <p:pic>
        <p:nvPicPr>
          <p:cNvPr id="51207" name="Picture 8" descr="ANd9GcTXwrwq9HsW2gBtdFdyiqOvtoFyQUeMGgOTbFHWInBSfOeYkvN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2760663"/>
            <a:ext cx="12969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8" name="Rectangle 2"/>
          <p:cNvSpPr>
            <a:spLocks noGrp="1" noChangeArrowheads="1"/>
          </p:cNvSpPr>
          <p:nvPr>
            <p:ph type="title" idx="4294967295"/>
          </p:nvPr>
        </p:nvSpPr>
        <p:spPr bwMode="auto">
          <a:xfrm>
            <a:off x="0" y="146050"/>
            <a:ext cx="8229600" cy="5461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smtClean="0">
                <a:solidFill>
                  <a:schemeClr val="bg1"/>
                </a:solidFill>
                <a:latin typeface="Verdana" pitchFamily="34" charset="0"/>
                <a:ea typeface="Verdana" pitchFamily="34" charset="0"/>
                <a:cs typeface="Verdana" pitchFamily="34" charset="0"/>
              </a:rPr>
              <a:t>Fase de Fabricación</a:t>
            </a:r>
            <a:r>
              <a:rPr lang="es-ES" sz="2800" b="1" smtClean="0">
                <a:solidFill>
                  <a:schemeClr val="bg1"/>
                </a:solidFill>
                <a:latin typeface="Verdana" pitchFamily="34" charset="0"/>
                <a:ea typeface="Verdana" pitchFamily="34" charset="0"/>
                <a:cs typeface="Verdana" pitchFamily="34" charset="0"/>
              </a:rPr>
              <a:t>: </a:t>
            </a:r>
            <a:br>
              <a:rPr lang="es-ES" sz="2800" b="1" smtClean="0">
                <a:solidFill>
                  <a:schemeClr val="bg1"/>
                </a:solidFill>
                <a:latin typeface="Verdana" pitchFamily="34" charset="0"/>
                <a:ea typeface="Verdana" pitchFamily="34" charset="0"/>
                <a:cs typeface="Verdana" pitchFamily="34" charset="0"/>
              </a:rPr>
            </a:br>
            <a:r>
              <a:rPr lang="es-ES" sz="2800" b="1" smtClean="0">
                <a:solidFill>
                  <a:schemeClr val="bg1"/>
                </a:solidFill>
                <a:latin typeface="Verdana" pitchFamily="34" charset="0"/>
                <a:ea typeface="Verdana" pitchFamily="34" charset="0"/>
                <a:cs typeface="Verdana" pitchFamily="34" charset="0"/>
              </a:rPr>
              <a:t>3. Recurso Humano y Capacitación</a:t>
            </a:r>
          </a:p>
        </p:txBody>
      </p:sp>
      <p:sp>
        <p:nvSpPr>
          <p:cNvPr id="51209" name="Text Box 4"/>
          <p:cNvSpPr txBox="1">
            <a:spLocks noChangeArrowheads="1"/>
          </p:cNvSpPr>
          <p:nvPr/>
        </p:nvSpPr>
        <p:spPr bwMode="auto">
          <a:xfrm>
            <a:off x="365125" y="1379538"/>
            <a:ext cx="6402388"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2000"/>
              <a:t>Es un componente clave del proceso de </a:t>
            </a:r>
            <a:r>
              <a:rPr lang="es-ES" sz="2000" u="sng"/>
              <a:t>fabricación con calidad</a:t>
            </a:r>
            <a:r>
              <a:rPr lang="es-ES" sz="2000"/>
              <a:t>. La norma </a:t>
            </a:r>
            <a:r>
              <a:rPr lang="es-ES" sz="2000" b="1"/>
              <a:t>ISO 13485 </a:t>
            </a:r>
            <a:r>
              <a:rPr lang="es-ES" sz="2000"/>
              <a:t>establece los requisitos mínimos para las actividades de capacitación y registro. </a:t>
            </a:r>
          </a:p>
        </p:txBody>
      </p:sp>
      <p:sp>
        <p:nvSpPr>
          <p:cNvPr id="51210" name="Text Box 6"/>
          <p:cNvSpPr txBox="1">
            <a:spLocks noChangeArrowheads="1"/>
          </p:cNvSpPr>
          <p:nvPr/>
        </p:nvSpPr>
        <p:spPr bwMode="auto">
          <a:xfrm>
            <a:off x="684213" y="3644900"/>
            <a:ext cx="2879725" cy="244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t>El Fabricante: </a:t>
            </a:r>
          </a:p>
          <a:p>
            <a:pPr eaLnBrk="1" hangingPunct="1">
              <a:spcBef>
                <a:spcPct val="50000"/>
              </a:spcBef>
            </a:pPr>
            <a:r>
              <a:rPr lang="es-ES" sz="1600" b="1"/>
              <a:t>DEBE Determinar las competencias necesarias del personal para realizar el trabajo, para asegurar la calidad del producto y el cumplimiento con normas internacionales y las regulaciones nacionales.</a:t>
            </a:r>
            <a:r>
              <a:rPr lang="es-ES"/>
              <a:t> </a:t>
            </a:r>
          </a:p>
        </p:txBody>
      </p:sp>
      <p:sp>
        <p:nvSpPr>
          <p:cNvPr id="25609" name="Rectangle 9"/>
          <p:cNvSpPr>
            <a:spLocks noChangeArrowheads="1"/>
          </p:cNvSpPr>
          <p:nvPr/>
        </p:nvSpPr>
        <p:spPr bwMode="auto">
          <a:xfrm>
            <a:off x="4932363" y="2636838"/>
            <a:ext cx="3297237" cy="576262"/>
          </a:xfrm>
          <a:prstGeom prst="rect">
            <a:avLst/>
          </a:prstGeom>
          <a:solidFill>
            <a:srgbClr val="A7F5F7"/>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51214" name="Text Box 10"/>
          <p:cNvSpPr txBox="1">
            <a:spLocks noChangeArrowheads="1"/>
          </p:cNvSpPr>
          <p:nvPr/>
        </p:nvSpPr>
        <p:spPr bwMode="auto">
          <a:xfrm>
            <a:off x="5219700" y="2781300"/>
            <a:ext cx="30972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sz="1600" b="1"/>
              <a:t>Capacitar al Personal</a:t>
            </a:r>
            <a:endParaRPr lang="es-ES" sz="1600"/>
          </a:p>
        </p:txBody>
      </p:sp>
      <p:sp>
        <p:nvSpPr>
          <p:cNvPr id="25611" name="Rectangle 11"/>
          <p:cNvSpPr>
            <a:spLocks noChangeArrowheads="1"/>
          </p:cNvSpPr>
          <p:nvPr/>
        </p:nvSpPr>
        <p:spPr bwMode="auto">
          <a:xfrm>
            <a:off x="4932364" y="3284538"/>
            <a:ext cx="3297236" cy="720725"/>
          </a:xfrm>
          <a:prstGeom prst="rect">
            <a:avLst/>
          </a:prstGeom>
          <a:solidFill>
            <a:srgbClr val="A7F5F7"/>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51218" name="Text Box 12"/>
          <p:cNvSpPr txBox="1">
            <a:spLocks noChangeArrowheads="1"/>
          </p:cNvSpPr>
          <p:nvPr/>
        </p:nvSpPr>
        <p:spPr bwMode="auto">
          <a:xfrm>
            <a:off x="4932363" y="3357563"/>
            <a:ext cx="34559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t>Probar y evaluar efectividad de la Capacitación</a:t>
            </a:r>
            <a:endParaRPr lang="es-ES" sz="1600"/>
          </a:p>
        </p:txBody>
      </p:sp>
      <p:sp>
        <p:nvSpPr>
          <p:cNvPr id="25613" name="Rectangle 13"/>
          <p:cNvSpPr>
            <a:spLocks noChangeArrowheads="1"/>
          </p:cNvSpPr>
          <p:nvPr/>
        </p:nvSpPr>
        <p:spPr bwMode="auto">
          <a:xfrm>
            <a:off x="4932364" y="4149725"/>
            <a:ext cx="3297236" cy="1152525"/>
          </a:xfrm>
          <a:prstGeom prst="rect">
            <a:avLst/>
          </a:prstGeom>
          <a:solidFill>
            <a:srgbClr val="A7F5F7"/>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51222" name="Text Box 14"/>
          <p:cNvSpPr txBox="1">
            <a:spLocks noChangeArrowheads="1"/>
          </p:cNvSpPr>
          <p:nvPr/>
        </p:nvSpPr>
        <p:spPr bwMode="auto">
          <a:xfrm>
            <a:off x="5003800" y="4221163"/>
            <a:ext cx="3527425" cy="85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t>Reforzar en el personal  la importancia de los objetivos de calidad al fabricar el DM.</a:t>
            </a:r>
            <a:r>
              <a:rPr lang="es-ES"/>
              <a:t> </a:t>
            </a:r>
          </a:p>
        </p:txBody>
      </p:sp>
      <p:sp>
        <p:nvSpPr>
          <p:cNvPr id="25615" name="Rectangle 15"/>
          <p:cNvSpPr>
            <a:spLocks noChangeArrowheads="1"/>
          </p:cNvSpPr>
          <p:nvPr/>
        </p:nvSpPr>
        <p:spPr bwMode="auto">
          <a:xfrm>
            <a:off x="4932365" y="5516563"/>
            <a:ext cx="3297236" cy="1081087"/>
          </a:xfrm>
          <a:prstGeom prst="rect">
            <a:avLst/>
          </a:prstGeom>
          <a:solidFill>
            <a:srgbClr val="A7F5F7"/>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51226" name="Text Box 16"/>
          <p:cNvSpPr txBox="1">
            <a:spLocks noChangeArrowheads="1"/>
          </p:cNvSpPr>
          <p:nvPr/>
        </p:nvSpPr>
        <p:spPr bwMode="auto">
          <a:xfrm>
            <a:off x="5003800" y="5589588"/>
            <a:ext cx="3527425" cy="85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t>Documentar y registrar toda capacitación relevante para la calidad y seguridad del DM.</a:t>
            </a:r>
            <a:r>
              <a:rPr lang="es-ES"/>
              <a:t> </a:t>
            </a:r>
          </a:p>
        </p:txBody>
      </p:sp>
      <p:sp>
        <p:nvSpPr>
          <p:cNvPr id="25617" name="AutoShape 17"/>
          <p:cNvSpPr>
            <a:spLocks noChangeArrowheads="1"/>
          </p:cNvSpPr>
          <p:nvPr/>
        </p:nvSpPr>
        <p:spPr bwMode="auto">
          <a:xfrm rot="-1708453">
            <a:off x="3851275" y="3500438"/>
            <a:ext cx="936625" cy="433387"/>
          </a:xfrm>
          <a:prstGeom prst="rightArrow">
            <a:avLst>
              <a:gd name="adj1" fmla="val 50000"/>
              <a:gd name="adj2" fmla="val 54029"/>
            </a:avLst>
          </a:prstGeom>
          <a:solidFill>
            <a:srgbClr val="008E84"/>
          </a:solidFill>
          <a:ln w="9525">
            <a:solidFill>
              <a:srgbClr val="008E84"/>
            </a:solidFill>
            <a:miter lim="800000"/>
            <a:headEnd/>
            <a:tailEnd/>
          </a:ln>
          <a:effectLst>
            <a:outerShdw blurRad="76200" dist="12700" dir="2700000" sy="-23000" kx="-800400" algn="bl" rotWithShape="0">
              <a:prstClr val="black">
                <a:alpha val="20000"/>
              </a:prstClr>
            </a:outerShdw>
          </a:effectLst>
        </p:spPr>
        <p:txBody>
          <a:bodyPr wrap="none" anchor="ctr"/>
          <a:lstStyle/>
          <a:p>
            <a:pPr>
              <a:defRPr/>
            </a:pPr>
            <a:endParaRPr lang="es-CL"/>
          </a:p>
        </p:txBody>
      </p:sp>
      <p:sp>
        <p:nvSpPr>
          <p:cNvPr id="25618" name="AutoShape 18"/>
          <p:cNvSpPr>
            <a:spLocks noChangeArrowheads="1"/>
          </p:cNvSpPr>
          <p:nvPr/>
        </p:nvSpPr>
        <p:spPr bwMode="auto">
          <a:xfrm rot="-9557321">
            <a:off x="3795713" y="5424488"/>
            <a:ext cx="1008062" cy="433387"/>
          </a:xfrm>
          <a:prstGeom prst="rightArrow">
            <a:avLst>
              <a:gd name="adj1" fmla="val 50000"/>
              <a:gd name="adj2" fmla="val 58150"/>
            </a:avLst>
          </a:prstGeom>
          <a:solidFill>
            <a:srgbClr val="008E84"/>
          </a:solidFill>
          <a:ln w="9525">
            <a:solidFill>
              <a:srgbClr val="008E84"/>
            </a:solidFill>
            <a:miter lim="800000"/>
            <a:headEnd/>
            <a:tailEnd/>
          </a:ln>
          <a:effectLst>
            <a:outerShdw blurRad="76200" dist="12700" dir="8100000" sy="-23000" kx="800400" algn="br" rotWithShape="0">
              <a:prstClr val="black">
                <a:alpha val="20000"/>
              </a:prstClr>
            </a:outerShdw>
          </a:effectLst>
        </p:spPr>
        <p:txBody>
          <a:bodyPr wrap="none" anchor="ctr"/>
          <a:lstStyle/>
          <a:p>
            <a:pPr>
              <a:defRPr/>
            </a:pPr>
            <a:endParaRPr lang="es-CL"/>
          </a:p>
        </p:txBody>
      </p:sp>
      <p:sp>
        <p:nvSpPr>
          <p:cNvPr id="51229" name="AutoShape 19"/>
          <p:cNvSpPr>
            <a:spLocks noChangeArrowheads="1"/>
          </p:cNvSpPr>
          <p:nvPr/>
        </p:nvSpPr>
        <p:spPr bwMode="auto">
          <a:xfrm>
            <a:off x="8316913" y="2852738"/>
            <a:ext cx="360362" cy="936625"/>
          </a:xfrm>
          <a:prstGeom prst="curvedLeftArrow">
            <a:avLst>
              <a:gd name="adj1" fmla="val 51982"/>
              <a:gd name="adj2" fmla="val 103965"/>
              <a:gd name="adj3" fmla="val 3333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51230" name="AutoShape 20"/>
          <p:cNvSpPr>
            <a:spLocks noChangeArrowheads="1"/>
          </p:cNvSpPr>
          <p:nvPr/>
        </p:nvSpPr>
        <p:spPr bwMode="auto">
          <a:xfrm>
            <a:off x="8328025" y="3860800"/>
            <a:ext cx="360363" cy="936625"/>
          </a:xfrm>
          <a:prstGeom prst="curvedLeftArrow">
            <a:avLst>
              <a:gd name="adj1" fmla="val 51982"/>
              <a:gd name="adj2" fmla="val 103965"/>
              <a:gd name="adj3" fmla="val 3333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51231" name="AutoShape 21"/>
          <p:cNvSpPr>
            <a:spLocks noChangeArrowheads="1"/>
          </p:cNvSpPr>
          <p:nvPr/>
        </p:nvSpPr>
        <p:spPr bwMode="auto">
          <a:xfrm>
            <a:off x="8328025" y="5110163"/>
            <a:ext cx="360363" cy="936625"/>
          </a:xfrm>
          <a:prstGeom prst="curvedLeftArrow">
            <a:avLst>
              <a:gd name="adj1" fmla="val 51982"/>
              <a:gd name="adj2" fmla="val 103965"/>
              <a:gd name="adj3" fmla="val 3333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107950" y="303213"/>
            <a:ext cx="8280400" cy="1104900"/>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52227" name="Rectangle 2"/>
          <p:cNvSpPr>
            <a:spLocks noGrp="1" noChangeArrowheads="1"/>
          </p:cNvSpPr>
          <p:nvPr>
            <p:ph type="title" idx="4294967295"/>
          </p:nvPr>
        </p:nvSpPr>
        <p:spPr bwMode="auto">
          <a:xfrm>
            <a:off x="0" y="265113"/>
            <a:ext cx="82296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smtClean="0">
                <a:solidFill>
                  <a:schemeClr val="bg1"/>
                </a:solidFill>
                <a:latin typeface="Verdana" pitchFamily="34" charset="0"/>
                <a:ea typeface="Verdana" pitchFamily="34" charset="0"/>
                <a:cs typeface="Verdana" pitchFamily="34" charset="0"/>
              </a:rPr>
              <a:t>Fase de Fabricación</a:t>
            </a:r>
            <a:r>
              <a:rPr lang="es-ES" sz="2800" b="1" smtClean="0">
                <a:solidFill>
                  <a:schemeClr val="bg1"/>
                </a:solidFill>
                <a:latin typeface="Verdana" pitchFamily="34" charset="0"/>
                <a:ea typeface="Verdana" pitchFamily="34" charset="0"/>
                <a:cs typeface="Verdana" pitchFamily="34" charset="0"/>
              </a:rPr>
              <a:t>: </a:t>
            </a:r>
            <a:br>
              <a:rPr lang="es-ES" sz="2800" b="1" smtClean="0">
                <a:solidFill>
                  <a:schemeClr val="bg1"/>
                </a:solidFill>
                <a:latin typeface="Verdana" pitchFamily="34" charset="0"/>
                <a:ea typeface="Verdana" pitchFamily="34" charset="0"/>
                <a:cs typeface="Verdana" pitchFamily="34" charset="0"/>
              </a:rPr>
            </a:br>
            <a:r>
              <a:rPr lang="es-ES" sz="2800" b="1" smtClean="0">
                <a:solidFill>
                  <a:schemeClr val="bg1"/>
                </a:solidFill>
                <a:latin typeface="Verdana" pitchFamily="34" charset="0"/>
                <a:ea typeface="Verdana" pitchFamily="34" charset="0"/>
                <a:cs typeface="Verdana" pitchFamily="34" charset="0"/>
              </a:rPr>
              <a:t>4. Validación de Procesos</a:t>
            </a:r>
          </a:p>
        </p:txBody>
      </p:sp>
      <p:sp>
        <p:nvSpPr>
          <p:cNvPr id="52228" name="Text Box 4"/>
          <p:cNvSpPr txBox="1">
            <a:spLocks noChangeArrowheads="1"/>
          </p:cNvSpPr>
          <p:nvPr/>
        </p:nvSpPr>
        <p:spPr bwMode="auto">
          <a:xfrm>
            <a:off x="755650" y="2205038"/>
            <a:ext cx="7416800" cy="369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dirty="0">
                <a:solidFill>
                  <a:srgbClr val="008E84"/>
                </a:solidFill>
                <a:latin typeface="Verdana" pitchFamily="34" charset="0"/>
              </a:rPr>
              <a:t>	</a:t>
            </a:r>
            <a:r>
              <a:rPr lang="es-ES" dirty="0">
                <a:latin typeface="Verdana" pitchFamily="34" charset="0"/>
              </a:rPr>
              <a:t>El Proceso de Validación es conjunto de procedimientos requeridos por la </a:t>
            </a:r>
            <a:r>
              <a:rPr lang="es-ES" b="1" dirty="0">
                <a:latin typeface="Verdana" pitchFamily="34" charset="0"/>
              </a:rPr>
              <a:t>Norma</a:t>
            </a:r>
            <a:r>
              <a:rPr lang="es-ES" dirty="0">
                <a:latin typeface="Verdana" pitchFamily="34" charset="0"/>
              </a:rPr>
              <a:t>  </a:t>
            </a:r>
            <a:r>
              <a:rPr lang="es-ES" b="1" dirty="0">
                <a:latin typeface="Verdana" pitchFamily="34" charset="0"/>
              </a:rPr>
              <a:t>ISO 13485 </a:t>
            </a:r>
            <a:r>
              <a:rPr lang="es-ES" dirty="0">
                <a:latin typeface="Verdana" pitchFamily="34" charset="0"/>
              </a:rPr>
              <a:t>para que una compañía de dispositivos médicos valide todos los procesos de producción, incluyendo cualquier mejora antes o después de que el dispositivo médico se encuentre en el mercado. </a:t>
            </a:r>
          </a:p>
          <a:p>
            <a:pPr eaLnBrk="1" hangingPunct="1">
              <a:spcBef>
                <a:spcPct val="50000"/>
              </a:spcBef>
            </a:pPr>
            <a:r>
              <a:rPr lang="es-ES" dirty="0">
                <a:latin typeface="Verdana" pitchFamily="34" charset="0"/>
              </a:rPr>
              <a:t>	Ejemplos del proceso de validación que se ejecutan durante la fase de fabricación incluyen: </a:t>
            </a:r>
          </a:p>
          <a:p>
            <a:pPr eaLnBrk="1" hangingPunct="1">
              <a:spcBef>
                <a:spcPct val="50000"/>
              </a:spcBef>
              <a:buFontTx/>
              <a:buAutoNum type="alphaLcParenR"/>
            </a:pPr>
            <a:r>
              <a:rPr lang="es-ES" dirty="0">
                <a:latin typeface="Verdana" pitchFamily="34" charset="0"/>
              </a:rPr>
              <a:t>Validación de la aplicación del software.</a:t>
            </a:r>
          </a:p>
          <a:p>
            <a:pPr eaLnBrk="1" hangingPunct="1">
              <a:spcBef>
                <a:spcPct val="50000"/>
              </a:spcBef>
              <a:buFontTx/>
              <a:buAutoNum type="alphaLcParenR"/>
            </a:pPr>
            <a:r>
              <a:rPr lang="es-ES" dirty="0">
                <a:latin typeface="Verdana" pitchFamily="34" charset="0"/>
              </a:rPr>
              <a:t>Validación del proceso de fabricación en línea.</a:t>
            </a:r>
          </a:p>
          <a:p>
            <a:pPr eaLnBrk="1" hangingPunct="1">
              <a:spcBef>
                <a:spcPct val="50000"/>
              </a:spcBef>
              <a:buFontTx/>
              <a:buAutoNum type="alphaLcParenR"/>
            </a:pPr>
            <a:r>
              <a:rPr lang="es-ES" dirty="0">
                <a:latin typeface="Verdana" pitchFamily="34" charset="0"/>
              </a:rPr>
              <a:t>Validación del proceso de esterilización</a:t>
            </a:r>
          </a:p>
        </p:txBody>
      </p:sp>
      <p:sp>
        <p:nvSpPr>
          <p:cNvPr id="52229" name="Text Box 5"/>
          <p:cNvSpPr txBox="1">
            <a:spLocks noChangeArrowheads="1"/>
          </p:cNvSpPr>
          <p:nvPr/>
        </p:nvSpPr>
        <p:spPr bwMode="auto">
          <a:xfrm>
            <a:off x="600075" y="6127750"/>
            <a:ext cx="7939088" cy="36671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FFFF00"/>
                </a:solidFill>
              </a:rPr>
              <a:t>Es fundamental en la fabricación de dispositivos médicos</a:t>
            </a:r>
          </a:p>
        </p:txBody>
      </p:sp>
      <p:pic>
        <p:nvPicPr>
          <p:cNvPr id="52230" name="Picture 6" descr="http://img.formacionencursos.com/wp-content/uploads/2011/01/IS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4138" y="836613"/>
            <a:ext cx="13684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423863" y="219075"/>
            <a:ext cx="7964487" cy="1050925"/>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53251" name="Rectangle 2"/>
          <p:cNvSpPr>
            <a:spLocks noGrp="1" noChangeArrowheads="1"/>
          </p:cNvSpPr>
          <p:nvPr>
            <p:ph type="title" idx="4294967295"/>
          </p:nvPr>
        </p:nvSpPr>
        <p:spPr bwMode="auto">
          <a:xfrm>
            <a:off x="0" y="333375"/>
            <a:ext cx="8229600" cy="6731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smtClean="0">
                <a:solidFill>
                  <a:schemeClr val="bg1"/>
                </a:solidFill>
                <a:latin typeface="Verdana" pitchFamily="34" charset="0"/>
                <a:ea typeface="Verdana" pitchFamily="34" charset="0"/>
                <a:cs typeface="Verdana" pitchFamily="34" charset="0"/>
              </a:rPr>
              <a:t>Fase de Fabricación</a:t>
            </a:r>
            <a:r>
              <a:rPr lang="es-ES" sz="2800" b="1" smtClean="0">
                <a:solidFill>
                  <a:schemeClr val="bg1"/>
                </a:solidFill>
                <a:latin typeface="Verdana" pitchFamily="34" charset="0"/>
                <a:ea typeface="Verdana" pitchFamily="34" charset="0"/>
                <a:cs typeface="Verdana" pitchFamily="34" charset="0"/>
              </a:rPr>
              <a:t>:</a:t>
            </a:r>
            <a:br>
              <a:rPr lang="es-ES" sz="2800" b="1" smtClean="0">
                <a:solidFill>
                  <a:schemeClr val="bg1"/>
                </a:solidFill>
                <a:latin typeface="Verdana" pitchFamily="34" charset="0"/>
                <a:ea typeface="Verdana" pitchFamily="34" charset="0"/>
                <a:cs typeface="Verdana" pitchFamily="34" charset="0"/>
              </a:rPr>
            </a:br>
            <a:r>
              <a:rPr lang="es-ES" sz="2800" b="1" smtClean="0">
                <a:solidFill>
                  <a:schemeClr val="bg1"/>
                </a:solidFill>
                <a:latin typeface="Verdana" pitchFamily="34" charset="0"/>
                <a:ea typeface="Verdana" pitchFamily="34" charset="0"/>
                <a:cs typeface="Verdana" pitchFamily="34" charset="0"/>
              </a:rPr>
              <a:t>5. Calibración</a:t>
            </a:r>
          </a:p>
        </p:txBody>
      </p:sp>
      <p:sp>
        <p:nvSpPr>
          <p:cNvPr id="27652" name="Text Box 3"/>
          <p:cNvSpPr txBox="1">
            <a:spLocks noChangeArrowheads="1"/>
          </p:cNvSpPr>
          <p:nvPr/>
        </p:nvSpPr>
        <p:spPr bwMode="auto">
          <a:xfrm>
            <a:off x="765175" y="3014663"/>
            <a:ext cx="7839075" cy="369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spcBef>
                <a:spcPct val="50000"/>
              </a:spcBef>
              <a:defRPr/>
            </a:pPr>
            <a:r>
              <a:rPr lang="es-ES" dirty="0" smtClean="0">
                <a:solidFill>
                  <a:srgbClr val="008E84"/>
                </a:solidFill>
                <a:latin typeface="Verdana" pitchFamily="34" charset="0"/>
                <a:ea typeface="Verdana" pitchFamily="34" charset="0"/>
                <a:cs typeface="Verdana" pitchFamily="34" charset="0"/>
              </a:rPr>
              <a:t>De acuerdo con los requisitos de la </a:t>
            </a:r>
            <a:r>
              <a:rPr lang="es-ES" b="1" dirty="0" smtClean="0">
                <a:solidFill>
                  <a:srgbClr val="008E84"/>
                </a:solidFill>
                <a:latin typeface="Verdana" pitchFamily="34" charset="0"/>
                <a:ea typeface="Verdana" pitchFamily="34" charset="0"/>
                <a:cs typeface="Verdana" pitchFamily="34" charset="0"/>
              </a:rPr>
              <a:t>Norma ISO 13485</a:t>
            </a:r>
            <a:r>
              <a:rPr lang="es-ES" dirty="0" smtClean="0">
                <a:solidFill>
                  <a:srgbClr val="008E84"/>
                </a:solidFill>
                <a:latin typeface="Verdana" pitchFamily="34" charset="0"/>
                <a:ea typeface="Verdana" pitchFamily="34" charset="0"/>
                <a:cs typeface="Verdana" pitchFamily="34" charset="0"/>
              </a:rPr>
              <a:t>.</a:t>
            </a:r>
          </a:p>
          <a:p>
            <a:pPr eaLnBrk="1" hangingPunct="1">
              <a:spcBef>
                <a:spcPct val="50000"/>
              </a:spcBef>
              <a:defRPr/>
            </a:pPr>
            <a:r>
              <a:rPr lang="es-ES" dirty="0" smtClean="0">
                <a:solidFill>
                  <a:srgbClr val="008E84"/>
                </a:solidFill>
                <a:latin typeface="Verdana" pitchFamily="34" charset="0"/>
                <a:ea typeface="Verdana" pitchFamily="34" charset="0"/>
                <a:cs typeface="Verdana" pitchFamily="34" charset="0"/>
              </a:rPr>
              <a:t>	Todos los equipos asociados con la fabricación y la evaluación  deben : </a:t>
            </a:r>
          </a:p>
          <a:p>
            <a:pPr eaLnBrk="1" hangingPunct="1">
              <a:spcBef>
                <a:spcPct val="50000"/>
              </a:spcBef>
              <a:buFontTx/>
              <a:buAutoNum type="alphaLcParenR"/>
              <a:defRPr/>
            </a:pPr>
            <a:r>
              <a:rPr lang="es-ES" dirty="0" smtClean="0">
                <a:solidFill>
                  <a:srgbClr val="008E84"/>
                </a:solidFill>
                <a:latin typeface="Verdana" pitchFamily="34" charset="0"/>
                <a:ea typeface="Verdana" pitchFamily="34" charset="0"/>
                <a:cs typeface="Verdana" pitchFamily="34" charset="0"/>
              </a:rPr>
              <a:t>Ser </a:t>
            </a:r>
            <a:r>
              <a:rPr lang="es-ES" b="1" dirty="0" smtClean="0">
                <a:solidFill>
                  <a:srgbClr val="008E84"/>
                </a:solidFill>
                <a:latin typeface="Verdana" pitchFamily="34" charset="0"/>
                <a:ea typeface="Verdana" pitchFamily="34" charset="0"/>
                <a:cs typeface="Verdana" pitchFamily="34" charset="0"/>
              </a:rPr>
              <a:t>Calibrados</a:t>
            </a:r>
            <a:r>
              <a:rPr lang="es-ES" dirty="0" smtClean="0">
                <a:solidFill>
                  <a:srgbClr val="008E84"/>
                </a:solidFill>
                <a:latin typeface="Verdana" pitchFamily="34" charset="0"/>
                <a:ea typeface="Verdana" pitchFamily="34" charset="0"/>
                <a:cs typeface="Verdana" pitchFamily="34" charset="0"/>
              </a:rPr>
              <a:t> según los requisitos del fabricante del equipo.</a:t>
            </a:r>
          </a:p>
          <a:p>
            <a:pPr eaLnBrk="1" hangingPunct="1">
              <a:spcBef>
                <a:spcPct val="50000"/>
              </a:spcBef>
              <a:buFontTx/>
              <a:buAutoNum type="alphaLcParenR"/>
              <a:defRPr/>
            </a:pPr>
            <a:r>
              <a:rPr lang="es-ES" dirty="0" smtClean="0">
                <a:solidFill>
                  <a:srgbClr val="008E84"/>
                </a:solidFill>
                <a:latin typeface="Verdana" pitchFamily="34" charset="0"/>
                <a:ea typeface="Verdana" pitchFamily="34" charset="0"/>
                <a:cs typeface="Verdana" pitchFamily="34" charset="0"/>
              </a:rPr>
              <a:t>Ser </a:t>
            </a:r>
            <a:r>
              <a:rPr lang="es-ES" b="1" dirty="0" smtClean="0">
                <a:solidFill>
                  <a:srgbClr val="008E84"/>
                </a:solidFill>
                <a:latin typeface="Verdana" pitchFamily="34" charset="0"/>
                <a:ea typeface="Verdana" pitchFamily="34" charset="0"/>
                <a:cs typeface="Verdana" pitchFamily="34" charset="0"/>
              </a:rPr>
              <a:t>Verificados</a:t>
            </a:r>
            <a:r>
              <a:rPr lang="es-ES" dirty="0" smtClean="0">
                <a:solidFill>
                  <a:srgbClr val="008E84"/>
                </a:solidFill>
                <a:latin typeface="Verdana" pitchFamily="34" charset="0"/>
                <a:ea typeface="Verdana" pitchFamily="34" charset="0"/>
                <a:cs typeface="Verdana" pitchFamily="34" charset="0"/>
              </a:rPr>
              <a:t> regularmente y ajustarse si es necesario </a:t>
            </a:r>
          </a:p>
          <a:p>
            <a:pPr eaLnBrk="1" hangingPunct="1">
              <a:spcBef>
                <a:spcPct val="50000"/>
              </a:spcBef>
              <a:buFontTx/>
              <a:buAutoNum type="alphaLcParenR"/>
              <a:defRPr/>
            </a:pPr>
            <a:r>
              <a:rPr lang="es-ES" dirty="0" smtClean="0">
                <a:solidFill>
                  <a:srgbClr val="008E84"/>
                </a:solidFill>
                <a:latin typeface="Verdana" pitchFamily="34" charset="0"/>
                <a:ea typeface="Verdana" pitchFamily="34" charset="0"/>
                <a:cs typeface="Verdana" pitchFamily="34" charset="0"/>
              </a:rPr>
              <a:t>Ser </a:t>
            </a:r>
            <a:r>
              <a:rPr lang="es-ES" b="1" dirty="0" smtClean="0">
                <a:solidFill>
                  <a:srgbClr val="008E84"/>
                </a:solidFill>
                <a:latin typeface="Verdana" pitchFamily="34" charset="0"/>
                <a:ea typeface="Verdana" pitchFamily="34" charset="0"/>
                <a:cs typeface="Verdana" pitchFamily="34" charset="0"/>
              </a:rPr>
              <a:t>Salvaguardados</a:t>
            </a:r>
            <a:r>
              <a:rPr lang="es-ES" dirty="0" smtClean="0">
                <a:solidFill>
                  <a:srgbClr val="008E84"/>
                </a:solidFill>
                <a:latin typeface="Verdana" pitchFamily="34" charset="0"/>
                <a:ea typeface="Verdana" pitchFamily="34" charset="0"/>
                <a:cs typeface="Verdana" pitchFamily="34" charset="0"/>
              </a:rPr>
              <a:t> de los ajustes realizados al azar. </a:t>
            </a:r>
          </a:p>
          <a:p>
            <a:pPr eaLnBrk="1" hangingPunct="1">
              <a:spcBef>
                <a:spcPct val="50000"/>
              </a:spcBef>
              <a:buFontTx/>
              <a:buAutoNum type="alphaLcParenR"/>
              <a:defRPr/>
            </a:pPr>
            <a:r>
              <a:rPr lang="es-ES" dirty="0" smtClean="0">
                <a:solidFill>
                  <a:srgbClr val="008E84"/>
                </a:solidFill>
                <a:latin typeface="Verdana" pitchFamily="34" charset="0"/>
                <a:ea typeface="Verdana" pitchFamily="34" charset="0"/>
                <a:cs typeface="Verdana" pitchFamily="34" charset="0"/>
              </a:rPr>
              <a:t>Ser </a:t>
            </a:r>
            <a:r>
              <a:rPr lang="es-ES" b="1" dirty="0" smtClean="0">
                <a:solidFill>
                  <a:srgbClr val="008E84"/>
                </a:solidFill>
                <a:latin typeface="Verdana" pitchFamily="34" charset="0"/>
                <a:ea typeface="Verdana" pitchFamily="34" charset="0"/>
                <a:cs typeface="Verdana" pitchFamily="34" charset="0"/>
              </a:rPr>
              <a:t>Protegidos</a:t>
            </a:r>
            <a:r>
              <a:rPr lang="es-ES" dirty="0" smtClean="0">
                <a:solidFill>
                  <a:srgbClr val="008E84"/>
                </a:solidFill>
                <a:latin typeface="Verdana" pitchFamily="34" charset="0"/>
                <a:ea typeface="Verdana" pitchFamily="34" charset="0"/>
                <a:cs typeface="Verdana" pitchFamily="34" charset="0"/>
              </a:rPr>
              <a:t> del daño y el deterioro durante la manipulación, almacenamiento y mantenimiento.</a:t>
            </a:r>
          </a:p>
          <a:p>
            <a:pPr eaLnBrk="1" hangingPunct="1">
              <a:spcBef>
                <a:spcPct val="50000"/>
              </a:spcBef>
              <a:buFontTx/>
              <a:buAutoNum type="alphaLcParenR"/>
              <a:defRPr/>
            </a:pPr>
            <a:r>
              <a:rPr lang="es-ES" dirty="0" smtClean="0">
                <a:solidFill>
                  <a:srgbClr val="008E84"/>
                </a:solidFill>
                <a:latin typeface="Verdana" pitchFamily="34" charset="0"/>
                <a:ea typeface="Verdana" pitchFamily="34" charset="0"/>
                <a:cs typeface="Verdana" pitchFamily="34" charset="0"/>
              </a:rPr>
              <a:t>Tener un </a:t>
            </a:r>
            <a:r>
              <a:rPr lang="es-ES" b="1" dirty="0" smtClean="0">
                <a:solidFill>
                  <a:srgbClr val="008E84"/>
                </a:solidFill>
                <a:latin typeface="Verdana" pitchFamily="34" charset="0"/>
                <a:ea typeface="Verdana" pitchFamily="34" charset="0"/>
                <a:cs typeface="Verdana" pitchFamily="34" charset="0"/>
              </a:rPr>
              <a:t>buen registro </a:t>
            </a:r>
            <a:r>
              <a:rPr lang="es-ES" dirty="0" smtClean="0">
                <a:solidFill>
                  <a:srgbClr val="008E84"/>
                </a:solidFill>
                <a:latin typeface="Verdana" pitchFamily="34" charset="0"/>
                <a:ea typeface="Verdana" pitchFamily="34" charset="0"/>
                <a:cs typeface="Verdana" pitchFamily="34" charset="0"/>
              </a:rPr>
              <a:t>de los procedimientos de calibración y los resultados disponibles para propósitos de auditorías. </a:t>
            </a:r>
          </a:p>
        </p:txBody>
      </p:sp>
      <p:pic>
        <p:nvPicPr>
          <p:cNvPr id="53253" name="Picture 6" descr="http://img.formacionencursos.com/wp-content/uploads/2011/01/IS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8400" y="1400175"/>
            <a:ext cx="170973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Picture 5" descr="http://www.applus.com/Content/upload/servicio/id358/calibracion_instrumentos_medida.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6913" y="1406525"/>
            <a:ext cx="1741487"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5" name="AutoShape 7" descr="data:image/jpeg;base64,/9j/4AAQSkZJRgABAQAAAQABAAD/2wCEAAkGBhQSERQUEhQUFRQUFxcYFRUUFBcVGBUUFRcVFxcYFBQXHCYeFxojGRQUHy8gJCcpLCwsFR4xNTAqNSYrLCkBCQoKDgwOGg8PGCwcHCQpKSkpKSkpLCksKSkpKSwpKSwpKSksLCkpLCwpLCwsLCkpKSwsLCksLCkpLCwpKSksLP/AABEIAM8A9AMBIgACEQEDEQH/xAAcAAABBQEBAQAAAAAAAAAAAAAFAgMEBgcAAQj/xABLEAABAwEFBAYFCAgDBwUAAAABAAIRAwQFEiExBkFRcRMiYYGRsTKhwdHwBxQjQlJicrIzNENzgpKz4TXC8RUWJCVjg9JTVJOU4v/EABkBAAMBAQEAAAAAAAAAAAAAAAABAgMEBf/EACsRAQEAAgEEAQIFBAMAAAAAAAABAhEhAxIxQVFhkQQTInHRMkLB4XKhsf/aAAwDAQACEQMRAD8A3FcuXIDly5CLbfgktpnm6J/l480ASr2prPSMdmpPIDND6t7k+iAO05nwGXrQs2oZkySdSU261QZmGgGRG/LOeUqO4BG2d41x0QZVeMWKcLsMxhj0Y4lUq00nOzqNxE735nxcCrVtjWnoiNBiz7THuKrjq5cIJ9SW1RDo2QMJc2mGmIJa0ejvB7EoIhZbd0emY4aT8e1Ktd4hzYDc+Jg84ylI0Ck6HAxPYd/YVKLYPWpHJ5kAkelo3s7FDJ9SdsdYua7FLSHdUAkh0HqkkaZZ56JAwcQc7FhiRhjJwG8O71eLrqYqVM/djwy9ioDKuKoHGm9r3tMk5wGnRx4mZVz2ZrTQA+ySPI+1MhdeL1cmHi8Sl0IBC8SiF4kHiSQlLkA2QkOTpCQ4IBlwTDgpDgmagSBhwTTgn3BMuCYMOTT0+4Jh6AZK5elcg21LiVyD31eYB6MHP60bgdB3+XNaoIvC345a30N5+1/+fPlrCFEcE2LQ3ilC0t4rO3YOCkOC40WncEgWlvFKFobx80grm2FaBTotaOvnrGhgCdwneqraLP0cYxAcYBbUmTIG6eIVj2wrjpqJzgCcux05TlKr96WwPwYcQhwnEANSN7Bn3oXi9p2HG3EzGW55gYhlrnhUV7CD6Q8FPu21sbTAccziM4HO1kekHA+pRHHMyJ/0KR0yJ4tPqXhpng347kphH1hHI707StIAGKQDwQSOWfd8CrPswyKZM6nThGSCuMtDpaWgCTExpM5TAzQPau9n0KbOgrlge8gluWLC1pBMZtHWI7k5Cq97S7RssVDpXtLusGhoyJLu3cIBKF7Nbei1VSw0uibhLmuc7IkECMwBv9SyS1X9aJh7nE/eOKQdCDoR2qNQtrsRJJEicvtT/qr0W22bZbXfM6TH02tqOe/D6WTQBJJjM8kL2G24q2yvUp1cEBmIYREEOAgknOZ9SzGpe74h0kdrZTdG9MJJAAJ1OEhGg+ioXhCwaxbWV6ZmnXc3skx4HJbJsre7rTZKdZ4Ac4EOjQlpLSR2GFNgEyvEoHgvEjeJDglpJQDLgmXhSHBM1AgI7ky8J9yackDDgmHqQ9Rnpg0Vy8K5BtkttqFNjnnRo8ToB3mFS6NPpHuqF0yc+0nP1Sj+0dWcLJ+8fWB/m8EDs9ZrAQTGe/uVZISKVjaBATgsjU2Laz7QTgtjPtDxUgoWVq9dYmkEEZHXNeC1M+03xShaW/ab4hGgre2GANZSDSXnMEZkDSBxJ9iqjqOE9bG2dJYM/JWXayu35xSMggNE6kanhmgN8WhrnUsJBhw0njweT6kaXCejJzDgRxLR70g0DvLfWpl12hraABcAcOmPDMjLqhpHgU9RrNFNwkA9bLGwcsiJRo6F/N3dnif/ABSHy3UDxT90D6QT9g6wPrP+3knLya3pDOQy0DTw+zkkLwi0axBlrSD2HzVb2soi0uApjo6tME9HkBVadXU40IjRSb1vFzH0wx0Ah5OWsRlnzQbaCuXdE+esJAIyPGfjilMpMtNfyMr0r1fUBrJZukaWPOHDm0ukkHMuEaxkeR5lM1rKGuwgh87wCM+RRm0uFWmamWMZVI3zkHd+9BMZbmNTIHZlqt3MsNw3ZSqMONoJEiZO7QZIiLkoQZYZ3QXevNQdlsqR/F7EatEZQd4nPcmj2if7Fs8ZtM56Of3HVeWi76WCGuqCIhvSPiDrAmFJc5IeU9/QpPe1z2J2gpPoUqGNorMBZ0ehIYTmBvyE+Ks6z75NLtpl9euRNRtRzGzo0ESSBxMxPDmtAlY3y1jiEgpcpJSMhwTFUJdqtLaYxPcGjt9nFUDbDbtwHR2eWzrUOTo+6N3NL6BdXJp6x+ltTaWHKs/vM+atmzm3vSEU7RAJyFQZAng4buaegttRRnqS9R3oBkrxcQuQa239tIRaKjejccLsM4hGQAy+OKBWi9HOJhhE/eHjzUy11Gmo/MSXvMEic3EqDZqOGo9xq4g6MLcoZHDxWmmW0A/OMWVRwHDAw+uFFrW20tdhD3OzgnoqcZ6auCN2+zioGgVCzC4Hq743HsUk2UPzH2m+xGoWwqjZLaf2jBzoNP5ayYtVe103YTUpH/sO9lVXqnd69rXWCM48FEqmb2itaHxiNExwZUZ6wXJosqZGKZjPN1TXs+jKvV52FtOk94aCQMpA1VWue9MdZrHhpbUOEEMgh2ccxkjc+FTfpCa6p9in3Of5YAuFV85sbzxnXwV1td1MYxzsIMDSBmVXLrtrX1Qx7WQ44QWjR24GddDn2I4HKDZqzmGWhrTEeluzMQRxJ8U3bbS9xktk/dLPeEf2quzorM57BDgWwRrm4AqhuvCsPrHwB9icko3RC0UWvjHRc4t0Mt9XWQK+LnqVS0U6cNbMSRMGM/UfBSHXzXG8d7B7k3/t6sNSw9nR59+acxg7rrSLZ7oqUWPxsc7E0tDWNc4knSSBAA1QCvdtaf0VXf8As3e5WX/eerPoU/5T71IZftU/s2+B96pIdcVR1NhaadXWYjCfWFPqW931aNUcy0qQ29ap+owePvRu4qRrYukgRphn1yi3Ra2q7rXU/wDSf4hKZaXQZpPnccUDwwlX9ty0/veKKWWyhrQ1oyCjvV2gfyb2fBZ3ZOxOqOLyRALjH6Pi0CBPGVbSmaYiE6SpvJh9735Ss7ZqOjgNSTwAWb338oNeqYpONJgP1T1j+J3uXfKFaXOtLgTkwQ0cx71Ug7NCtLhd9odWpNL3OcYiXEkyCZzKEbSUIe09ntTuztpglkwDmOf9x5J2/wBslvxvWXjJUnpWzTXAZ9hUvos142hmtpSsXLYy/wAuHQVDJHoE7wPqqzvCy2yvLHgjItIIPaFpNmtoqUmvH1hp27x4pFZ7ePqQVy8a1ckFvqXc01GOIzIz/lUWrTAcQNJRatTJwQcJgQYn6vDehtUuDiCcRBzMYZ7YzhaTyyyNtYnWN05hJNUr1zHPGFrsLjAa7DiwnccJ15KkLEwJT9DzCFNuy1f+7b/9Vn/kgu2Vrtlisjq7bS1+FzAWuszADiMTIdO9Zr0O3tZOkpObIExBOkjMAqnXFszUFoa6pgDWOxZOkuj0QM9AqxU2+vOo0Ho2lphwIojMbtColDba3NMtp09x/Rd4+sufqfnzP9GMs+t5+vptj2dvNbJeVlx0nNmJ0JyzGY8lTbkuCoK7cYDWsdi9KZiYAE9qqF57c2+uwMqMpxiDhFOMxMfW5qFR2jtjXseGMljg4dRsTumCF09rmyz6kusZufu2LaJk0Dzb5qouoN4DwCg7ObZ2m3WgWet0bWkOJw0yDLBOuLiibwjw2iK6zN+yPAJAsTPst8ApJC5oQZunYKf2GfyhVZ7MzzPmrk1VN1PrHmfanijI21is+y1OA5B6FmVjuRkAp5eE4+RdqcaU01ONWTUi3VnNaMMTiaM+EyfUCpFN0tHIKLXpF5a0AOncThiM5kJ+iTGYggkQDMRlqn6L2zT5Q2TXqx9zxwj+yp9No5K/bY2Qur1DHVOAT2lpA7slVbxsoEEDX4PrWfdzp0dv6ZSLFQzyU21OLtdRkhNNsfGiMWuyMp06dSnU6Vr/AEiRBa4DNrh3p6HnwgYc041kFe0xIPYT5px7VUTTLW7+BVk2XqY2upkkYDibBIyOR07vFV2l9YIlcNfDaG8HZfzDL1hFKTcWttlOcuJz4nRepxzlyEL6RnT5D8qE26ekdz9yLn9nyH5UJtw+kdz9gWk8ssjMqRZT1hzHmo+FSLLqOY81SFjaqr8qlIuu2oGiSX0gBxJqCFamoFtsybKBxrWf+qxY8+mzF7NY7WMm0W9UAZxwy1dB0SLbc1sADnMwCB6LmwczGriVp9nu7MiTuz5KXed0CsGtmOru7M0dHLO5a6k1OP8AaepNY3s8shoXLbHkNbikgkDG0ZCZ39hSamz1qdk4ThzzeDGXPgtesVwAHpA70WvbHGRr60xSuAQMz1xHLctstemO+p8e/wDrX8qJ8n93Po3lSbUEFzHuGYMgsPDkrdVp5nmUz816O+LK0ZxReJ49RyI1KeZ5lQ2x3rlANNetpqDQvs1K76TKDiKbi19QuAaIj36KdVvezMOF9ZgdwkIWVgQBtHM81arDbaNXKnD+JGcc1PNw0zqwd2XknjwnKbU+mxKtW0TLI1jntcQ8kdWMoAOh1VqGztLgfEqHbtjmVCwk4msLjhe0OBxNjuiJlVuVMxsVCy/Ke3PpKJ+7hd5yFadnNomWtjiwFpYQHNMGJ0II1CaHyT2csMtgu+86Rwg/2TdL5OxRH0GNjwJbVDsRDgdHD6zSDm2IyUWKlix2T9MwdjvYu+s/8b/NQdnre6o9gqNwVaZcyo3PJwAzbOrXDMFEHjrv/G5L0ftU9qrNNSc+u3L8bDInuKqt52USI0wz45K+bQ2B1QDCJIPGIPHtVOtLC6rUy9EAdgd6R8Vz5cZbdnT1cdK7Wpx4L3pIpOZ9p4I7MnSvLaYJHAe1JGbZ+NCtfTK+XXfWkkfHxkVMqnq9yD2Z5FUdoKKtPV8fNUUJA63MfHmn7LUiox3At9RH90yNGnu+PBKG7nHjPvCWR4tBtpOMw0kScxzK5Iu+046THHUgTzXK9sdVdLFVkNH2SPAhRbd+kd8bglWYQ4Dl8etJtcYyPjRcn4LO5dOS+Zufan15rLg2HJ6iBIjiPNU63bXPp22nQaxpY4EuJmQ3OCO04SY4BXCznMd3mu5gsYQTbM/8MP31n/rMRoFBNs/1X/u2f+vTWTRApemfjgpY9Nv4fYo9Idcp1w67fw+xMU7ZR1XfxexR2vypqRZT1HfxexRGaU1SQO3f41Ze2nU/IUDtXyj2Zj3tIqy1zgeqNQSD9bsRu3/4zY/wVP6axi/W4bTXEz9LUz/jciGtN/bZtqte2i57Q4E+jhJcTJkg8N6kbNWy7qdna+tDrRJxB7S6M8g0RBERmqDKW1yelNYqfKlSYPoqLi0aQA3TsS6Xyt0SJc17Twwz6wVmtGnjYwSB6WZ0yjgotSzfeb4+5Ghtrdl28bXk0p6sSCIOe9Wi47xFQgTqdDrkJIWObIVgxzxIJcB6iZ8wtF2ReDWa7c1tQd7ujj1ByO2JuTQ6j5gJs01CdaM/JPU7TIB8VbM4Wd6jVbM2dIJzJClOeITLjl2lFglD61hO4+KoNlEGs7c+rUjk04de4rR7S7C09gJVIuazF9hYcplxji4udPmVh1MNzh0dLPV3VAvdkPf2FQm1OojG0dic178TSJzE9mqAUKkiOEKZ4a28uZ6bUXpHXtCDtOfIonQdI7R5FVEvWvy5H1H/AFXY8jzBSS2JTVN+fq+PFKqi6XDeYFEA7iff7VyqVO0ECF6pHbK3LD9Iz+HyCatw+kPd5J9x+kZzb+UKPebvpDroPJcv4Hz1P+eX+Edf+39ozT5QNm6r6tOrZ8RqGKfVmRJMHsGZzWjWCnhaxpM4Q0E8YgT6kmU9Q18F6TmWVqCbafqjv3lD+vTRphQXbX9Td+Oj/WprJojU29Y6d/cvasY2zph9iW0dY/HBJrGHt/D7FRHbMeo7+LyCiMOVP43qTZndR/8AF5BDTRJNnIPokz3gjRACbxd/zmx/gqfkKx7aV309X97U/O5bDef+MWL8NT8ix3aM/T1v3tT87lUC83RsDTrUKbzUc1zmg5NaR8ZLr3+TplKjUqCrOBhdBpNzjtxZeCsuzbpstEAfsm+oKdtIz/g6/wC6f5FVpG6p103VSNjoONNhcXVZOESYc2F4bqp4xDGR+EKTdhiw2fnV/M1LoVAc5EcTks8msDr3pBr6QaAOq/QAb2I9soYBMCQcpHGJQi9WAvpngHest9yO7MNycn/am/1LNRtId6WR47k8KhYc/RdvGkqD0XBehx0SmXyLiMU3yvKloh3Ygz7eaQLy4BrdSdw7VMZVxZrSXaLNJFSp1SXb5PhoFTrK/wCaVDTqfoqji+kdwLsy3mDu8FeKN1vrNBbAbGpMeCIWfZhog1AHnKARIEbwDv7UWbOXSm3nsuLW0ZGNzh29u9VO1/I5aQSaTqbuwktPLSFuTbOBuXuFLtg/MsfLNtuupReW1GOY4ag/Gacsrcp4a8itt+UHZhldkgdYwARuII9k+Cx612F1Cq5jtQSNPjULLKarpwsyhgnPnl46esKK9u/gQpNcfHJMdNIjiR7EDw9a6Z5rxNVcnHmuS0e2/tMvZzHsCZvL9IeQUig3Jp7Wgd0KPef6TuC5PwGFx6e75yty+9/hHXu8v24MBOUdUHtu0lCjUbTqPwudkMjAPad2o8UXonNei5lmYg22n6m/8VL+tTRhiD7Y/qdTnS/q01k1JPplNVvTbH2fYn3em7vTFY9dv4fYqIqy/o39/sUWnpT471Isrhgdx63sTVN2VLL+6Ar96/4xYvw1P6YWPbTfp6376r+dy2K9z/zexfhqf0wsd2mH/EV/31X87lUHtrOw75slHjhPqcUU2jcPmlcf9Kp6mlCNlLwpMstDFUptIZBBe0HXeCdfeiF+Wum+zVsNRjvoamj2n6p4FWj2rdzCbFZ+dX8wR9lyNZGDLecWfbl3qv3N+p2fnV/OFcXadyhWV0Bvuppb1wMQnNpOU+aXs9lPxwUqu7IqLcm/44IvgTyPNel6qMCltesmjrRQDmlpzDhB5FMXBazXjDIcHvY4bwWOIM9wB71JqPyRrZu5adAVH6PquxvnccIGQ3ZAT2q8ZtNuhay0iI7NBuCJUid6YpxqvX1lqxSH5JpzlzTlyTJflPgmEe8WS3Pcf7e1Zf8AKLcoDm1G/Wbn/Dn5eS1Suco7M1Wr5sIqgMOjGF09uUA+B8FnnNtendMWqtzHb8fHJBy/C6O1FLVU6zhEQ4x3HL2IVbWdb1/HxuWe3RSrS7rLl0SuQVfRuCGU/wCH2KBen6TuCmWquGsaSQAMM+pDbfamuOIbxlx/ss+r1cejN2fSSe2cxudZvt/YcLnVXHI0y2P45J8CB3K+bP1HOs9Ev9I0qZdPEtbMqr3xZxXtTGPGJsAlp0gS6Pyq32Jy16VzuEuc1fj4c/Hflrxv/C1sKE7X/qdX/t/1aaK0wg+2josNcnKGtPhUYUmzsQ6R3eotpqtD24iAMB15Kq/7xsFaoHVmgQ2AXDtJgznuQ7bDaei8sDKgdDc8JkAg7zxU9DP83OSzU4v3R1d4YW481ebHamFjhibiOIgSJjLQKNTvRkM63oel2LOrk2pp03hxFQwxwhrcXWdPCN5TI2qcCYpO6wzDiG+GJdGeMnj4YTPqX17v21/K53jXD72sLhoW1SP/AIwsi2gpF1prhoLj01WABJ9N24K97P3060XjZJYGCm2o0Q4On6MzMaaDLtRKvdVMVXuDQCXvJgASS4k5hR4dGG7OfKPQuei9jcVJhyH1QNw4L07K2Y/s45OcPaufYOBISGU6jdHHxKO4+0ZoXTTZSpsbOFmKM8+sQTJ36KU+9aYyLo5g+5B2WioREuQ+1Xg17HsDXnPCXkRDtddUpkLj8itpvWkMmzLuA1yj3eCcuU68vcgNKyBhEb2g+KP3KMzy9yq+CnkWBXsr3CjFy3UHdd4kfVB39pWcm126QrBYXVHNgHCDJO6ArVRswGZS6eQ0y3JQW0mmVuzhcuCSF46pCojgfmkP1k6DTmoj7QSctE+92QPYkEe0Vcu0+tdTs3UeTq4J+hZpMlLtxhhQe2EbcXR0NYkCGkDxJMlVatnE7wfEZhaT8pdN2CTA0y1OvFZlX0HZmuezVdWN3inXXcFauwupsJAOEwN8A+TgvVtfyOXGG3Y175mtUqVBnuEUx6qa8Wkxmk3IPrWymxuJ8sOQL3ujnhxbyOCH3RfQtTC9rQwBxbAM6QczvPWVL2g2etrnlznCpJyh+cE5AB2mSJ7EYqVjql4ILajzB1nCyPWn7Y3iC93Nx2qo/c2QO8x5MR6w4sbpiMsPtnvQXZqkRTLjq4nwGXsPij1meJIGo1VXyw6f9O/nn7rVTfA7kD25613WiT+z/wAzUZZp3exBdr/1C1fuj5tUTw39sNsVOk9zw99Oi1uksLy7M5CSeHrSLHWkNmGzUY0luFpDTMiYy5pqzXdUrVCyk0ucSchzK9tthfRY5lRpa4PbIPa1x8lW/Rpl80GAAUnVKjnHdXFUNA3ODWgSZyzTV02JznNp/NhVqOdDcTyDJjItBGQzMlSm7JVnWdpa7FicHdGBJxEAcdYMDvV62I2QFj+lrMq9K4Q4CHYBMxLN5ynNOzU2nGy3UTNkNgxZ4q12ltcOeQKbpptDhhwjjlxT953BWZieIc2ScgSQCZ9GZ8Fb7M4EdUmO2cvFPFqjy0ZULwZMT5jzUe1Xng1YewyIPIhXTaPYlteXUupV7PRcfvDce0Kk/wC79vpkg0HluhaRiYfDzCek20MdteacnDILhALtG5Axl2HxRC6CKpqiM6gxN7CJP+ZQbw2JfVA6IYSNabpLmHs+0M9dUW2V2etFK0UukpnAOqXQ7QiMxHJHHpGHdr9RhlTERkRAAz7EcuMQY7PchNqsdWnUeHUnAYnYTkJE5EAwrHcNyV3EO6JzRGr4aM++U7ODnkQpNEidJz5K4UqYwiNIyjghdPZxoALySeG4ovZmANA4BGM0MrssMXphJdUTT6itJT6ii1qq8qVUim2SkZdNimNpyGhNtpwm6l5YSGsGJ3DhzQBMkMGeSHWm2tdMTAzJjJNizOf1qzv4Rp3pq1EO6jchv5IKM329OOSdBJ9g7yVQrBdrq9VlJg69RwYOb8vVr3LU9tbC1tCo45Na097jkP7JfyQbHkP+eVBkGxRn7Tx13Dk04f4ncFjZy6ccpMWn3Xd7aFGnRYIbSY1jeTQAPJcpS5aM2T3rZgS0adUHLigl/VjDabc3VCNwG/KY7fJWO/DgaKh9ENEqq3SDWqutDxkMqY9U9wy8UTU5YdXd/RPf/g7YLOWCJkANAHCBB8dVOokAk9nkh1qY2pTLMbmTHWacJEEHI9yfdXDABMiCOJ3awjatLXd1406o6lRjstzgVA2xbFhtPDoXerNU+ndLG5sY1p/CJ8QnDUqNyDneOXgs96a9rPrltNWhWNSkA+T6IxOnMxBpgxqpl6WC02pznvoVRiLTlTwtaGNLQJqFvGZV2+cVT9Z/iR6gh1+2Qvs1afsOOeegn2Jbm+7XJ6V1tw24MDC7CwZjHXphw0P1MTtwyncrFdN629hGKvSqAag03k/z9XNTbBRxUqbvtMafFoU1lmCdytEkg7dl/ipAqDC71E9iNU6gO9Uw0I5KRQtL26HxRKa60qjQNRJ4rnGch3lBrBbcTBiic5+PBLeMJkLWVjZyLVQG6ATxhIoU4GIqK+XAEOhNU7Y5uTjIT2WhMCRLgDGYBHkvKriA08z5JqlaMSfcwE55zxKAbdawdF50i6pYuCRjgQUAs1ExUrJqraFHc+Utno7ikqbRZAUJlQNGeqf+bOqt1widN8c9yIK9r2onJoJ7eCVZagAgDPt1J7SnqVCGgDdkkVLMTmMimDVak86qO6xuRCnanNycO9SGOxmGiT6gOJRoKJe+zdW3VqdnEikHB1Z+4NG4cT7T2FabZLK2mxrGABrQAANwC6y2UUxA35k8SnlLTfGnLly5AYsbutFueHVwaVnb6NPRz4yk7wDxPdxRg3eGCGiANANw4BFxUaABOcCdUzVe07/NTZanHGYhD6I4Jl1mEqfVaOKjVG8Co7b8NDLhASG09518k6Ke8mT5L0o1fgGsKatlLFSqDix48WkKQkv9E8j5J6oQtmn4rJZz/wBNvqEIo0IRsqwtsdAOyIZp3ngi4cEapHmJL6cHsXgqBem1Nj+yeqC2VC3RSqd5nRwQ02sZ5aKPUtx3AJ6pa2sNC8QNDkpRtDHjXNUypbX8uUIVfNprdH1HPa4uaAWugiSBryT5+C7WisqFp15KaLQKgiYcPjJY3e182+gWBlRz24YLj0ebgTnDs9IUi6Nt7QJ+cB5+zgbTy4zLgq5KxrvztzRDjyPFQq1rneqkL9e9gc1xIPEDyQ6x3xaKhc4mGTDAMMwMiSe3gld/BzFeDaBE6BRKd7te8MZJJ37v7qtOLjqSeZlTLlZ9JJygSlz8HYvFmsTQJOZ4n4yU2wuzKhWR2IDDn2f6qdZbK+ZDfEj3q2ekp5CZqWxoT/8As5x9J0DgM/WfcpFnsDGZgZ8TmfHd3I2JijUaLn6jCO0ZnkN3f4KbRohohoj2804uS2uTTly5ckbly5cgP//Z"/>
          <p:cNvSpPr>
            <a:spLocks noChangeAspect="1" noChangeArrowheads="1"/>
          </p:cNvSpPr>
          <p:nvPr/>
        </p:nvSpPr>
        <p:spPr bwMode="auto">
          <a:xfrm>
            <a:off x="0" y="-944563"/>
            <a:ext cx="2324100" cy="197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pic>
        <p:nvPicPr>
          <p:cNvPr id="53256" name="Picture 9" descr="http://firstmedicaldecolombia.com/images/fotoqsomos4.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8138" y="1406525"/>
            <a:ext cx="1676400"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redondeado"/>
          <p:cNvSpPr/>
          <p:nvPr/>
        </p:nvSpPr>
        <p:spPr>
          <a:xfrm>
            <a:off x="184150" y="149225"/>
            <a:ext cx="8280400" cy="1038225"/>
          </a:xfrm>
          <a:prstGeom prst="roundRect">
            <a:avLst/>
          </a:prstGeom>
          <a:solidFill>
            <a:srgbClr val="008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54275" name="Rectangle 2"/>
          <p:cNvSpPr>
            <a:spLocks noGrp="1" noChangeArrowheads="1"/>
          </p:cNvSpPr>
          <p:nvPr>
            <p:ph type="title" idx="4294967295"/>
          </p:nvPr>
        </p:nvSpPr>
        <p:spPr bwMode="auto">
          <a:xfrm>
            <a:off x="0" y="117475"/>
            <a:ext cx="8229600" cy="7064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u="sng" smtClean="0">
                <a:solidFill>
                  <a:schemeClr val="bg1"/>
                </a:solidFill>
                <a:latin typeface="Verdana" pitchFamily="34" charset="0"/>
                <a:ea typeface="Verdana" pitchFamily="34" charset="0"/>
                <a:cs typeface="Verdana" pitchFamily="34" charset="0"/>
              </a:rPr>
              <a:t>Fase de Fabricación</a:t>
            </a:r>
            <a:r>
              <a:rPr lang="es-ES" sz="3200" b="1" smtClean="0">
                <a:solidFill>
                  <a:schemeClr val="bg1"/>
                </a:solidFill>
                <a:latin typeface="Verdana" pitchFamily="34" charset="0"/>
                <a:ea typeface="Verdana" pitchFamily="34" charset="0"/>
                <a:cs typeface="Verdana" pitchFamily="34" charset="0"/>
              </a:rPr>
              <a:t>:</a:t>
            </a:r>
            <a:br>
              <a:rPr lang="es-ES" sz="3200" b="1" smtClean="0">
                <a:solidFill>
                  <a:schemeClr val="bg1"/>
                </a:solidFill>
                <a:latin typeface="Verdana" pitchFamily="34" charset="0"/>
                <a:ea typeface="Verdana" pitchFamily="34" charset="0"/>
                <a:cs typeface="Verdana" pitchFamily="34" charset="0"/>
              </a:rPr>
            </a:br>
            <a:r>
              <a:rPr lang="es-ES" sz="3200" b="1" smtClean="0">
                <a:solidFill>
                  <a:schemeClr val="bg1"/>
                </a:solidFill>
                <a:latin typeface="Verdana" pitchFamily="34" charset="0"/>
                <a:ea typeface="Verdana" pitchFamily="34" charset="0"/>
                <a:cs typeface="Verdana" pitchFamily="34" charset="0"/>
              </a:rPr>
              <a:t>6. Esterilización</a:t>
            </a:r>
          </a:p>
        </p:txBody>
      </p:sp>
      <p:sp>
        <p:nvSpPr>
          <p:cNvPr id="54276" name="Text Box 4"/>
          <p:cNvSpPr txBox="1">
            <a:spLocks noChangeArrowheads="1"/>
          </p:cNvSpPr>
          <p:nvPr/>
        </p:nvSpPr>
        <p:spPr bwMode="auto">
          <a:xfrm>
            <a:off x="287338" y="1284288"/>
            <a:ext cx="8245475" cy="9159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i="1">
                <a:solidFill>
                  <a:srgbClr val="FFFF00"/>
                </a:solidFill>
              </a:rPr>
              <a:t>Esterilización </a:t>
            </a:r>
            <a:r>
              <a:rPr lang="es-ES">
                <a:solidFill>
                  <a:srgbClr val="FFFF00"/>
                </a:solidFill>
              </a:rPr>
              <a:t>es un proceso crítico en la fabricación de dispositivos. Cada dispositivo se debe validar de manera única en la fase de esterilización. Validación debe responder a lo siguiente: </a:t>
            </a:r>
          </a:p>
        </p:txBody>
      </p:sp>
      <p:sp>
        <p:nvSpPr>
          <p:cNvPr id="28677" name="Rectangle 5"/>
          <p:cNvSpPr>
            <a:spLocks noChangeArrowheads="1"/>
          </p:cNvSpPr>
          <p:nvPr/>
        </p:nvSpPr>
        <p:spPr bwMode="auto">
          <a:xfrm>
            <a:off x="380009" y="3570797"/>
            <a:ext cx="1959965" cy="3012055"/>
          </a:xfrm>
          <a:prstGeom prst="rect">
            <a:avLst/>
          </a:prstGeom>
          <a:solidFill>
            <a:srgbClr val="A7F7BA"/>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54280" name="Text Box 7"/>
          <p:cNvSpPr txBox="1">
            <a:spLocks noChangeArrowheads="1"/>
          </p:cNvSpPr>
          <p:nvPr/>
        </p:nvSpPr>
        <p:spPr bwMode="auto">
          <a:xfrm>
            <a:off x="987425" y="4354513"/>
            <a:ext cx="2000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endParaRPr lang="es-CL"/>
          </a:p>
        </p:txBody>
      </p:sp>
      <p:sp>
        <p:nvSpPr>
          <p:cNvPr id="54281" name="Text Box 8"/>
          <p:cNvSpPr txBox="1">
            <a:spLocks noChangeArrowheads="1"/>
          </p:cNvSpPr>
          <p:nvPr/>
        </p:nvSpPr>
        <p:spPr bwMode="auto">
          <a:xfrm>
            <a:off x="501650" y="3898900"/>
            <a:ext cx="1716088" cy="241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400" b="1"/>
              <a:t>En el sitio de esterilización deben existir </a:t>
            </a:r>
            <a:r>
              <a:rPr lang="es-ES" sz="1400" b="1" u="sng"/>
              <a:t>controles físicos </a:t>
            </a:r>
            <a:r>
              <a:rPr lang="es-ES" sz="1400" b="1"/>
              <a:t>y </a:t>
            </a:r>
          </a:p>
          <a:p>
            <a:pPr eaLnBrk="1" hangingPunct="1">
              <a:spcBef>
                <a:spcPct val="50000"/>
              </a:spcBef>
            </a:pPr>
            <a:r>
              <a:rPr lang="es-ES" sz="1400" b="1" u="sng"/>
              <a:t>control de separación</a:t>
            </a:r>
            <a:r>
              <a:rPr lang="es-ES" sz="1400" b="1"/>
              <a:t> entre unidades estériles y no estériles.</a:t>
            </a:r>
            <a:r>
              <a:rPr lang="es-ES" b="1"/>
              <a:t> </a:t>
            </a:r>
          </a:p>
        </p:txBody>
      </p:sp>
      <p:sp>
        <p:nvSpPr>
          <p:cNvPr id="28680" name="Rectangle 9"/>
          <p:cNvSpPr>
            <a:spLocks noChangeArrowheads="1"/>
          </p:cNvSpPr>
          <p:nvPr/>
        </p:nvSpPr>
        <p:spPr bwMode="auto">
          <a:xfrm>
            <a:off x="5148263" y="2507660"/>
            <a:ext cx="3240087" cy="1108997"/>
          </a:xfrm>
          <a:prstGeom prst="rect">
            <a:avLst/>
          </a:prstGeom>
          <a:solidFill>
            <a:srgbClr val="EBF6A8"/>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28681" name="Rectangle 10"/>
          <p:cNvSpPr>
            <a:spLocks noChangeArrowheads="1"/>
          </p:cNvSpPr>
          <p:nvPr/>
        </p:nvSpPr>
        <p:spPr bwMode="auto">
          <a:xfrm>
            <a:off x="5148263" y="5382193"/>
            <a:ext cx="3240087" cy="1182687"/>
          </a:xfrm>
          <a:prstGeom prst="rect">
            <a:avLst/>
          </a:prstGeom>
          <a:solidFill>
            <a:srgbClr val="EBF6A8"/>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none" anchor="ctr"/>
          <a:lstStyle/>
          <a:p>
            <a:pPr>
              <a:defRPr/>
            </a:pPr>
            <a:endParaRPr lang="es-CL"/>
          </a:p>
        </p:txBody>
      </p:sp>
      <p:sp>
        <p:nvSpPr>
          <p:cNvPr id="28682" name="Rectangle 11"/>
          <p:cNvSpPr>
            <a:spLocks noChangeArrowheads="1"/>
          </p:cNvSpPr>
          <p:nvPr/>
        </p:nvSpPr>
        <p:spPr bwMode="auto">
          <a:xfrm>
            <a:off x="5148263" y="3826668"/>
            <a:ext cx="3240087" cy="1335881"/>
          </a:xfrm>
          <a:prstGeom prst="rect">
            <a:avLst/>
          </a:prstGeom>
          <a:solidFill>
            <a:srgbClr val="EBF6A8"/>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28683" name="Rectangle 12"/>
          <p:cNvSpPr>
            <a:spLocks noChangeArrowheads="1"/>
          </p:cNvSpPr>
          <p:nvPr/>
        </p:nvSpPr>
        <p:spPr bwMode="auto">
          <a:xfrm>
            <a:off x="2675928" y="2314283"/>
            <a:ext cx="2303462" cy="1584325"/>
          </a:xfrm>
          <a:prstGeom prst="rect">
            <a:avLst/>
          </a:prstGeom>
          <a:solidFill>
            <a:srgbClr val="F7CDEF"/>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28684" name="Rectangle 13"/>
          <p:cNvSpPr>
            <a:spLocks noChangeArrowheads="1"/>
          </p:cNvSpPr>
          <p:nvPr/>
        </p:nvSpPr>
        <p:spPr bwMode="auto">
          <a:xfrm>
            <a:off x="2700338" y="4025283"/>
            <a:ext cx="2303462" cy="1366838"/>
          </a:xfrm>
          <a:prstGeom prst="rect">
            <a:avLst/>
          </a:prstGeom>
          <a:solidFill>
            <a:srgbClr val="F7CDEF"/>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28685" name="Rectangle 14"/>
          <p:cNvSpPr>
            <a:spLocks noChangeArrowheads="1"/>
          </p:cNvSpPr>
          <p:nvPr/>
        </p:nvSpPr>
        <p:spPr bwMode="auto">
          <a:xfrm>
            <a:off x="2733675" y="5554663"/>
            <a:ext cx="2232025" cy="1077912"/>
          </a:xfrm>
          <a:prstGeom prst="rect">
            <a:avLst/>
          </a:prstGeom>
          <a:solidFill>
            <a:srgbClr val="F7CDEF"/>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54300" name="Text Box 15"/>
          <p:cNvSpPr txBox="1">
            <a:spLocks noChangeArrowheads="1"/>
          </p:cNvSpPr>
          <p:nvPr/>
        </p:nvSpPr>
        <p:spPr bwMode="auto">
          <a:xfrm>
            <a:off x="2808288" y="2392363"/>
            <a:ext cx="20891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latin typeface="Arial Narrow" pitchFamily="34" charset="0"/>
              </a:rPr>
              <a:t>Proteger  los materiales y el Diseño del DM de la degradación durante el proceso de esterilización.</a:t>
            </a:r>
            <a:r>
              <a:rPr lang="es-ES" sz="1600"/>
              <a:t> </a:t>
            </a:r>
          </a:p>
        </p:txBody>
      </p:sp>
      <p:sp>
        <p:nvSpPr>
          <p:cNvPr id="54301" name="Text Box 16"/>
          <p:cNvSpPr txBox="1">
            <a:spLocks noChangeArrowheads="1"/>
          </p:cNvSpPr>
          <p:nvPr/>
        </p:nvSpPr>
        <p:spPr bwMode="auto">
          <a:xfrm>
            <a:off x="2843213" y="4068763"/>
            <a:ext cx="20891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latin typeface="Arial Narrow" pitchFamily="34" charset="0"/>
              </a:rPr>
              <a:t>Integridad del empaque protegido después de la esterilización y durante la vida útil del dispositivo. </a:t>
            </a:r>
          </a:p>
        </p:txBody>
      </p:sp>
      <p:sp>
        <p:nvSpPr>
          <p:cNvPr id="54302" name="Text Box 17"/>
          <p:cNvSpPr txBox="1">
            <a:spLocks noChangeArrowheads="1"/>
          </p:cNvSpPr>
          <p:nvPr/>
        </p:nvSpPr>
        <p:spPr bwMode="auto">
          <a:xfrm>
            <a:off x="2808288" y="5554663"/>
            <a:ext cx="1943100" cy="1077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latin typeface="Arial Narrow" pitchFamily="34" charset="0"/>
              </a:rPr>
              <a:t>Seguridad o eliminación de materiales residuales de la esterilización.</a:t>
            </a:r>
            <a:r>
              <a:rPr lang="es-ES" sz="1600"/>
              <a:t> </a:t>
            </a:r>
          </a:p>
        </p:txBody>
      </p:sp>
      <p:sp>
        <p:nvSpPr>
          <p:cNvPr id="54303" name="Text Box 18"/>
          <p:cNvSpPr txBox="1">
            <a:spLocks noChangeArrowheads="1"/>
          </p:cNvSpPr>
          <p:nvPr/>
        </p:nvSpPr>
        <p:spPr bwMode="auto">
          <a:xfrm>
            <a:off x="5418138" y="3998913"/>
            <a:ext cx="2811462" cy="1077912"/>
          </a:xfrm>
          <a:prstGeom prst="rect">
            <a:avLst/>
          </a:prstGeom>
          <a:solidFill>
            <a:srgbClr val="EBF6A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latin typeface="Arial Narrow" pitchFamily="34" charset="0"/>
              </a:rPr>
              <a:t>¿Cuál método de esterilización preservará mejor la seguridad y el desempeño (gamma, Vapor, Gas, Rayo-e, etc.)?</a:t>
            </a:r>
            <a:r>
              <a:rPr lang="es-ES" sz="1600"/>
              <a:t> </a:t>
            </a:r>
          </a:p>
        </p:txBody>
      </p:sp>
      <p:sp>
        <p:nvSpPr>
          <p:cNvPr id="54304" name="Text Box 19"/>
          <p:cNvSpPr txBox="1">
            <a:spLocks noChangeArrowheads="1"/>
          </p:cNvSpPr>
          <p:nvPr/>
        </p:nvSpPr>
        <p:spPr bwMode="auto">
          <a:xfrm>
            <a:off x="5267325" y="2644775"/>
            <a:ext cx="2840038" cy="80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400" b="1"/>
              <a:t>Cada equipo esterilizador debe calificar para la instalación específica y la ubicación.</a:t>
            </a:r>
            <a:r>
              <a:rPr lang="es-ES" b="1"/>
              <a:t> </a:t>
            </a:r>
          </a:p>
        </p:txBody>
      </p:sp>
      <p:sp>
        <p:nvSpPr>
          <p:cNvPr id="54305" name="Text Box 20"/>
          <p:cNvSpPr txBox="1">
            <a:spLocks noChangeArrowheads="1"/>
          </p:cNvSpPr>
          <p:nvPr/>
        </p:nvSpPr>
        <p:spPr bwMode="auto">
          <a:xfrm>
            <a:off x="5395913" y="5434013"/>
            <a:ext cx="2992437" cy="1077912"/>
          </a:xfrm>
          <a:prstGeom prst="rect">
            <a:avLst/>
          </a:prstGeom>
          <a:solidFill>
            <a:srgbClr val="EBF6A8"/>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latin typeface="Arial Narrow" pitchFamily="34" charset="0"/>
              </a:rPr>
              <a:t>Cada ciclo de Esterilización es Validado para el Dispositivo específico y el tamaño de cargas De configuración de Esterilización.</a:t>
            </a:r>
            <a:r>
              <a:rPr lang="es-ES" sz="1600"/>
              <a:t> </a:t>
            </a:r>
          </a:p>
        </p:txBody>
      </p:sp>
      <p:pic>
        <p:nvPicPr>
          <p:cNvPr id="54306" name="Picture 20" descr="http://asepsisperu.com/images/servicios-esterilizacion-baja-temperatura-oxido-etilen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413" y="2328863"/>
            <a:ext cx="19605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redondeado"/>
          <p:cNvSpPr/>
          <p:nvPr/>
        </p:nvSpPr>
        <p:spPr>
          <a:xfrm>
            <a:off x="450850" y="249238"/>
            <a:ext cx="8181975" cy="1104900"/>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55299" name="Rectangle 4"/>
          <p:cNvSpPr>
            <a:spLocks noGrp="1" noChangeArrowheads="1"/>
          </p:cNvSpPr>
          <p:nvPr>
            <p:ph type="title" idx="4294967295"/>
          </p:nvPr>
        </p:nvSpPr>
        <p:spPr bwMode="auto">
          <a:xfrm>
            <a:off x="0" y="153988"/>
            <a:ext cx="8229600" cy="6334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u="sng" smtClean="0">
                <a:solidFill>
                  <a:schemeClr val="bg1"/>
                </a:solidFill>
                <a:latin typeface="Verdana" pitchFamily="34" charset="0"/>
                <a:ea typeface="Verdana" pitchFamily="34" charset="0"/>
                <a:cs typeface="Verdana" pitchFamily="34" charset="0"/>
              </a:rPr>
              <a:t>Fase de Fabricación</a:t>
            </a:r>
            <a:r>
              <a:rPr lang="es-ES" sz="3200" b="1" smtClean="0">
                <a:solidFill>
                  <a:schemeClr val="bg1"/>
                </a:solidFill>
                <a:latin typeface="Verdana" pitchFamily="34" charset="0"/>
                <a:ea typeface="Verdana" pitchFamily="34" charset="0"/>
                <a:cs typeface="Verdana" pitchFamily="34" charset="0"/>
              </a:rPr>
              <a:t>:</a:t>
            </a:r>
            <a:br>
              <a:rPr lang="es-ES" sz="3200" b="1" smtClean="0">
                <a:solidFill>
                  <a:schemeClr val="bg1"/>
                </a:solidFill>
                <a:latin typeface="Verdana" pitchFamily="34" charset="0"/>
                <a:ea typeface="Verdana" pitchFamily="34" charset="0"/>
                <a:cs typeface="Verdana" pitchFamily="34" charset="0"/>
              </a:rPr>
            </a:br>
            <a:r>
              <a:rPr lang="es-ES" sz="3200" b="1" smtClean="0">
                <a:solidFill>
                  <a:schemeClr val="bg1"/>
                </a:solidFill>
                <a:latin typeface="Verdana" pitchFamily="34" charset="0"/>
                <a:ea typeface="Verdana" pitchFamily="34" charset="0"/>
                <a:cs typeface="Verdana" pitchFamily="34" charset="0"/>
              </a:rPr>
              <a:t>7. Trazabilidad</a:t>
            </a:r>
          </a:p>
        </p:txBody>
      </p:sp>
      <p:sp>
        <p:nvSpPr>
          <p:cNvPr id="55300" name="Text Box 5"/>
          <p:cNvSpPr txBox="1">
            <a:spLocks noChangeArrowheads="1"/>
          </p:cNvSpPr>
          <p:nvPr/>
        </p:nvSpPr>
        <p:spPr bwMode="auto">
          <a:xfrm>
            <a:off x="360363" y="1649413"/>
            <a:ext cx="8423275" cy="2703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i="1">
                <a:solidFill>
                  <a:srgbClr val="008E84"/>
                </a:solidFill>
              </a:rPr>
              <a:t>La trazabilidad </a:t>
            </a:r>
            <a:r>
              <a:rPr lang="es-ES" b="1">
                <a:solidFill>
                  <a:srgbClr val="008E84"/>
                </a:solidFill>
              </a:rPr>
              <a:t>es un conjunto de procedimientos</a:t>
            </a:r>
            <a:r>
              <a:rPr lang="es-ES">
                <a:solidFill>
                  <a:srgbClr val="008E84"/>
                </a:solidFill>
              </a:rPr>
              <a:t> para rastrear un dispositivo, desde el mercado hasta el proceso de fabricación, cuando se requieren mejorías o cambios. </a:t>
            </a:r>
          </a:p>
          <a:p>
            <a:pPr eaLnBrk="1" hangingPunct="1">
              <a:spcBef>
                <a:spcPct val="50000"/>
              </a:spcBef>
            </a:pPr>
            <a:r>
              <a:rPr lang="es-ES">
                <a:solidFill>
                  <a:srgbClr val="008E84"/>
                </a:solidFill>
              </a:rPr>
              <a:t>También es el componente clave para facilitar las acciones de vigilancia en el mercado o de recogida del producto en las situaciones en que éste falla. </a:t>
            </a:r>
          </a:p>
          <a:p>
            <a:pPr eaLnBrk="1" hangingPunct="1">
              <a:spcBef>
                <a:spcPct val="50000"/>
              </a:spcBef>
            </a:pPr>
            <a:r>
              <a:rPr lang="es-ES">
                <a:solidFill>
                  <a:srgbClr val="008E84"/>
                </a:solidFill>
              </a:rPr>
              <a:t>Cada compañía tiene que demostrar que sus dispositivos tienen establecido un proceso de trazabilidad</a:t>
            </a:r>
            <a:r>
              <a:rPr lang="es-ES" i="1">
                <a:solidFill>
                  <a:srgbClr val="008E84"/>
                </a:solidFill>
              </a:rPr>
              <a:t> </a:t>
            </a:r>
            <a:r>
              <a:rPr lang="es-ES">
                <a:solidFill>
                  <a:srgbClr val="008E84"/>
                </a:solidFill>
              </a:rPr>
              <a:t>que se relaciona con el riesgo del dispositivo. </a:t>
            </a:r>
          </a:p>
          <a:p>
            <a:pPr eaLnBrk="1" hangingPunct="1">
              <a:spcBef>
                <a:spcPct val="50000"/>
              </a:spcBef>
            </a:pPr>
            <a:r>
              <a:rPr lang="es-ES">
                <a:solidFill>
                  <a:srgbClr val="008E84"/>
                </a:solidFill>
              </a:rPr>
              <a:t>Sin embargo, esto debería ir más allá del rastreo estándar desde………</a:t>
            </a:r>
          </a:p>
        </p:txBody>
      </p:sp>
      <p:pic>
        <p:nvPicPr>
          <p:cNvPr id="55301" name="Picture 6" descr="ANd9GcTXwrwq9HsW2gBtdFdyiqOvtoFyQUeMGgOTbFHWInBSfOeYkvN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563" y="4398963"/>
            <a:ext cx="12969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2" name="Text Box 7"/>
          <p:cNvSpPr txBox="1">
            <a:spLocks noChangeArrowheads="1"/>
          </p:cNvSpPr>
          <p:nvPr/>
        </p:nvSpPr>
        <p:spPr bwMode="auto">
          <a:xfrm>
            <a:off x="619125" y="6046788"/>
            <a:ext cx="1368425" cy="5238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400" b="1">
                <a:solidFill>
                  <a:srgbClr val="FFFF00"/>
                </a:solidFill>
              </a:rPr>
              <a:t>Sitio de Fabricación</a:t>
            </a:r>
          </a:p>
        </p:txBody>
      </p:sp>
      <p:sp>
        <p:nvSpPr>
          <p:cNvPr id="55303" name="AutoShape 9" descr="Z"/>
          <p:cNvSpPr>
            <a:spLocks noChangeAspect="1" noChangeArrowheads="1"/>
          </p:cNvSpPr>
          <p:nvPr/>
        </p:nvSpPr>
        <p:spPr bwMode="auto">
          <a:xfrm>
            <a:off x="3338513" y="2505075"/>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L"/>
          </a:p>
        </p:txBody>
      </p:sp>
      <p:pic>
        <p:nvPicPr>
          <p:cNvPr id="55304" name="Picture 11" descr="hospi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4013" y="4402138"/>
            <a:ext cx="22542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5" name="Text Box 12"/>
          <p:cNvSpPr txBox="1">
            <a:spLocks noChangeArrowheads="1"/>
          </p:cNvSpPr>
          <p:nvPr/>
        </p:nvSpPr>
        <p:spPr bwMode="auto">
          <a:xfrm>
            <a:off x="3030538" y="6165850"/>
            <a:ext cx="1981200" cy="36671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FFFF00"/>
                </a:solidFill>
                <a:latin typeface="Arial Narrow" pitchFamily="34" charset="0"/>
              </a:rPr>
              <a:t>Usuario</a:t>
            </a:r>
          </a:p>
        </p:txBody>
      </p:sp>
      <p:pic>
        <p:nvPicPr>
          <p:cNvPr id="55306" name="Picture 14" descr="ANd9GcQaqPVTZbgZJpSQHN7AtAjdYQx81GXiwNvDMi996p9YeR1AIP3yDQ"/>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4888" y="4398963"/>
            <a:ext cx="1871662"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7" name="Text Box 15"/>
          <p:cNvSpPr txBox="1">
            <a:spLocks noChangeArrowheads="1"/>
          </p:cNvSpPr>
          <p:nvPr/>
        </p:nvSpPr>
        <p:spPr bwMode="auto">
          <a:xfrm>
            <a:off x="6011863" y="6116638"/>
            <a:ext cx="1873250" cy="3667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FFFF00"/>
                </a:solidFill>
                <a:latin typeface="Arial Narrow" pitchFamily="34" charset="0"/>
              </a:rPr>
              <a:t>Paciente</a:t>
            </a:r>
          </a:p>
        </p:txBody>
      </p:sp>
      <p:sp>
        <p:nvSpPr>
          <p:cNvPr id="55308" name="AutoShape 17"/>
          <p:cNvSpPr>
            <a:spLocks noChangeArrowheads="1"/>
          </p:cNvSpPr>
          <p:nvPr/>
        </p:nvSpPr>
        <p:spPr bwMode="auto">
          <a:xfrm>
            <a:off x="2100263" y="6284913"/>
            <a:ext cx="720725" cy="120650"/>
          </a:xfrm>
          <a:prstGeom prst="rightArrow">
            <a:avLst>
              <a:gd name="adj1" fmla="val 50000"/>
              <a:gd name="adj2" fmla="val 246332"/>
            </a:avLst>
          </a:prstGeom>
          <a:solidFill>
            <a:srgbClr val="FF0000"/>
          </a:solidFill>
          <a:ln w="9525">
            <a:solidFill>
              <a:srgbClr val="FF0000"/>
            </a:solidFill>
            <a:miter lim="800000"/>
            <a:headEnd/>
            <a:tailEnd/>
          </a:ln>
        </p:spPr>
        <p:txBody>
          <a:bodyPr wrap="none" anchor="ctr"/>
          <a:lstStyle/>
          <a:p>
            <a:endParaRPr lang="es-CL"/>
          </a:p>
        </p:txBody>
      </p:sp>
      <p:sp>
        <p:nvSpPr>
          <p:cNvPr id="3" name="2 Flecha en U"/>
          <p:cNvSpPr/>
          <p:nvPr/>
        </p:nvSpPr>
        <p:spPr>
          <a:xfrm rot="4928296">
            <a:off x="7360444" y="4501356"/>
            <a:ext cx="1273175" cy="436563"/>
          </a:xfrm>
          <a:prstGeom prst="uturn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solidFill>
                <a:schemeClr val="tx1"/>
              </a:solidFill>
            </a:endParaRPr>
          </a:p>
        </p:txBody>
      </p:sp>
      <p:sp>
        <p:nvSpPr>
          <p:cNvPr id="4" name="3 Flecha izquierda"/>
          <p:cNvSpPr/>
          <p:nvPr/>
        </p:nvSpPr>
        <p:spPr>
          <a:xfrm>
            <a:off x="5295900" y="4933950"/>
            <a:ext cx="573088" cy="225425"/>
          </a:xfrm>
          <a:prstGeom prst="lef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8" name="17 Flecha izquierda"/>
          <p:cNvSpPr/>
          <p:nvPr/>
        </p:nvSpPr>
        <p:spPr>
          <a:xfrm>
            <a:off x="2247900" y="4884738"/>
            <a:ext cx="573088" cy="225425"/>
          </a:xfrm>
          <a:prstGeom prst="lef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55312" name="AutoShape 17"/>
          <p:cNvSpPr>
            <a:spLocks noChangeArrowheads="1"/>
          </p:cNvSpPr>
          <p:nvPr/>
        </p:nvSpPr>
        <p:spPr bwMode="auto">
          <a:xfrm>
            <a:off x="5222875" y="6284913"/>
            <a:ext cx="720725" cy="120650"/>
          </a:xfrm>
          <a:prstGeom prst="rightArrow">
            <a:avLst>
              <a:gd name="adj1" fmla="val 50000"/>
              <a:gd name="adj2" fmla="val 246332"/>
            </a:avLst>
          </a:prstGeom>
          <a:solidFill>
            <a:srgbClr val="FF0000"/>
          </a:solidFill>
          <a:ln w="9525">
            <a:solidFill>
              <a:srgbClr val="FF0000"/>
            </a:solidFill>
            <a:miter lim="800000"/>
            <a:headEnd/>
            <a:tailEnd/>
          </a:ln>
        </p:spPr>
        <p:txBody>
          <a:bodyPr wrap="none" anchor="ctr"/>
          <a:lstStyle/>
          <a:p>
            <a:endParaRPr lang="es-CL"/>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379413" y="150813"/>
            <a:ext cx="7975600" cy="1143000"/>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56323" name="Rectangle 4"/>
          <p:cNvSpPr>
            <a:spLocks noGrp="1" noChangeArrowheads="1"/>
          </p:cNvSpPr>
          <p:nvPr>
            <p:ph type="title" idx="4294967295"/>
          </p:nvPr>
        </p:nvSpPr>
        <p:spPr bwMode="auto">
          <a:xfrm>
            <a:off x="0" y="150813"/>
            <a:ext cx="8229600" cy="638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smtClean="0">
                <a:solidFill>
                  <a:schemeClr val="bg1"/>
                </a:solidFill>
                <a:latin typeface="Verdana" pitchFamily="34" charset="0"/>
                <a:ea typeface="Verdana" pitchFamily="34" charset="0"/>
                <a:cs typeface="Verdana" pitchFamily="34" charset="0"/>
              </a:rPr>
              <a:t>Fase de Fabricación</a:t>
            </a:r>
            <a:r>
              <a:rPr lang="es-ES" sz="2800" b="1" smtClean="0">
                <a:solidFill>
                  <a:schemeClr val="bg1"/>
                </a:solidFill>
                <a:latin typeface="Verdana" pitchFamily="34" charset="0"/>
                <a:ea typeface="Verdana" pitchFamily="34" charset="0"/>
                <a:cs typeface="Verdana" pitchFamily="34" charset="0"/>
              </a:rPr>
              <a:t>:</a:t>
            </a:r>
            <a:br>
              <a:rPr lang="es-ES" sz="2800" b="1" smtClean="0">
                <a:solidFill>
                  <a:schemeClr val="bg1"/>
                </a:solidFill>
                <a:latin typeface="Verdana" pitchFamily="34" charset="0"/>
                <a:ea typeface="Verdana" pitchFamily="34" charset="0"/>
                <a:cs typeface="Verdana" pitchFamily="34" charset="0"/>
              </a:rPr>
            </a:br>
            <a:r>
              <a:rPr lang="es-ES" sz="2800" b="1" smtClean="0">
                <a:solidFill>
                  <a:schemeClr val="bg1"/>
                </a:solidFill>
                <a:latin typeface="Verdana" pitchFamily="34" charset="0"/>
                <a:ea typeface="Verdana" pitchFamily="34" charset="0"/>
                <a:cs typeface="Verdana" pitchFamily="34" charset="0"/>
              </a:rPr>
              <a:t>7. Trazabilidad (cont…)</a:t>
            </a:r>
          </a:p>
        </p:txBody>
      </p:sp>
      <p:sp>
        <p:nvSpPr>
          <p:cNvPr id="56324" name="Text Box 5"/>
          <p:cNvSpPr txBox="1">
            <a:spLocks noChangeArrowheads="1"/>
          </p:cNvSpPr>
          <p:nvPr/>
        </p:nvSpPr>
        <p:spPr bwMode="auto">
          <a:xfrm>
            <a:off x="523875" y="3405188"/>
            <a:ext cx="8288338" cy="278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dirty="0">
                <a:latin typeface="Verdana" pitchFamily="34" charset="0"/>
              </a:rPr>
              <a:t>Los sistemas de </a:t>
            </a:r>
            <a:r>
              <a:rPr lang="es-ES" b="1" dirty="0">
                <a:latin typeface="Verdana" pitchFamily="34" charset="0"/>
              </a:rPr>
              <a:t>Trazabilidad</a:t>
            </a:r>
            <a:r>
              <a:rPr lang="es-ES" i="1" dirty="0">
                <a:latin typeface="Verdana" pitchFamily="34" charset="0"/>
              </a:rPr>
              <a:t> </a:t>
            </a:r>
            <a:r>
              <a:rPr lang="es-ES" dirty="0">
                <a:latin typeface="Verdana" pitchFamily="34" charset="0"/>
              </a:rPr>
              <a:t>deben permitir rastrear el dispositivo hacia sus datos de fabricación detallados, incluyendo:</a:t>
            </a:r>
          </a:p>
          <a:p>
            <a:pPr eaLnBrk="1" hangingPunct="1">
              <a:spcBef>
                <a:spcPct val="50000"/>
              </a:spcBef>
            </a:pPr>
            <a:endParaRPr lang="es-ES" sz="600" dirty="0">
              <a:latin typeface="Verdana" pitchFamily="34" charset="0"/>
            </a:endParaRPr>
          </a:p>
          <a:p>
            <a:pPr eaLnBrk="1" hangingPunct="1"/>
            <a:r>
              <a:rPr lang="es-ES" dirty="0">
                <a:latin typeface="Verdana" pitchFamily="34" charset="0"/>
              </a:rPr>
              <a:t>-   Número de línea de fabricación </a:t>
            </a:r>
          </a:p>
          <a:p>
            <a:pPr eaLnBrk="1" hangingPunct="1"/>
            <a:r>
              <a:rPr lang="es-ES" dirty="0">
                <a:latin typeface="Verdana" pitchFamily="34" charset="0"/>
              </a:rPr>
              <a:t>-   Fecha y hora de fabricación </a:t>
            </a:r>
          </a:p>
          <a:p>
            <a:pPr eaLnBrk="1" hangingPunct="1"/>
            <a:r>
              <a:rPr lang="es-ES" dirty="0">
                <a:latin typeface="Verdana" pitchFamily="34" charset="0"/>
              </a:rPr>
              <a:t>-   Empleados que trabajaban en la línea de montaje durante la fabricación </a:t>
            </a:r>
          </a:p>
          <a:p>
            <a:pPr eaLnBrk="1" hangingPunct="1"/>
            <a:r>
              <a:rPr lang="es-ES" dirty="0">
                <a:latin typeface="Verdana" pitchFamily="34" charset="0"/>
              </a:rPr>
              <a:t>-   Lotes de materias primas utilizados en el dispositivo </a:t>
            </a:r>
          </a:p>
          <a:p>
            <a:pPr eaLnBrk="1" hangingPunct="1"/>
            <a:r>
              <a:rPr lang="es-ES" dirty="0">
                <a:latin typeface="Verdana" pitchFamily="34" charset="0"/>
              </a:rPr>
              <a:t>-   Procesos y ciclos de esterilización usados para el dispositivo</a:t>
            </a:r>
          </a:p>
          <a:p>
            <a:pPr eaLnBrk="1" hangingPunct="1"/>
            <a:r>
              <a:rPr lang="es-ES" dirty="0">
                <a:latin typeface="Verdana" pitchFamily="34" charset="0"/>
              </a:rPr>
              <a:t>-   Entregar los resultados de las pruebas realizadas al dispositivo</a:t>
            </a:r>
            <a:r>
              <a:rPr lang="es-ES" sz="2200" dirty="0"/>
              <a:t>. </a:t>
            </a:r>
          </a:p>
        </p:txBody>
      </p:sp>
      <p:pic>
        <p:nvPicPr>
          <p:cNvPr id="56325" name="Picture 11" descr="http://es.seshamo.com/uploads/images/0001/9153/detectiv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222054">
            <a:off x="5837238" y="1319213"/>
            <a:ext cx="2346325"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6" name="Picture 6" descr="http://t1.gstatic.com/images?q=tbn:ANd9GcSp50ZWIoOAYodL6C6X6Dvdz4a_Y8Smqlx6J5mvlfcSV9iFrp6IOEbRs6GZ"/>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1477963"/>
            <a:ext cx="3038475"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ayo"/>
          <p:cNvSpPr/>
          <p:nvPr/>
        </p:nvSpPr>
        <p:spPr>
          <a:xfrm rot="6446444">
            <a:off x="3990975" y="931863"/>
            <a:ext cx="1646237" cy="2598738"/>
          </a:xfrm>
          <a:prstGeom prst="lightningBol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363538" y="249238"/>
            <a:ext cx="8024812" cy="927100"/>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57347" name="Rectangle 4"/>
          <p:cNvSpPr>
            <a:spLocks noGrp="1" noChangeArrowheads="1"/>
          </p:cNvSpPr>
          <p:nvPr>
            <p:ph type="title" idx="4294967295"/>
          </p:nvPr>
        </p:nvSpPr>
        <p:spPr bwMode="auto">
          <a:xfrm>
            <a:off x="0" y="249238"/>
            <a:ext cx="7885113" cy="612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smtClean="0">
                <a:solidFill>
                  <a:schemeClr val="bg1"/>
                </a:solidFill>
                <a:latin typeface="Verdana" pitchFamily="34" charset="0"/>
                <a:ea typeface="Verdana" pitchFamily="34" charset="0"/>
                <a:cs typeface="Verdana" pitchFamily="34" charset="0"/>
              </a:rPr>
              <a:t>Fase de Fabricación</a:t>
            </a:r>
            <a:r>
              <a:rPr lang="es-ES" sz="2800" b="1" smtClean="0">
                <a:solidFill>
                  <a:schemeClr val="bg1"/>
                </a:solidFill>
                <a:latin typeface="Verdana" pitchFamily="34" charset="0"/>
                <a:ea typeface="Verdana" pitchFamily="34" charset="0"/>
                <a:cs typeface="Verdana" pitchFamily="34" charset="0"/>
              </a:rPr>
              <a:t>:</a:t>
            </a:r>
            <a:br>
              <a:rPr lang="es-ES" sz="2800" b="1" smtClean="0">
                <a:solidFill>
                  <a:schemeClr val="bg1"/>
                </a:solidFill>
                <a:latin typeface="Verdana" pitchFamily="34" charset="0"/>
                <a:ea typeface="Verdana" pitchFamily="34" charset="0"/>
                <a:cs typeface="Verdana" pitchFamily="34" charset="0"/>
              </a:rPr>
            </a:br>
            <a:r>
              <a:rPr lang="es-ES" sz="2800" b="1" smtClean="0">
                <a:solidFill>
                  <a:schemeClr val="bg1"/>
                </a:solidFill>
                <a:latin typeface="Verdana" pitchFamily="34" charset="0"/>
                <a:ea typeface="Verdana" pitchFamily="34" charset="0"/>
                <a:cs typeface="Verdana" pitchFamily="34" charset="0"/>
              </a:rPr>
              <a:t>7. Trazabilidad (cont…)</a:t>
            </a:r>
            <a:endParaRPr lang="es-ES" sz="2800" b="1" smtClean="0">
              <a:solidFill>
                <a:schemeClr val="bg1"/>
              </a:solidFill>
            </a:endParaRPr>
          </a:p>
        </p:txBody>
      </p:sp>
      <p:sp>
        <p:nvSpPr>
          <p:cNvPr id="31748" name="Text Box 5"/>
          <p:cNvSpPr txBox="1">
            <a:spLocks noChangeArrowheads="1"/>
          </p:cNvSpPr>
          <p:nvPr/>
        </p:nvSpPr>
        <p:spPr bwMode="auto">
          <a:xfrm>
            <a:off x="363538" y="1503363"/>
            <a:ext cx="7067550" cy="4932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spcBef>
                <a:spcPct val="50000"/>
              </a:spcBef>
              <a:defRPr/>
            </a:pPr>
            <a:r>
              <a:rPr lang="es-ES" sz="1700" dirty="0" smtClean="0"/>
              <a:t>La </a:t>
            </a:r>
            <a:r>
              <a:rPr lang="es-ES" sz="1700" b="1" dirty="0" smtClean="0"/>
              <a:t>norma ISO 13485 </a:t>
            </a:r>
            <a:r>
              <a:rPr lang="es-ES" sz="1700" dirty="0" smtClean="0"/>
              <a:t>exige requerimientos críticos de </a:t>
            </a:r>
            <a:r>
              <a:rPr lang="es-ES" sz="1700" i="1" dirty="0" smtClean="0"/>
              <a:t>Trazabilidad </a:t>
            </a:r>
            <a:r>
              <a:rPr lang="es-ES" sz="1700" dirty="0" smtClean="0"/>
              <a:t>como: </a:t>
            </a:r>
          </a:p>
          <a:p>
            <a:pPr eaLnBrk="1" hangingPunct="1">
              <a:spcBef>
                <a:spcPct val="50000"/>
              </a:spcBef>
              <a:buFontTx/>
              <a:buAutoNum type="arabicPeriod"/>
              <a:defRPr/>
            </a:pPr>
            <a:r>
              <a:rPr lang="es-ES" sz="1700" b="1" dirty="0" smtClean="0"/>
              <a:t>Número de lote,</a:t>
            </a:r>
            <a:r>
              <a:rPr lang="es-ES" sz="1700" dirty="0" smtClean="0"/>
              <a:t> para rastrear lotes de un dispositivo médico  </a:t>
            </a:r>
          </a:p>
          <a:p>
            <a:pPr marL="712788" indent="-357188" eaLnBrk="1" hangingPunct="1">
              <a:spcBef>
                <a:spcPct val="50000"/>
              </a:spcBef>
              <a:buFontTx/>
              <a:buAutoNum type="alphaLcParenR"/>
              <a:defRPr/>
            </a:pPr>
            <a:r>
              <a:rPr lang="es-ES" sz="1700" dirty="0" smtClean="0"/>
              <a:t>Unidades múltiples en una única línea de fabricación </a:t>
            </a:r>
          </a:p>
          <a:p>
            <a:pPr marL="712788" indent="-357188" eaLnBrk="1" hangingPunct="1">
              <a:spcBef>
                <a:spcPct val="50000"/>
              </a:spcBef>
              <a:buFontTx/>
              <a:buAutoNum type="alphaLcParenR"/>
              <a:defRPr/>
            </a:pPr>
            <a:r>
              <a:rPr lang="es-ES" sz="1700" dirty="0" smtClean="0"/>
              <a:t>Definido por línea de montaje, y/o cronograma de fabricación </a:t>
            </a:r>
          </a:p>
          <a:p>
            <a:pPr marL="344488" indent="-344488" eaLnBrk="1" hangingPunct="1">
              <a:spcBef>
                <a:spcPct val="50000"/>
              </a:spcBef>
              <a:defRPr/>
            </a:pPr>
            <a:r>
              <a:rPr lang="es-ES" sz="1700" b="1" dirty="0" smtClean="0"/>
              <a:t>2.  Número de serie</a:t>
            </a:r>
            <a:r>
              <a:rPr lang="es-ES" sz="1700" dirty="0" smtClean="0"/>
              <a:t> como identificador </a:t>
            </a:r>
            <a:r>
              <a:rPr lang="es-ES" sz="1700" b="1" dirty="0" smtClean="0"/>
              <a:t>único para cada unidad fabricada: </a:t>
            </a:r>
            <a:r>
              <a:rPr lang="es-ES" sz="1700" dirty="0" smtClean="0"/>
              <a:t> </a:t>
            </a:r>
          </a:p>
          <a:p>
            <a:pPr marL="712788" indent="-357188" eaLnBrk="1" hangingPunct="1">
              <a:spcBef>
                <a:spcPct val="50000"/>
              </a:spcBef>
              <a:buFontTx/>
              <a:buAutoNum type="alphaLcParenR"/>
              <a:defRPr/>
            </a:pPr>
            <a:r>
              <a:rPr lang="es-ES" sz="1700" dirty="0" smtClean="0"/>
              <a:t>Puede rastrear cada unidad fabricada </a:t>
            </a:r>
          </a:p>
          <a:p>
            <a:pPr marL="712788" indent="-357188" eaLnBrk="1" hangingPunct="1">
              <a:spcBef>
                <a:spcPct val="50000"/>
              </a:spcBef>
              <a:buFontTx/>
              <a:buAutoNum type="alphaLcParenR"/>
              <a:defRPr/>
            </a:pPr>
            <a:r>
              <a:rPr lang="es-ES" sz="1700" dirty="0" smtClean="0"/>
              <a:t>Se emplea para los dispositivos grandes (hardware) y DM implantables  activos (ejemplo marcapasos) </a:t>
            </a:r>
          </a:p>
          <a:p>
            <a:pPr marL="320675" indent="-320675" eaLnBrk="1" hangingPunct="1">
              <a:spcBef>
                <a:spcPct val="50000"/>
              </a:spcBef>
              <a:defRPr/>
            </a:pPr>
            <a:r>
              <a:rPr lang="es-ES" sz="1700" b="1" dirty="0" smtClean="0"/>
              <a:t>3.  Anexar tarjetas</a:t>
            </a:r>
            <a:r>
              <a:rPr lang="es-ES" sz="1700" dirty="0" smtClean="0"/>
              <a:t> para retornar los datos específicos de los pacientes:</a:t>
            </a:r>
          </a:p>
          <a:p>
            <a:pPr marL="712788" indent="-357188" eaLnBrk="1" hangingPunct="1">
              <a:spcBef>
                <a:spcPct val="50000"/>
              </a:spcBef>
              <a:buFontTx/>
              <a:buAutoNum type="alphaLcParenR"/>
              <a:defRPr/>
            </a:pPr>
            <a:r>
              <a:rPr lang="es-ES" sz="1700" dirty="0" smtClean="0"/>
              <a:t>Usualmente asociado con DM rastreados con número de serie.</a:t>
            </a:r>
          </a:p>
          <a:p>
            <a:pPr marL="712788" indent="-357188" eaLnBrk="1" hangingPunct="1">
              <a:spcBef>
                <a:spcPct val="50000"/>
              </a:spcBef>
              <a:buFontTx/>
              <a:buAutoNum type="alphaLcParenR"/>
              <a:defRPr/>
            </a:pPr>
            <a:r>
              <a:rPr lang="es-ES" sz="1700" dirty="0" smtClean="0"/>
              <a:t>Permite rastrear el paciente individual para un DM individual.</a:t>
            </a:r>
          </a:p>
        </p:txBody>
      </p:sp>
      <p:pic>
        <p:nvPicPr>
          <p:cNvPr id="57349" name="Picture 6" descr="http://img.formacionencursos.com/wp-content/uploads/2011/01/IS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1088" y="1176338"/>
            <a:ext cx="13684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4" descr="http://1.bp.blogspot.com/_-4VdG1N6s2A/TKkLORR4tcI/AAAAAAAAAIE/WK9d36IosEk/s320/jgambosi445%5B1%5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8935" y="3621974"/>
            <a:ext cx="2189273" cy="1876301"/>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641350" y="287338"/>
            <a:ext cx="7956550" cy="822325"/>
          </a:xfrm>
          <a:prstGeom prst="roundRect">
            <a:avLst/>
          </a:prstGeom>
          <a:solidFill>
            <a:srgbClr val="00A79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5363" name="3 Rectángulo"/>
          <p:cNvSpPr>
            <a:spLocks noChangeArrowheads="1"/>
          </p:cNvSpPr>
          <p:nvPr/>
        </p:nvSpPr>
        <p:spPr bwMode="auto">
          <a:xfrm>
            <a:off x="1250950" y="1357313"/>
            <a:ext cx="61436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s-CL" altLang="es-CL" sz="2400" b="1">
                <a:solidFill>
                  <a:srgbClr val="00A79C"/>
                </a:solidFill>
                <a:latin typeface="Verdana" pitchFamily="34" charset="0"/>
              </a:rPr>
              <a:t>Denominación de estos productos </a:t>
            </a:r>
          </a:p>
        </p:txBody>
      </p:sp>
      <p:graphicFrame>
        <p:nvGraphicFramePr>
          <p:cNvPr id="12" name="4 Marcador de contenido"/>
          <p:cNvGraphicFramePr>
            <a:graphicFrameLocks noGrp="1"/>
          </p:cNvGraphicFramePr>
          <p:nvPr>
            <p:ph idx="1"/>
          </p:nvPr>
        </p:nvGraphicFramePr>
        <p:xfrm>
          <a:off x="976170" y="2080487"/>
          <a:ext cx="7499089" cy="4415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5" name="1 CuadroTexto"/>
          <p:cNvSpPr txBox="1">
            <a:spLocks noChangeArrowheads="1"/>
          </p:cNvSpPr>
          <p:nvPr/>
        </p:nvSpPr>
        <p:spPr bwMode="auto">
          <a:xfrm>
            <a:off x="976313" y="436563"/>
            <a:ext cx="77168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altLang="es-CL" sz="2800" b="1">
                <a:solidFill>
                  <a:schemeClr val="bg1"/>
                </a:solidFill>
                <a:latin typeface="Verdana" pitchFamily="34" charset="0"/>
              </a:rPr>
              <a:t>2. ANTECEDENTES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107950" y="169863"/>
            <a:ext cx="8726488" cy="1327150"/>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58371" name="Rectangle 2"/>
          <p:cNvSpPr>
            <a:spLocks noGrp="1" noChangeArrowheads="1"/>
          </p:cNvSpPr>
          <p:nvPr>
            <p:ph type="title" idx="4294967295"/>
          </p:nvPr>
        </p:nvSpPr>
        <p:spPr bwMode="auto">
          <a:xfrm>
            <a:off x="0" y="169863"/>
            <a:ext cx="8229600" cy="9223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smtClean="0">
                <a:solidFill>
                  <a:schemeClr val="bg1"/>
                </a:solidFill>
                <a:latin typeface="Verdana" pitchFamily="34" charset="0"/>
                <a:ea typeface="Verdana" pitchFamily="34" charset="0"/>
                <a:cs typeface="Verdana" pitchFamily="34" charset="0"/>
              </a:rPr>
              <a:t>Fase de Fabricación:</a:t>
            </a:r>
            <a:br>
              <a:rPr lang="es-ES" sz="2800" b="1" u="sng" smtClean="0">
                <a:solidFill>
                  <a:schemeClr val="bg1"/>
                </a:solidFill>
                <a:latin typeface="Verdana" pitchFamily="34" charset="0"/>
                <a:ea typeface="Verdana" pitchFamily="34" charset="0"/>
                <a:cs typeface="Verdana" pitchFamily="34" charset="0"/>
              </a:rPr>
            </a:br>
            <a:r>
              <a:rPr lang="es-ES" sz="2800" b="1" smtClean="0">
                <a:solidFill>
                  <a:schemeClr val="bg1"/>
                </a:solidFill>
                <a:latin typeface="Verdana" pitchFamily="34" charset="0"/>
                <a:ea typeface="Verdana" pitchFamily="34" charset="0"/>
                <a:cs typeface="Verdana" pitchFamily="34" charset="0"/>
              </a:rPr>
              <a:t>8. Especificaciones de Empaque y Etiqueta</a:t>
            </a:r>
          </a:p>
        </p:txBody>
      </p:sp>
      <p:sp>
        <p:nvSpPr>
          <p:cNvPr id="31747" name="Text Box 4"/>
          <p:cNvSpPr txBox="1">
            <a:spLocks noChangeArrowheads="1"/>
          </p:cNvSpPr>
          <p:nvPr/>
        </p:nvSpPr>
        <p:spPr bwMode="auto">
          <a:xfrm>
            <a:off x="538163" y="1735138"/>
            <a:ext cx="7734300" cy="4246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b="1" i="1" dirty="0" smtClean="0">
                <a:latin typeface="Verdana" pitchFamily="34" charset="0"/>
                <a:ea typeface="Verdana" pitchFamily="34" charset="0"/>
                <a:cs typeface="Verdana" pitchFamily="34" charset="0"/>
              </a:rPr>
              <a:t>Especificaciones del Empaque y la Etiqueta</a:t>
            </a:r>
            <a:r>
              <a:rPr lang="es-ES" i="1" dirty="0" smtClean="0">
                <a:latin typeface="Verdana" pitchFamily="34" charset="0"/>
                <a:ea typeface="Verdana" pitchFamily="34" charset="0"/>
                <a:cs typeface="Verdana" pitchFamily="34" charset="0"/>
              </a:rPr>
              <a:t> </a:t>
            </a:r>
            <a:endParaRPr lang="es-ES" dirty="0" smtClean="0">
              <a:latin typeface="Verdana" pitchFamily="34" charset="0"/>
              <a:ea typeface="Verdana" pitchFamily="34" charset="0"/>
              <a:cs typeface="Verdana" pitchFamily="34" charset="0"/>
            </a:endParaRPr>
          </a:p>
          <a:p>
            <a:pPr eaLnBrk="1" hangingPunct="1">
              <a:spcBef>
                <a:spcPct val="50000"/>
              </a:spcBef>
              <a:defRPr/>
            </a:pPr>
            <a:r>
              <a:rPr lang="es-ES" dirty="0" smtClean="0">
                <a:latin typeface="Verdana" pitchFamily="34" charset="0"/>
                <a:ea typeface="Verdana" pitchFamily="34" charset="0"/>
                <a:cs typeface="Verdana" pitchFamily="34" charset="0"/>
              </a:rPr>
              <a:t>Son especificaciones documentadas que explicitan el tipo de información incluida en las etiquetas y el tipo de empaque requerido para almacenar y proteger el DM. </a:t>
            </a:r>
          </a:p>
          <a:p>
            <a:pPr eaLnBrk="1" hangingPunct="1">
              <a:spcBef>
                <a:spcPct val="50000"/>
              </a:spcBef>
              <a:defRPr/>
            </a:pPr>
            <a:r>
              <a:rPr lang="es-ES" dirty="0" smtClean="0">
                <a:latin typeface="Verdana" pitchFamily="34" charset="0"/>
                <a:ea typeface="Verdana" pitchFamily="34" charset="0"/>
                <a:cs typeface="Verdana" pitchFamily="34" charset="0"/>
              </a:rPr>
              <a:t>La </a:t>
            </a:r>
            <a:r>
              <a:rPr lang="es-ES" b="1" dirty="0" smtClean="0">
                <a:latin typeface="Verdana" pitchFamily="34" charset="0"/>
                <a:ea typeface="Verdana" pitchFamily="34" charset="0"/>
                <a:cs typeface="Verdana" pitchFamily="34" charset="0"/>
              </a:rPr>
              <a:t>norma ISO 13485 </a:t>
            </a:r>
            <a:r>
              <a:rPr lang="es-ES" dirty="0" smtClean="0">
                <a:latin typeface="Verdana" pitchFamily="34" charset="0"/>
                <a:ea typeface="Verdana" pitchFamily="34" charset="0"/>
                <a:cs typeface="Verdana" pitchFamily="34" charset="0"/>
              </a:rPr>
              <a:t>establece los requerimientos mínimos para las </a:t>
            </a:r>
            <a:r>
              <a:rPr lang="es-ES" i="1" dirty="0" smtClean="0">
                <a:latin typeface="Verdana" pitchFamily="34" charset="0"/>
                <a:ea typeface="Verdana" pitchFamily="34" charset="0"/>
                <a:cs typeface="Verdana" pitchFamily="34" charset="0"/>
              </a:rPr>
              <a:t>Especificaciones del Empaque y la Etiqueta</a:t>
            </a:r>
            <a:r>
              <a:rPr lang="es-ES" dirty="0" smtClean="0">
                <a:latin typeface="Verdana" pitchFamily="34" charset="0"/>
                <a:ea typeface="Verdana" pitchFamily="34" charset="0"/>
                <a:cs typeface="Verdana" pitchFamily="34" charset="0"/>
              </a:rPr>
              <a:t>. </a:t>
            </a:r>
          </a:p>
          <a:p>
            <a:pPr eaLnBrk="1" hangingPunct="1">
              <a:spcBef>
                <a:spcPct val="50000"/>
              </a:spcBef>
              <a:defRPr/>
            </a:pPr>
            <a:r>
              <a:rPr lang="es-ES" dirty="0" smtClean="0">
                <a:latin typeface="Verdana" pitchFamily="34" charset="0"/>
                <a:ea typeface="Verdana" pitchFamily="34" charset="0"/>
                <a:cs typeface="Verdana" pitchFamily="34" charset="0"/>
              </a:rPr>
              <a:t>Cada fabricante debe tener:</a:t>
            </a:r>
          </a:p>
          <a:p>
            <a:pPr marL="265113" indent="-265113" eaLnBrk="1" hangingPunct="1">
              <a:spcBef>
                <a:spcPct val="50000"/>
              </a:spcBef>
              <a:defRPr/>
            </a:pPr>
            <a:r>
              <a:rPr lang="es-ES" dirty="0" smtClean="0">
                <a:latin typeface="Verdana" pitchFamily="34" charset="0"/>
                <a:ea typeface="Verdana" pitchFamily="34" charset="0"/>
                <a:cs typeface="Verdana" pitchFamily="34" charset="0"/>
              </a:rPr>
              <a:t>–  Especificaciones claras del empaque y la etiqueta para cada uno de sus dispositivos médicos.</a:t>
            </a:r>
          </a:p>
          <a:p>
            <a:pPr marL="265113" indent="-265113" eaLnBrk="1" hangingPunct="1">
              <a:spcBef>
                <a:spcPct val="50000"/>
              </a:spcBef>
              <a:defRPr/>
            </a:pPr>
            <a:r>
              <a:rPr lang="es-ES" dirty="0" smtClean="0">
                <a:latin typeface="Verdana" pitchFamily="34" charset="0"/>
                <a:ea typeface="Verdana" pitchFamily="34" charset="0"/>
                <a:cs typeface="Verdana" pitchFamily="34" charset="0"/>
              </a:rPr>
              <a:t> – Procedimientos para controlar las operaciones de etiquetado en las instalaciones de fabricación.</a:t>
            </a:r>
          </a:p>
          <a:p>
            <a:pPr eaLnBrk="1" hangingPunct="1">
              <a:spcBef>
                <a:spcPct val="50000"/>
              </a:spcBef>
              <a:defRPr/>
            </a:pPr>
            <a:endParaRPr lang="es-ES" b="1" i="1" dirty="0" smtClean="0">
              <a:solidFill>
                <a:srgbClr val="0000CC"/>
              </a:solidFill>
            </a:endParaRPr>
          </a:p>
        </p:txBody>
      </p:sp>
      <p:sp>
        <p:nvSpPr>
          <p:cNvPr id="58373" name="Text Box 5"/>
          <p:cNvSpPr txBox="1">
            <a:spLocks noChangeArrowheads="1"/>
          </p:cNvSpPr>
          <p:nvPr/>
        </p:nvSpPr>
        <p:spPr bwMode="auto">
          <a:xfrm>
            <a:off x="538163" y="5661025"/>
            <a:ext cx="7994650" cy="9239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i="1">
                <a:solidFill>
                  <a:srgbClr val="FFFF00"/>
                </a:solidFill>
              </a:rPr>
              <a:t>Cuando un fabricante determina las especificaciones de etiquetado y empaque debe considerar los requisitos de la Autoridad Regulatoria  local  !!</a:t>
            </a:r>
          </a:p>
        </p:txBody>
      </p:sp>
      <p:pic>
        <p:nvPicPr>
          <p:cNvPr id="58374" name="Picture 7" descr="ANd9GcQlA6-8AAivdaZWE43YsTxB8Stkrsqsrt2jnDXlFpHfKZAwQVoM-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4763" y="1712913"/>
            <a:ext cx="1209675" cy="120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6" descr="http://img.formacionencursos.com/wp-content/uploads/2011/01/IS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0038" y="2997200"/>
            <a:ext cx="9652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redondeado"/>
          <p:cNvSpPr/>
          <p:nvPr/>
        </p:nvSpPr>
        <p:spPr>
          <a:xfrm>
            <a:off x="252413" y="15875"/>
            <a:ext cx="8280400" cy="625475"/>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59395" name="Rectangle 4"/>
          <p:cNvSpPr>
            <a:spLocks noGrp="1" noChangeArrowheads="1"/>
          </p:cNvSpPr>
          <p:nvPr>
            <p:ph type="title" idx="4294967295"/>
          </p:nvPr>
        </p:nvSpPr>
        <p:spPr bwMode="auto">
          <a:xfrm>
            <a:off x="466725" y="109538"/>
            <a:ext cx="8066088" cy="3460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s-ES" sz="3200" b="1" dirty="0" smtClean="0">
                <a:solidFill>
                  <a:schemeClr val="bg1"/>
                </a:solidFill>
              </a:rPr>
              <a:t>  </a:t>
            </a:r>
            <a:r>
              <a:rPr lang="es-ES" sz="2800" b="1" dirty="0" smtClean="0">
                <a:solidFill>
                  <a:schemeClr val="bg1"/>
                </a:solidFill>
                <a:latin typeface="Verdana" pitchFamily="34" charset="0"/>
                <a:ea typeface="Verdana" pitchFamily="34" charset="0"/>
                <a:cs typeface="Verdana" pitchFamily="34" charset="0"/>
              </a:rPr>
              <a:t>8. Especificaciones de los Rótulos (etiquetas)</a:t>
            </a:r>
          </a:p>
        </p:txBody>
      </p:sp>
      <p:pic>
        <p:nvPicPr>
          <p:cNvPr id="5939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641349"/>
            <a:ext cx="1544638" cy="588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397" name="Line 7"/>
          <p:cNvSpPr>
            <a:spLocks noChangeShapeType="1"/>
          </p:cNvSpPr>
          <p:nvPr/>
        </p:nvSpPr>
        <p:spPr bwMode="auto">
          <a:xfrm flipV="1">
            <a:off x="3132138" y="1268413"/>
            <a:ext cx="3024187" cy="3168650"/>
          </a:xfrm>
          <a:prstGeom prst="line">
            <a:avLst/>
          </a:prstGeom>
          <a:noFill/>
          <a:ln w="412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59398" name="Text Box 8"/>
          <p:cNvSpPr txBox="1">
            <a:spLocks noChangeArrowheads="1"/>
          </p:cNvSpPr>
          <p:nvPr/>
        </p:nvSpPr>
        <p:spPr bwMode="auto">
          <a:xfrm>
            <a:off x="6229350" y="954088"/>
            <a:ext cx="2303463"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solidFill>
                  <a:srgbClr val="FC4810"/>
                </a:solidFill>
              </a:rPr>
              <a:t>Número del Producto</a:t>
            </a:r>
            <a:r>
              <a:rPr lang="es-ES" sz="1600"/>
              <a:t> </a:t>
            </a:r>
            <a:r>
              <a:rPr lang="es-ES" sz="1200" b="1"/>
              <a:t>(Identificación única y utilizada para actividades de vigilancia)</a:t>
            </a:r>
          </a:p>
        </p:txBody>
      </p:sp>
      <p:sp>
        <p:nvSpPr>
          <p:cNvPr id="59399" name="Line 9"/>
          <p:cNvSpPr>
            <a:spLocks noChangeShapeType="1"/>
          </p:cNvSpPr>
          <p:nvPr/>
        </p:nvSpPr>
        <p:spPr bwMode="auto">
          <a:xfrm flipV="1">
            <a:off x="3132138" y="2492375"/>
            <a:ext cx="3095625" cy="2305050"/>
          </a:xfrm>
          <a:prstGeom prst="line">
            <a:avLst/>
          </a:prstGeom>
          <a:noFill/>
          <a:ln w="4127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59400" name="Text Box 10"/>
          <p:cNvSpPr txBox="1">
            <a:spLocks noChangeArrowheads="1"/>
          </p:cNvSpPr>
          <p:nvPr/>
        </p:nvSpPr>
        <p:spPr bwMode="auto">
          <a:xfrm>
            <a:off x="6300788" y="2133600"/>
            <a:ext cx="22320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400" b="1">
                <a:solidFill>
                  <a:srgbClr val="0000CC"/>
                </a:solidFill>
              </a:rPr>
              <a:t>Número de Lote</a:t>
            </a:r>
          </a:p>
          <a:p>
            <a:pPr eaLnBrk="1" hangingPunct="1">
              <a:spcBef>
                <a:spcPct val="50000"/>
              </a:spcBef>
            </a:pPr>
            <a:r>
              <a:rPr lang="es-ES" sz="1200" b="1"/>
              <a:t>(utilizado para rastrear lotes y actividades de vigilancia)</a:t>
            </a:r>
          </a:p>
        </p:txBody>
      </p:sp>
      <p:sp>
        <p:nvSpPr>
          <p:cNvPr id="59401" name="Line 11"/>
          <p:cNvSpPr>
            <a:spLocks noChangeShapeType="1"/>
          </p:cNvSpPr>
          <p:nvPr/>
        </p:nvSpPr>
        <p:spPr bwMode="auto">
          <a:xfrm flipV="1">
            <a:off x="3203575" y="3716338"/>
            <a:ext cx="2952750" cy="1441450"/>
          </a:xfrm>
          <a:prstGeom prst="line">
            <a:avLst/>
          </a:prstGeom>
          <a:noFill/>
          <a:ln w="41275">
            <a:solidFill>
              <a:srgbClr val="3399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59402" name="Text Box 12"/>
          <p:cNvSpPr txBox="1">
            <a:spLocks noChangeArrowheads="1"/>
          </p:cNvSpPr>
          <p:nvPr/>
        </p:nvSpPr>
        <p:spPr bwMode="auto">
          <a:xfrm>
            <a:off x="6299200" y="3429000"/>
            <a:ext cx="208915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400" b="1">
                <a:solidFill>
                  <a:srgbClr val="008000"/>
                </a:solidFill>
              </a:rPr>
              <a:t>Fecha de Vida Útil</a:t>
            </a:r>
          </a:p>
          <a:p>
            <a:pPr eaLnBrk="1" hangingPunct="1">
              <a:spcBef>
                <a:spcPct val="50000"/>
              </a:spcBef>
            </a:pPr>
            <a:r>
              <a:rPr lang="es-ES" sz="1400"/>
              <a:t>(fecha de uso y de expiración del producto).</a:t>
            </a:r>
          </a:p>
        </p:txBody>
      </p:sp>
      <p:sp>
        <p:nvSpPr>
          <p:cNvPr id="59403" name="Line 15"/>
          <p:cNvSpPr>
            <a:spLocks noChangeShapeType="1"/>
          </p:cNvSpPr>
          <p:nvPr/>
        </p:nvSpPr>
        <p:spPr bwMode="auto">
          <a:xfrm rot="4893057">
            <a:off x="2935287" y="5481638"/>
            <a:ext cx="576263" cy="71438"/>
          </a:xfrm>
          <a:prstGeom prst="line">
            <a:avLst/>
          </a:prstGeom>
          <a:noFill/>
          <a:ln w="41275">
            <a:solidFill>
              <a:srgbClr val="99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59404" name="Line 16"/>
          <p:cNvSpPr>
            <a:spLocks noChangeShapeType="1"/>
          </p:cNvSpPr>
          <p:nvPr/>
        </p:nvSpPr>
        <p:spPr bwMode="auto">
          <a:xfrm flipV="1">
            <a:off x="3348038" y="5229225"/>
            <a:ext cx="2736850" cy="360363"/>
          </a:xfrm>
          <a:prstGeom prst="line">
            <a:avLst/>
          </a:prstGeom>
          <a:noFill/>
          <a:ln w="41275">
            <a:solidFill>
              <a:srgbClr val="99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59405" name="Text Box 17"/>
          <p:cNvSpPr txBox="1">
            <a:spLocks noChangeArrowheads="1"/>
          </p:cNvSpPr>
          <p:nvPr/>
        </p:nvSpPr>
        <p:spPr bwMode="auto">
          <a:xfrm>
            <a:off x="6300788" y="5013325"/>
            <a:ext cx="23764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b="1">
                <a:solidFill>
                  <a:srgbClr val="660066"/>
                </a:solidFill>
              </a:rPr>
              <a:t>Código de Barras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395288" y="225425"/>
            <a:ext cx="8353425" cy="1020763"/>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pic>
        <p:nvPicPr>
          <p:cNvPr id="60419" name="Picture 6" descr="http://1.bp.blogspot.com/_bXZg80tWNts/Sgl7WBeJhqI/AAAAAAAAAI4/P0vvpvXgmUQ/s320/met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1038" y="3425825"/>
            <a:ext cx="1874837"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0" name="Rectangle 4"/>
          <p:cNvSpPr>
            <a:spLocks noGrp="1" noChangeArrowheads="1"/>
          </p:cNvSpPr>
          <p:nvPr>
            <p:ph type="title" idx="4294967295"/>
          </p:nvPr>
        </p:nvSpPr>
        <p:spPr bwMode="auto">
          <a:xfrm>
            <a:off x="0" y="225425"/>
            <a:ext cx="8229600" cy="4905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u="sng" smtClean="0">
                <a:solidFill>
                  <a:schemeClr val="bg1"/>
                </a:solidFill>
                <a:latin typeface="Verdana" pitchFamily="34" charset="0"/>
                <a:ea typeface="Verdana" pitchFamily="34" charset="0"/>
                <a:cs typeface="Verdana" pitchFamily="34" charset="0"/>
              </a:rPr>
              <a:t>Fase de Fabricación</a:t>
            </a:r>
            <a:r>
              <a:rPr lang="es-ES" sz="3200" b="1" smtClean="0">
                <a:solidFill>
                  <a:schemeClr val="bg1"/>
                </a:solidFill>
                <a:latin typeface="Verdana" pitchFamily="34" charset="0"/>
                <a:ea typeface="Verdana" pitchFamily="34" charset="0"/>
                <a:cs typeface="Verdana" pitchFamily="34" charset="0"/>
              </a:rPr>
              <a:t>:</a:t>
            </a:r>
            <a:br>
              <a:rPr lang="es-ES" sz="3200" b="1" smtClean="0">
                <a:solidFill>
                  <a:schemeClr val="bg1"/>
                </a:solidFill>
                <a:latin typeface="Verdana" pitchFamily="34" charset="0"/>
                <a:ea typeface="Verdana" pitchFamily="34" charset="0"/>
                <a:cs typeface="Verdana" pitchFamily="34" charset="0"/>
              </a:rPr>
            </a:br>
            <a:r>
              <a:rPr lang="es-ES" sz="3200" b="1" smtClean="0">
                <a:solidFill>
                  <a:schemeClr val="bg1"/>
                </a:solidFill>
                <a:latin typeface="Verdana" pitchFamily="34" charset="0"/>
                <a:ea typeface="Verdana" pitchFamily="34" charset="0"/>
                <a:cs typeface="Verdana" pitchFamily="34" charset="0"/>
              </a:rPr>
              <a:t>9. Entrega del DM</a:t>
            </a:r>
          </a:p>
        </p:txBody>
      </p:sp>
      <p:sp>
        <p:nvSpPr>
          <p:cNvPr id="34821" name="Text Box 5"/>
          <p:cNvSpPr txBox="1">
            <a:spLocks noChangeArrowheads="1"/>
          </p:cNvSpPr>
          <p:nvPr/>
        </p:nvSpPr>
        <p:spPr bwMode="auto">
          <a:xfrm>
            <a:off x="395288" y="1341438"/>
            <a:ext cx="8353425" cy="1446550"/>
          </a:xfrm>
          <a:prstGeom prst="rect">
            <a:avLst/>
          </a:prstGeom>
          <a:solidFill>
            <a:srgbClr val="FFFF00"/>
          </a:solidFill>
          <a:ln w="9525">
            <a:solidFill>
              <a:srgbClr val="FFFF00"/>
            </a:solid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1600" b="1" dirty="0" smtClean="0">
                <a:solidFill>
                  <a:srgbClr val="008E84"/>
                </a:solidFill>
                <a:latin typeface="Verdana" pitchFamily="34" charset="0"/>
                <a:ea typeface="Verdana" pitchFamily="34" charset="0"/>
                <a:cs typeface="Verdana" pitchFamily="34" charset="0"/>
              </a:rPr>
              <a:t>La entrega del DM requiere de un mecanismo de control de calidad crítico para asegurar que el producto entregado al mercado es el DM y que está siendo enviado al país correcto. </a:t>
            </a:r>
          </a:p>
          <a:p>
            <a:pPr eaLnBrk="1" hangingPunct="1">
              <a:spcBef>
                <a:spcPct val="50000"/>
              </a:spcBef>
              <a:defRPr/>
            </a:pPr>
            <a:r>
              <a:rPr lang="es-ES" sz="1600" b="1" dirty="0" smtClean="0">
                <a:solidFill>
                  <a:srgbClr val="008E84"/>
                </a:solidFill>
                <a:latin typeface="Verdana" pitchFamily="34" charset="0"/>
                <a:ea typeface="Verdana" pitchFamily="34" charset="0"/>
                <a:cs typeface="Verdana" pitchFamily="34" charset="0"/>
              </a:rPr>
              <a:t>La lista de chequeo final de </a:t>
            </a:r>
            <a:r>
              <a:rPr lang="es-ES" sz="1600" b="1" i="1" dirty="0" smtClean="0">
                <a:solidFill>
                  <a:srgbClr val="008E84"/>
                </a:solidFill>
                <a:latin typeface="Verdana" pitchFamily="34" charset="0"/>
                <a:ea typeface="Verdana" pitchFamily="34" charset="0"/>
                <a:cs typeface="Verdana" pitchFamily="34" charset="0"/>
              </a:rPr>
              <a:t>Entrega del Producto </a:t>
            </a:r>
            <a:r>
              <a:rPr lang="es-ES" sz="1600" b="1" dirty="0" smtClean="0">
                <a:solidFill>
                  <a:srgbClr val="008E84"/>
                </a:solidFill>
                <a:latin typeface="Verdana" pitchFamily="34" charset="0"/>
                <a:ea typeface="Verdana" pitchFamily="34" charset="0"/>
                <a:cs typeface="Verdana" pitchFamily="34" charset="0"/>
              </a:rPr>
              <a:t>incluye las siguientes actividades: </a:t>
            </a:r>
          </a:p>
        </p:txBody>
      </p:sp>
      <p:sp>
        <p:nvSpPr>
          <p:cNvPr id="33797" name="1 CuadroTexto"/>
          <p:cNvSpPr txBox="1">
            <a:spLocks noChangeArrowheads="1"/>
          </p:cNvSpPr>
          <p:nvPr/>
        </p:nvSpPr>
        <p:spPr bwMode="auto">
          <a:xfrm>
            <a:off x="395288" y="2981325"/>
            <a:ext cx="7097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Clr>
                <a:srgbClr val="FC4810"/>
              </a:buClr>
              <a:buFont typeface="Wingdings" pitchFamily="2" charset="2"/>
              <a:buChar char="ü"/>
              <a:defRPr/>
            </a:pPr>
            <a:r>
              <a:rPr lang="es-ES" sz="1600" b="1" dirty="0" smtClean="0">
                <a:solidFill>
                  <a:srgbClr val="3333FF"/>
                </a:solidFill>
              </a:rPr>
              <a:t> </a:t>
            </a:r>
            <a:r>
              <a:rPr lang="es-ES" sz="1600" b="1" dirty="0" smtClean="0"/>
              <a:t>Verificación de la esterilización </a:t>
            </a:r>
          </a:p>
          <a:p>
            <a:pPr marL="265113" indent="-265113" eaLnBrk="1" hangingPunct="1">
              <a:spcBef>
                <a:spcPct val="50000"/>
              </a:spcBef>
              <a:buClr>
                <a:srgbClr val="FC4810"/>
              </a:buClr>
              <a:buFont typeface="Wingdings" pitchFamily="2" charset="2"/>
              <a:buChar char="ü"/>
              <a:defRPr/>
            </a:pPr>
            <a:r>
              <a:rPr lang="es-ES" sz="1600" b="1" dirty="0" smtClean="0"/>
              <a:t>Revisión de la verificación funcional y analítica final, revisar los datos     del lote maestro sobre la expiración, lote correcto y resultados </a:t>
            </a:r>
          </a:p>
          <a:p>
            <a:pPr eaLnBrk="1" hangingPunct="1">
              <a:spcBef>
                <a:spcPct val="50000"/>
              </a:spcBef>
              <a:buClr>
                <a:srgbClr val="FC4810"/>
              </a:buClr>
              <a:buFont typeface="Wingdings" pitchFamily="2" charset="2"/>
              <a:buChar char="ü"/>
              <a:defRPr/>
            </a:pPr>
            <a:r>
              <a:rPr lang="es-ES" sz="1600" b="1" dirty="0" smtClean="0"/>
              <a:t> Aprobación regulatoria en el país receptor </a:t>
            </a:r>
          </a:p>
          <a:p>
            <a:pPr eaLnBrk="1" hangingPunct="1">
              <a:spcBef>
                <a:spcPct val="50000"/>
              </a:spcBef>
              <a:buClr>
                <a:srgbClr val="FC4810"/>
              </a:buClr>
              <a:buFont typeface="Wingdings" pitchFamily="2" charset="2"/>
              <a:buChar char="ü"/>
              <a:defRPr/>
            </a:pPr>
            <a:r>
              <a:rPr lang="es-ES" sz="1600" b="1" dirty="0" smtClean="0"/>
              <a:t> Empaque y etiqueta correcta para el país receptor </a:t>
            </a:r>
          </a:p>
          <a:p>
            <a:pPr eaLnBrk="1" hangingPunct="1">
              <a:spcBef>
                <a:spcPct val="50000"/>
              </a:spcBef>
              <a:buClr>
                <a:srgbClr val="FC4810"/>
              </a:buClr>
              <a:buFont typeface="Wingdings" pitchFamily="2" charset="2"/>
              <a:buChar char="ü"/>
              <a:defRPr/>
            </a:pPr>
            <a:r>
              <a:rPr lang="es-ES" sz="1600" b="1" dirty="0" smtClean="0"/>
              <a:t> Vida útil correcta del producto </a:t>
            </a:r>
          </a:p>
          <a:p>
            <a:pPr marL="265113" indent="-265113" eaLnBrk="1" hangingPunct="1">
              <a:spcBef>
                <a:spcPct val="50000"/>
              </a:spcBef>
              <a:buClr>
                <a:srgbClr val="FC4810"/>
              </a:buClr>
              <a:buFont typeface="Wingdings" pitchFamily="2" charset="2"/>
              <a:buChar char="ü"/>
              <a:defRPr/>
            </a:pPr>
            <a:r>
              <a:rPr lang="es-ES" sz="1600" b="1" dirty="0" smtClean="0"/>
              <a:t>Documentación e inclusión de todas las actividades finales de liberación en el Registro de Historial del Dispositivo para auditoría y buenos registros. </a:t>
            </a:r>
          </a:p>
          <a:p>
            <a:pPr marL="276225" indent="-276225" eaLnBrk="1" hangingPunct="1">
              <a:spcBef>
                <a:spcPct val="50000"/>
              </a:spcBef>
              <a:buClr>
                <a:srgbClr val="FC4810"/>
              </a:buClr>
              <a:buFont typeface="Wingdings" pitchFamily="2" charset="2"/>
              <a:buChar char="ü"/>
              <a:defRPr/>
            </a:pPr>
            <a:r>
              <a:rPr lang="es-ES" sz="1600" b="1" dirty="0" smtClean="0"/>
              <a:t>Revisión física del producto final y aprobación con autorización del personal de calidad antes de ser entregado.</a:t>
            </a:r>
            <a:r>
              <a:rPr lang="es-ES" sz="1600" dirty="0" smtClean="0"/>
              <a:t> </a:t>
            </a:r>
            <a:endParaRPr lang="es-CL" sz="1600"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107950" y="15875"/>
            <a:ext cx="8609013" cy="1165225"/>
          </a:xfrm>
          <a:prstGeom prst="roundRect">
            <a:avLst/>
          </a:prstGeom>
          <a:solidFill>
            <a:srgbClr val="008E8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61443" name="Rectangle 4"/>
          <p:cNvSpPr>
            <a:spLocks noGrp="1" noChangeArrowheads="1"/>
          </p:cNvSpPr>
          <p:nvPr>
            <p:ph type="title" idx="4294967295"/>
          </p:nvPr>
        </p:nvSpPr>
        <p:spPr bwMode="auto">
          <a:xfrm>
            <a:off x="0" y="138113"/>
            <a:ext cx="8229600" cy="5048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u="sng" smtClean="0">
                <a:solidFill>
                  <a:schemeClr val="bg1"/>
                </a:solidFill>
                <a:latin typeface="Verdana" pitchFamily="34" charset="0"/>
                <a:ea typeface="Verdana" pitchFamily="34" charset="0"/>
                <a:cs typeface="Verdana" pitchFamily="34" charset="0"/>
              </a:rPr>
              <a:t>Fase de Fabricación:</a:t>
            </a:r>
            <a:br>
              <a:rPr lang="es-ES" sz="3200" b="1" u="sng" smtClean="0">
                <a:solidFill>
                  <a:schemeClr val="bg1"/>
                </a:solidFill>
                <a:latin typeface="Verdana" pitchFamily="34" charset="0"/>
                <a:ea typeface="Verdana" pitchFamily="34" charset="0"/>
                <a:cs typeface="Verdana" pitchFamily="34" charset="0"/>
              </a:rPr>
            </a:br>
            <a:r>
              <a:rPr lang="es-ES" sz="3200" b="1" smtClean="0">
                <a:solidFill>
                  <a:schemeClr val="bg1"/>
                </a:solidFill>
                <a:latin typeface="Verdana" pitchFamily="34" charset="0"/>
                <a:ea typeface="Verdana" pitchFamily="34" charset="0"/>
                <a:cs typeface="Verdana" pitchFamily="34" charset="0"/>
              </a:rPr>
              <a:t>10. Documentación</a:t>
            </a:r>
          </a:p>
        </p:txBody>
      </p:sp>
      <p:sp>
        <p:nvSpPr>
          <p:cNvPr id="61444" name="Text Box 5"/>
          <p:cNvSpPr txBox="1">
            <a:spLocks noChangeArrowheads="1"/>
          </p:cNvSpPr>
          <p:nvPr/>
        </p:nvSpPr>
        <p:spPr bwMode="auto">
          <a:xfrm>
            <a:off x="236538" y="1181100"/>
            <a:ext cx="8480425" cy="7842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500">
                <a:latin typeface="Verdana" pitchFamily="34" charset="0"/>
              </a:rPr>
              <a:t>La evidencia clave documentada de la fabricación de un dispositivo es el </a:t>
            </a:r>
            <a:r>
              <a:rPr lang="es-ES" sz="1500" b="1" i="1">
                <a:latin typeface="Verdana" pitchFamily="34" charset="0"/>
              </a:rPr>
              <a:t>Registro de Historial del Dispositivo (RHD)</a:t>
            </a:r>
            <a:r>
              <a:rPr lang="es-ES" sz="1500" i="1">
                <a:latin typeface="Verdana" pitchFamily="34" charset="0"/>
              </a:rPr>
              <a:t> </a:t>
            </a:r>
            <a:r>
              <a:rPr lang="es-ES" sz="1500">
                <a:latin typeface="Verdana" pitchFamily="34" charset="0"/>
              </a:rPr>
              <a:t>que se crea y se mantiene para cada lote de un DM específico. Debe incluir como mínimo la siguiente información:</a:t>
            </a:r>
          </a:p>
        </p:txBody>
      </p:sp>
      <p:sp>
        <p:nvSpPr>
          <p:cNvPr id="61445" name="Text Box 7"/>
          <p:cNvSpPr txBox="1">
            <a:spLocks noChangeArrowheads="1"/>
          </p:cNvSpPr>
          <p:nvPr/>
        </p:nvSpPr>
        <p:spPr bwMode="auto">
          <a:xfrm>
            <a:off x="357188" y="5910263"/>
            <a:ext cx="8359775" cy="831850"/>
          </a:xfrm>
          <a:prstGeom prst="rect">
            <a:avLst/>
          </a:prstGeom>
          <a:solidFill>
            <a:srgbClr val="008E8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sz="1600" b="1">
                <a:solidFill>
                  <a:srgbClr val="FFFF00"/>
                </a:solidFill>
                <a:latin typeface="Verdana" pitchFamily="34" charset="0"/>
              </a:rPr>
              <a:t>Deben documentarse todas las actividades asociadas con el diseño, desarrollo y fabricación del dispositivo de acuerdo con las Buenas Prácticas de Documentación (BPD).</a:t>
            </a:r>
          </a:p>
        </p:txBody>
      </p:sp>
      <p:pic>
        <p:nvPicPr>
          <p:cNvPr id="61446" name="Picture 6" descr="http://t1.gstatic.com/images?q=tbn:ANd9GcRub8NMU6y8e8LTkBM5NuG1aDQimlN4tUK0H8WLhTfZXUJ60Q_l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5425" y="1779588"/>
            <a:ext cx="1058863"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1 CuadroTexto"/>
          <p:cNvSpPr txBox="1">
            <a:spLocks noChangeArrowheads="1"/>
          </p:cNvSpPr>
          <p:nvPr/>
        </p:nvSpPr>
        <p:spPr bwMode="auto">
          <a:xfrm>
            <a:off x="449263" y="2178050"/>
            <a:ext cx="7924800" cy="40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buClr>
                <a:srgbClr val="FC4810"/>
              </a:buClr>
              <a:buFont typeface="Wingdings" pitchFamily="2" charset="2"/>
              <a:buChar char="ü"/>
              <a:defRPr/>
            </a:pPr>
            <a:r>
              <a:rPr lang="es-ES" sz="1600" dirty="0" smtClean="0">
                <a:solidFill>
                  <a:schemeClr val="accent2"/>
                </a:solidFill>
                <a:latin typeface="Verdana" pitchFamily="34" charset="0"/>
                <a:ea typeface="Verdana" pitchFamily="34" charset="0"/>
                <a:cs typeface="Verdana" pitchFamily="34" charset="0"/>
              </a:rPr>
              <a:t> </a:t>
            </a:r>
            <a:r>
              <a:rPr lang="es-ES" sz="1600" dirty="0" smtClean="0">
                <a:latin typeface="Verdana" pitchFamily="34" charset="0"/>
                <a:ea typeface="Verdana" pitchFamily="34" charset="0"/>
                <a:cs typeface="Verdana" pitchFamily="34" charset="0"/>
              </a:rPr>
              <a:t>Fecha de fabricación y cantidad fabricada en el lote específico </a:t>
            </a:r>
          </a:p>
          <a:p>
            <a:pPr marL="249238" indent="-249238" eaLnBrk="1" hangingPunct="1">
              <a:spcBef>
                <a:spcPct val="50000"/>
              </a:spcBef>
              <a:buClr>
                <a:srgbClr val="FC4810"/>
              </a:buClr>
              <a:buFont typeface="Wingdings" pitchFamily="2" charset="2"/>
              <a:buChar char="ü"/>
              <a:defRPr/>
            </a:pPr>
            <a:r>
              <a:rPr lang="es-ES" sz="1600" dirty="0" smtClean="0">
                <a:latin typeface="Verdana" pitchFamily="34" charset="0"/>
                <a:ea typeface="Verdana" pitchFamily="34" charset="0"/>
                <a:cs typeface="Verdana" pitchFamily="34" charset="0"/>
              </a:rPr>
              <a:t>Cantidad entregada para distribución y los resultados de pruebas de entrega  </a:t>
            </a:r>
          </a:p>
          <a:p>
            <a:pPr marL="265113" indent="-265113" eaLnBrk="1" hangingPunct="1">
              <a:spcBef>
                <a:spcPct val="50000"/>
              </a:spcBef>
              <a:buClr>
                <a:srgbClr val="FC4810"/>
              </a:buClr>
              <a:buFont typeface="Wingdings" pitchFamily="2" charset="2"/>
              <a:buChar char="ü"/>
              <a:defRPr/>
            </a:pPr>
            <a:r>
              <a:rPr lang="es-ES" sz="1600" dirty="0" smtClean="0">
                <a:latin typeface="Verdana" pitchFamily="34" charset="0"/>
                <a:ea typeface="Verdana" pitchFamily="34" charset="0"/>
                <a:cs typeface="Verdana" pitchFamily="34" charset="0"/>
              </a:rPr>
              <a:t>Registro de aceptación que demuestren la fabricación en concordancia con el RPD (Registro Principal del Dispositivo en la Fase de Diseño y Desarrollo) </a:t>
            </a:r>
          </a:p>
          <a:p>
            <a:pPr eaLnBrk="1" hangingPunct="1">
              <a:spcBef>
                <a:spcPct val="50000"/>
              </a:spcBef>
              <a:buClr>
                <a:srgbClr val="FC4810"/>
              </a:buClr>
              <a:buFont typeface="Wingdings" pitchFamily="2" charset="2"/>
              <a:buChar char="ü"/>
              <a:defRPr/>
            </a:pPr>
            <a:r>
              <a:rPr lang="es-ES" sz="1600" i="1" dirty="0" smtClean="0">
                <a:latin typeface="Verdana" pitchFamily="34" charset="0"/>
                <a:ea typeface="Verdana" pitchFamily="34" charset="0"/>
                <a:cs typeface="Verdana" pitchFamily="34" charset="0"/>
              </a:rPr>
              <a:t> Trazabilidad</a:t>
            </a:r>
            <a:r>
              <a:rPr lang="es-ES" sz="1600" dirty="0" smtClean="0">
                <a:latin typeface="Verdana" pitchFamily="34" charset="0"/>
                <a:ea typeface="Verdana" pitchFamily="34" charset="0"/>
                <a:cs typeface="Verdana" pitchFamily="34" charset="0"/>
              </a:rPr>
              <a:t> de las materias primas en el lote y el proveedor del material </a:t>
            </a:r>
          </a:p>
          <a:p>
            <a:pPr marL="265113" indent="-265113" eaLnBrk="1" hangingPunct="1">
              <a:spcBef>
                <a:spcPct val="50000"/>
              </a:spcBef>
              <a:buClr>
                <a:srgbClr val="FC4810"/>
              </a:buClr>
              <a:buFont typeface="Wingdings" pitchFamily="2" charset="2"/>
              <a:buChar char="ü"/>
              <a:defRPr/>
            </a:pPr>
            <a:r>
              <a:rPr lang="es-ES" sz="1600" i="1" dirty="0" smtClean="0">
                <a:latin typeface="Verdana" pitchFamily="34" charset="0"/>
                <a:ea typeface="Verdana" pitchFamily="34" charset="0"/>
                <a:cs typeface="Verdana" pitchFamily="34" charset="0"/>
              </a:rPr>
              <a:t>Trazabilidad</a:t>
            </a:r>
            <a:r>
              <a:rPr lang="es-ES" sz="1600" dirty="0" smtClean="0">
                <a:latin typeface="Verdana" pitchFamily="34" charset="0"/>
                <a:ea typeface="Verdana" pitchFamily="34" charset="0"/>
                <a:cs typeface="Verdana" pitchFamily="34" charset="0"/>
              </a:rPr>
              <a:t> del producto en todos los pasos de fabricación, incluido ensamble, empaque, esterilización y distribución </a:t>
            </a:r>
          </a:p>
          <a:p>
            <a:pPr marL="265113" indent="-265113" eaLnBrk="1" hangingPunct="1">
              <a:spcBef>
                <a:spcPct val="50000"/>
              </a:spcBef>
              <a:buClr>
                <a:srgbClr val="FC4810"/>
              </a:buClr>
              <a:buFont typeface="Wingdings" pitchFamily="2" charset="2"/>
              <a:buChar char="ü"/>
              <a:defRPr/>
            </a:pPr>
            <a:r>
              <a:rPr lang="es-ES" sz="1600" i="1" dirty="0" smtClean="0">
                <a:latin typeface="Verdana" pitchFamily="34" charset="0"/>
                <a:ea typeface="Verdana" pitchFamily="34" charset="0"/>
                <a:cs typeface="Verdana" pitchFamily="34" charset="0"/>
              </a:rPr>
              <a:t>Trazabilidad</a:t>
            </a:r>
            <a:r>
              <a:rPr lang="es-ES" sz="1600" dirty="0" smtClean="0">
                <a:latin typeface="Verdana" pitchFamily="34" charset="0"/>
                <a:ea typeface="Verdana" pitchFamily="34" charset="0"/>
                <a:cs typeface="Verdana" pitchFamily="34" charset="0"/>
              </a:rPr>
              <a:t> potencial de las condiciones ambientales de la sala de fabricación y/o la sala  limpia </a:t>
            </a:r>
          </a:p>
          <a:p>
            <a:pPr eaLnBrk="1" hangingPunct="1">
              <a:spcBef>
                <a:spcPct val="50000"/>
              </a:spcBef>
              <a:buClr>
                <a:srgbClr val="FC4810"/>
              </a:buClr>
              <a:buFont typeface="Wingdings" pitchFamily="2" charset="2"/>
              <a:buChar char="ü"/>
              <a:defRPr/>
            </a:pPr>
            <a:r>
              <a:rPr lang="es-ES" sz="1600" dirty="0" smtClean="0">
                <a:latin typeface="Verdana" pitchFamily="34" charset="0"/>
                <a:ea typeface="Verdana" pitchFamily="34" charset="0"/>
                <a:cs typeface="Verdana" pitchFamily="34" charset="0"/>
              </a:rPr>
              <a:t> Copias de las etiquetas. </a:t>
            </a:r>
          </a:p>
          <a:p>
            <a:pPr eaLnBrk="1" hangingPunct="1">
              <a:defRPr/>
            </a:pPr>
            <a:endParaRPr lang="es-CL"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2781300" y="1133474"/>
            <a:ext cx="6157913" cy="5089195"/>
          </a:xfrm>
          <a:extLst/>
        </p:spPr>
        <p:txBody>
          <a:bodyPr wrap="square" lIns="91440" tIns="45720" rIns="91440" bIns="45720" numCol="1" anchor="t" anchorCtr="0" compatLnSpc="1">
            <a:prstTxWarp prst="textNoShape">
              <a:avLst/>
            </a:prstTxWarp>
          </a:bodyPr>
          <a:lstStyle/>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Qué productos corresponden a Dispositivos Médicos.</a:t>
            </a:r>
          </a:p>
          <a:p>
            <a:pPr marL="342900" indent="-342900" eaLnBrk="1" hangingPunct="1">
              <a:lnSpc>
                <a:spcPct val="150000"/>
              </a:lnSpc>
              <a:buFont typeface="Arial" charset="0"/>
              <a:buAutoNum type="arabicPeriod"/>
              <a:defRPr/>
            </a:pPr>
            <a:endParaRPr lang="es-CL" sz="600" dirty="0" smtClean="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Antecedentes</a:t>
            </a: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Contexto Nacional</a:t>
            </a:r>
            <a:endParaRPr lang="es-CL" sz="1800" cap="all" dirty="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Ciclo de Vida de un Dispositivo Médico</a:t>
            </a:r>
            <a:endParaRPr lang="es-CL" sz="600" cap="all"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Diseño y Desarrollo</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Fabricación</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Estudios Preclínicos y </a:t>
            </a:r>
            <a:r>
              <a:rPr lang="es-CL" sz="1800" dirty="0" smtClean="0">
                <a:solidFill>
                  <a:schemeClr val="tx1"/>
                </a:solidFill>
                <a:latin typeface="Verdana" pitchFamily="34" charset="0"/>
                <a:ea typeface="Verdana" pitchFamily="34" charset="0"/>
                <a:cs typeface="Verdana" pitchFamily="34" charset="0"/>
              </a:rPr>
              <a:t>Clínicos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Solicitudes y Aprobaciones </a:t>
            </a:r>
            <a:r>
              <a:rPr lang="es-CL" sz="1800" dirty="0" smtClean="0">
                <a:solidFill>
                  <a:schemeClr val="tx1"/>
                </a:solidFill>
                <a:latin typeface="Verdana" pitchFamily="34" charset="0"/>
                <a:ea typeface="Verdana" pitchFamily="34" charset="0"/>
                <a:cs typeface="Verdana" pitchFamily="34" charset="0"/>
              </a:rPr>
              <a:t>Regulatorias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Post-Comercialización</a:t>
            </a:r>
          </a:p>
          <a:p>
            <a:pPr marL="712788" indent="-357188" eaLnBrk="1" hangingPunct="1">
              <a:lnSpc>
                <a:spcPct val="150000"/>
              </a:lnSpc>
              <a:buFont typeface="Wingdings" pitchFamily="2" charset="2"/>
              <a:buChar char="Ø"/>
              <a:defRPr/>
            </a:pPr>
            <a:endParaRPr lang="es-CL" sz="1800" dirty="0" smtClean="0">
              <a:solidFill>
                <a:srgbClr val="008E84"/>
              </a:solidFill>
              <a:latin typeface="Verdana" pitchFamily="34" charset="0"/>
              <a:ea typeface="Verdana" pitchFamily="34" charset="0"/>
              <a:cs typeface="Verdana" pitchFamily="34" charset="0"/>
            </a:endParaRPr>
          </a:p>
          <a:p>
            <a:pPr eaLnBrk="1" hangingPunct="1">
              <a:lnSpc>
                <a:spcPct val="150000"/>
              </a:lnSpc>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p:txBody>
      </p:sp>
      <p:pic>
        <p:nvPicPr>
          <p:cNvPr id="13316"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5 Rectángulo"/>
          <p:cNvSpPr>
            <a:spLocks noChangeArrowheads="1"/>
          </p:cNvSpPr>
          <p:nvPr/>
        </p:nvSpPr>
        <p:spPr bwMode="auto">
          <a:xfrm>
            <a:off x="3295650" y="552450"/>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sz="2800" b="1">
                <a:solidFill>
                  <a:srgbClr val="00A79D"/>
                </a:solidFill>
                <a:latin typeface="Verdana" pitchFamily="34" charset="0"/>
              </a:rPr>
              <a:t>CONTENIDOS</a:t>
            </a:r>
          </a:p>
        </p:txBody>
      </p:sp>
      <p:sp>
        <p:nvSpPr>
          <p:cNvPr id="2" name="1 Rectángulo"/>
          <p:cNvSpPr/>
          <p:nvPr/>
        </p:nvSpPr>
        <p:spPr>
          <a:xfrm>
            <a:off x="2911929" y="4655127"/>
            <a:ext cx="5543303" cy="380011"/>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42792693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redondeado"/>
          <p:cNvSpPr/>
          <p:nvPr/>
        </p:nvSpPr>
        <p:spPr>
          <a:xfrm>
            <a:off x="436563" y="258763"/>
            <a:ext cx="8297862" cy="892175"/>
          </a:xfrm>
          <a:prstGeom prst="roundRect">
            <a:avLst/>
          </a:prstGeom>
          <a:solidFill>
            <a:srgbClr val="00A79C"/>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es-ES" sz="3200" b="1" u="sng" dirty="0" smtClean="0">
                <a:solidFill>
                  <a:schemeClr val="bg1"/>
                </a:solidFill>
                <a:latin typeface="Verdana" pitchFamily="34" charset="0"/>
                <a:ea typeface="Verdana" pitchFamily="34" charset="0"/>
                <a:cs typeface="Verdana" pitchFamily="34" charset="0"/>
              </a:rPr>
              <a:t>Fase </a:t>
            </a:r>
            <a:r>
              <a:rPr lang="es-ES" sz="3200" b="1" u="sng" dirty="0" err="1" smtClean="0">
                <a:solidFill>
                  <a:schemeClr val="bg1"/>
                </a:solidFill>
                <a:latin typeface="Verdana" pitchFamily="34" charset="0"/>
                <a:ea typeface="Verdana" pitchFamily="34" charset="0"/>
                <a:cs typeface="Verdana" pitchFamily="34" charset="0"/>
              </a:rPr>
              <a:t>Est</a:t>
            </a:r>
            <a:r>
              <a:rPr lang="es-ES" sz="3200" b="1" u="sng" dirty="0" smtClean="0">
                <a:solidFill>
                  <a:schemeClr val="bg1"/>
                </a:solidFill>
                <a:latin typeface="Verdana" pitchFamily="34" charset="0"/>
                <a:ea typeface="Verdana" pitchFamily="34" charset="0"/>
                <a:cs typeface="Verdana" pitchFamily="34" charset="0"/>
              </a:rPr>
              <a:t>. Pre-Clínicos y Clínicos</a:t>
            </a:r>
            <a:endParaRPr lang="es-ES" sz="2800" u="sng" cap="all" dirty="0" smtClean="0">
              <a:solidFill>
                <a:schemeClr val="bg1"/>
              </a:solidFill>
              <a:latin typeface="Verdana" pitchFamily="34" charset="0"/>
              <a:ea typeface="Verdana" pitchFamily="34" charset="0"/>
              <a:cs typeface="Verdana" pitchFamily="34" charset="0"/>
            </a:endParaRPr>
          </a:p>
        </p:txBody>
      </p:sp>
      <p:sp>
        <p:nvSpPr>
          <p:cNvPr id="47108" name="AutoShape 3"/>
          <p:cNvSpPr>
            <a:spLocks noChangeArrowheads="1"/>
          </p:cNvSpPr>
          <p:nvPr/>
        </p:nvSpPr>
        <p:spPr bwMode="auto">
          <a:xfrm>
            <a:off x="5005388" y="4093582"/>
            <a:ext cx="552450" cy="712788"/>
          </a:xfrm>
          <a:prstGeom prst="downArrow">
            <a:avLst>
              <a:gd name="adj1" fmla="val 50000"/>
              <a:gd name="adj2" fmla="val 50032"/>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nvGrpSpPr>
          <p:cNvPr id="47109" name="2 Grupo"/>
          <p:cNvGrpSpPr>
            <a:grpSpLocks/>
          </p:cNvGrpSpPr>
          <p:nvPr/>
        </p:nvGrpSpPr>
        <p:grpSpPr bwMode="auto">
          <a:xfrm>
            <a:off x="577500" y="1174750"/>
            <a:ext cx="5678487" cy="5459413"/>
            <a:chOff x="1654156" y="1017112"/>
            <a:chExt cx="5678485" cy="5459850"/>
          </a:xfrm>
        </p:grpSpPr>
        <p:sp>
          <p:nvSpPr>
            <p:cNvPr id="22" name="21 Elipse"/>
            <p:cNvSpPr/>
            <p:nvPr/>
          </p:nvSpPr>
          <p:spPr>
            <a:xfrm>
              <a:off x="1693830" y="4694082"/>
              <a:ext cx="1871538" cy="1362075"/>
            </a:xfrm>
            <a:prstGeom prst="ellipse">
              <a:avLst/>
            </a:prstGeom>
            <a:gradFill flip="none" rotWithShape="1">
              <a:gsLst>
                <a:gs pos="0">
                  <a:srgbClr val="09FFED">
                    <a:tint val="66000"/>
                    <a:satMod val="160000"/>
                  </a:srgbClr>
                </a:gs>
                <a:gs pos="50000">
                  <a:srgbClr val="09FFED">
                    <a:tint val="44500"/>
                    <a:satMod val="160000"/>
                  </a:srgbClr>
                </a:gs>
                <a:gs pos="100000">
                  <a:srgbClr val="09FFED">
                    <a:tint val="23500"/>
                    <a:satMod val="160000"/>
                  </a:srgbClr>
                </a:gs>
              </a:gsLst>
              <a:lin ang="16200000" scaled="1"/>
              <a:tileRect/>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rgbClr val="0000CC"/>
                </a:solidFill>
              </a:endParaRPr>
            </a:p>
          </p:txBody>
        </p:sp>
        <p:sp>
          <p:nvSpPr>
            <p:cNvPr id="21" name="20 Elipse"/>
            <p:cNvSpPr/>
            <p:nvPr/>
          </p:nvSpPr>
          <p:spPr>
            <a:xfrm>
              <a:off x="1654156"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0" name="19 Elipse"/>
            <p:cNvSpPr/>
            <p:nvPr/>
          </p:nvSpPr>
          <p:spPr>
            <a:xfrm>
              <a:off x="5241193" y="4689475"/>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s-CL"/>
            </a:p>
          </p:txBody>
        </p:sp>
        <p:sp>
          <p:nvSpPr>
            <p:cNvPr id="19" name="18 Elipse"/>
            <p:cNvSpPr/>
            <p:nvPr/>
          </p:nvSpPr>
          <p:spPr>
            <a:xfrm>
              <a:off x="5461103" y="249346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s-CL"/>
            </a:p>
          </p:txBody>
        </p:sp>
        <p:sp>
          <p:nvSpPr>
            <p:cNvPr id="2" name="1 Elipse"/>
            <p:cNvSpPr/>
            <p:nvPr/>
          </p:nvSpPr>
          <p:spPr>
            <a:xfrm>
              <a:off x="3621212" y="101711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7126"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47127"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47128"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47129"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47130"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47131" name="AutoShape 14"/>
            <p:cNvSpPr>
              <a:spLocks noChangeArrowheads="1"/>
            </p:cNvSpPr>
            <p:nvPr/>
          </p:nvSpPr>
          <p:spPr bwMode="auto">
            <a:xfrm rot="5400000">
              <a:off x="5758843" y="1542927"/>
              <a:ext cx="801688" cy="9715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2"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3" name="AutoShape 16"/>
            <p:cNvSpPr>
              <a:spLocks noChangeArrowheads="1"/>
            </p:cNvSpPr>
            <p:nvPr/>
          </p:nvSpPr>
          <p:spPr bwMode="auto">
            <a:xfrm>
              <a:off x="2460625" y="1417638"/>
              <a:ext cx="1041400" cy="8016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4"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47110" name="6 CuadroTexto"/>
          <p:cNvSpPr txBox="1">
            <a:spLocks noChangeArrowheads="1"/>
          </p:cNvSpPr>
          <p:nvPr/>
        </p:nvSpPr>
        <p:spPr bwMode="auto">
          <a:xfrm>
            <a:off x="6419848" y="3697455"/>
            <a:ext cx="2314575" cy="1323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2000" b="1" dirty="0">
                <a:solidFill>
                  <a:srgbClr val="FFFF00"/>
                </a:solidFill>
              </a:rPr>
              <a:t>Entramos a la siguiente etapa del ciclo de vida del DM</a:t>
            </a:r>
          </a:p>
        </p:txBody>
      </p:sp>
      <p:sp>
        <p:nvSpPr>
          <p:cNvPr id="24" name="23 Flecha doblada hacia arriba"/>
          <p:cNvSpPr/>
          <p:nvPr/>
        </p:nvSpPr>
        <p:spPr>
          <a:xfrm rot="16200000" flipH="1">
            <a:off x="6443747" y="4705902"/>
            <a:ext cx="657214" cy="1421610"/>
          </a:xfrm>
          <a:prstGeom prst="bentUpArrow">
            <a:avLst>
              <a:gd name="adj1" fmla="val 15813"/>
              <a:gd name="adj2" fmla="val 25000"/>
              <a:gd name="adj3" fmla="val 25000"/>
            </a:avLst>
          </a:prstGeom>
          <a:solidFill>
            <a:srgbClr val="92D050"/>
          </a:solidFill>
          <a:ln>
            <a:solidFill>
              <a:srgbClr val="92D05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extLst>
      <p:ext uri="{BB962C8B-B14F-4D97-AF65-F5344CB8AC3E}">
        <p14:creationId xmlns:p14="http://schemas.microsoft.com/office/powerpoint/2010/main" val="14673585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23 Rectángulo redondeado"/>
          <p:cNvSpPr/>
          <p:nvPr/>
        </p:nvSpPr>
        <p:spPr>
          <a:xfrm>
            <a:off x="114300" y="238125"/>
            <a:ext cx="8280400" cy="908050"/>
          </a:xfrm>
          <a:prstGeom prst="roundRect">
            <a:avLst/>
          </a:prstGeom>
          <a:solidFill>
            <a:srgbClr val="008E84"/>
          </a:solidFill>
          <a:ln>
            <a:solidFill>
              <a:srgbClr val="008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62467" name="AutoShape 2"/>
          <p:cNvSpPr>
            <a:spLocks noChangeArrowheads="1"/>
          </p:cNvSpPr>
          <p:nvPr/>
        </p:nvSpPr>
        <p:spPr bwMode="auto">
          <a:xfrm>
            <a:off x="684213" y="5516563"/>
            <a:ext cx="3570287" cy="936625"/>
          </a:xfrm>
          <a:prstGeom prst="roundRect">
            <a:avLst>
              <a:gd name="adj" fmla="val 16667"/>
            </a:avLst>
          </a:prstGeom>
          <a:solidFill>
            <a:srgbClr val="FFFF00"/>
          </a:solid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es-CL"/>
          </a:p>
        </p:txBody>
      </p:sp>
      <p:sp>
        <p:nvSpPr>
          <p:cNvPr id="62468" name="AutoShape 3"/>
          <p:cNvSpPr>
            <a:spLocks noChangeArrowheads="1"/>
          </p:cNvSpPr>
          <p:nvPr/>
        </p:nvSpPr>
        <p:spPr bwMode="auto">
          <a:xfrm>
            <a:off x="684213" y="3789363"/>
            <a:ext cx="3527426" cy="720725"/>
          </a:xfrm>
          <a:prstGeom prst="roundRect">
            <a:avLst>
              <a:gd name="adj" fmla="val 16667"/>
            </a:avLst>
          </a:prstGeom>
          <a:solidFill>
            <a:srgbClr val="FFFF00"/>
          </a:solid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es-CL"/>
          </a:p>
        </p:txBody>
      </p:sp>
      <p:sp>
        <p:nvSpPr>
          <p:cNvPr id="62469" name="Rectangle 4"/>
          <p:cNvSpPr>
            <a:spLocks noGrp="1" noChangeArrowheads="1"/>
          </p:cNvSpPr>
          <p:nvPr>
            <p:ph type="title" idx="4294967295"/>
          </p:nvPr>
        </p:nvSpPr>
        <p:spPr bwMode="auto">
          <a:xfrm>
            <a:off x="439738" y="339725"/>
            <a:ext cx="7926387" cy="7048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dirty="0" smtClean="0">
                <a:solidFill>
                  <a:schemeClr val="bg1"/>
                </a:solidFill>
                <a:latin typeface="Verdana" pitchFamily="34" charset="0"/>
                <a:ea typeface="Verdana" pitchFamily="34" charset="0"/>
                <a:cs typeface="Verdana" pitchFamily="34" charset="0"/>
              </a:rPr>
              <a:t>Fase Estudios Pre-Clínicos y Clínicos</a:t>
            </a:r>
          </a:p>
        </p:txBody>
      </p:sp>
      <p:sp>
        <p:nvSpPr>
          <p:cNvPr id="62470" name="Rectangle 5"/>
          <p:cNvSpPr>
            <a:spLocks noChangeArrowheads="1"/>
          </p:cNvSpPr>
          <p:nvPr/>
        </p:nvSpPr>
        <p:spPr bwMode="auto">
          <a:xfrm>
            <a:off x="2906713" y="893763"/>
            <a:ext cx="184150" cy="3662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endParaRPr lang="es-ES"/>
          </a:p>
          <a:p>
            <a:pPr algn="ctr"/>
            <a:endParaRPr lang="es-ES"/>
          </a:p>
          <a:p>
            <a:pPr algn="ctr"/>
            <a:endParaRPr lang="es-ES"/>
          </a:p>
          <a:p>
            <a:pPr algn="ctr"/>
            <a:endParaRPr lang="es-ES" b="1" i="1">
              <a:solidFill>
                <a:schemeClr val="accent2"/>
              </a:solidFill>
            </a:endParaRPr>
          </a:p>
          <a:p>
            <a:pPr algn="ctr"/>
            <a:endParaRPr lang="es-ES" b="1" i="1">
              <a:solidFill>
                <a:schemeClr val="accent2"/>
              </a:solidFill>
            </a:endParaRPr>
          </a:p>
          <a:p>
            <a:pPr algn="ctr"/>
            <a:endParaRPr lang="es-ES" b="1" i="1"/>
          </a:p>
          <a:p>
            <a:pPr algn="ctr"/>
            <a:endParaRPr lang="es-ES">
              <a:solidFill>
                <a:schemeClr val="accent2"/>
              </a:solidFill>
            </a:endParaRPr>
          </a:p>
          <a:p>
            <a:pPr algn="ctr"/>
            <a:endParaRPr lang="es-ES">
              <a:solidFill>
                <a:schemeClr val="accent2"/>
              </a:solidFill>
            </a:endParaRPr>
          </a:p>
          <a:p>
            <a:pPr algn="ctr"/>
            <a:endParaRPr lang="es-ES" b="1" i="1"/>
          </a:p>
          <a:p>
            <a:pPr algn="ctr"/>
            <a:endParaRPr lang="es-ES" b="1" i="1"/>
          </a:p>
          <a:p>
            <a:pPr algn="ctr"/>
            <a:endParaRPr lang="es-ES" b="1" i="1">
              <a:solidFill>
                <a:schemeClr val="accent2"/>
              </a:solidFill>
            </a:endParaRPr>
          </a:p>
          <a:p>
            <a:pPr algn="ctr"/>
            <a:endParaRPr lang="es-ES" b="1" i="1"/>
          </a:p>
          <a:p>
            <a:pPr algn="ctr"/>
            <a:endParaRPr lang="es-ES" b="1" i="1">
              <a:solidFill>
                <a:schemeClr val="accent2"/>
              </a:solidFill>
            </a:endParaRPr>
          </a:p>
        </p:txBody>
      </p:sp>
      <p:sp>
        <p:nvSpPr>
          <p:cNvPr id="62471" name="AutoShape 7"/>
          <p:cNvSpPr>
            <a:spLocks noChangeArrowheads="1"/>
          </p:cNvSpPr>
          <p:nvPr/>
        </p:nvSpPr>
        <p:spPr bwMode="auto">
          <a:xfrm>
            <a:off x="684213" y="1412875"/>
            <a:ext cx="4679950" cy="1079500"/>
          </a:xfrm>
          <a:prstGeom prst="roundRect">
            <a:avLst>
              <a:gd name="adj" fmla="val 16667"/>
            </a:avLst>
          </a:prstGeom>
          <a:solidFill>
            <a:srgbClr val="FFFF00"/>
          </a:solid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es-CL"/>
          </a:p>
        </p:txBody>
      </p:sp>
      <p:sp>
        <p:nvSpPr>
          <p:cNvPr id="62472" name="Text Box 8"/>
          <p:cNvSpPr txBox="1">
            <a:spLocks noChangeArrowheads="1"/>
          </p:cNvSpPr>
          <p:nvPr/>
        </p:nvSpPr>
        <p:spPr bwMode="auto">
          <a:xfrm>
            <a:off x="971550" y="1484313"/>
            <a:ext cx="3852863"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i="1">
                <a:solidFill>
                  <a:schemeClr val="accent2"/>
                </a:solidFill>
              </a:rPr>
              <a:t>FASE DISEÑO Y DESARROLLO: Estudios de Viabilidad y Biocompatibilidad ( Preclínicas) </a:t>
            </a:r>
          </a:p>
        </p:txBody>
      </p:sp>
      <p:sp>
        <p:nvSpPr>
          <p:cNvPr id="62473" name="AutoShape 10"/>
          <p:cNvSpPr>
            <a:spLocks noChangeArrowheads="1"/>
          </p:cNvSpPr>
          <p:nvPr/>
        </p:nvSpPr>
        <p:spPr bwMode="auto">
          <a:xfrm>
            <a:off x="6156325" y="1412875"/>
            <a:ext cx="2303463" cy="504825"/>
          </a:xfrm>
          <a:prstGeom prst="roundRect">
            <a:avLst>
              <a:gd name="adj" fmla="val 16667"/>
            </a:avLst>
          </a:prstGeom>
          <a:solidFill>
            <a:srgbClr val="FED2FB"/>
          </a:solid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es-CL"/>
          </a:p>
        </p:txBody>
      </p:sp>
      <p:sp>
        <p:nvSpPr>
          <p:cNvPr id="62474" name="Text Box 11"/>
          <p:cNvSpPr txBox="1">
            <a:spLocks noChangeArrowheads="1"/>
          </p:cNvSpPr>
          <p:nvPr/>
        </p:nvSpPr>
        <p:spPr bwMode="auto">
          <a:xfrm>
            <a:off x="6659564" y="1484313"/>
            <a:ext cx="148691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i="1">
                <a:solidFill>
                  <a:schemeClr val="accent2"/>
                </a:solidFill>
              </a:rPr>
              <a:t>Animales</a:t>
            </a:r>
          </a:p>
        </p:txBody>
      </p:sp>
      <p:sp>
        <p:nvSpPr>
          <p:cNvPr id="62475" name="Text Box 12"/>
          <p:cNvSpPr txBox="1">
            <a:spLocks noChangeArrowheads="1"/>
          </p:cNvSpPr>
          <p:nvPr/>
        </p:nvSpPr>
        <p:spPr bwMode="auto">
          <a:xfrm>
            <a:off x="971550" y="4005263"/>
            <a:ext cx="295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i="1">
                <a:solidFill>
                  <a:schemeClr val="accent2"/>
                </a:solidFill>
              </a:rPr>
              <a:t>Estudios Clínicos</a:t>
            </a:r>
          </a:p>
        </p:txBody>
      </p:sp>
      <p:sp>
        <p:nvSpPr>
          <p:cNvPr id="62476" name="Text Box 13"/>
          <p:cNvSpPr txBox="1">
            <a:spLocks noChangeArrowheads="1"/>
          </p:cNvSpPr>
          <p:nvPr/>
        </p:nvSpPr>
        <p:spPr bwMode="auto">
          <a:xfrm>
            <a:off x="1476375" y="5876925"/>
            <a:ext cx="165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b="1" i="1">
                <a:solidFill>
                  <a:schemeClr val="accent2"/>
                </a:solidFill>
              </a:rPr>
              <a:t>MERCADO</a:t>
            </a:r>
          </a:p>
        </p:txBody>
      </p:sp>
      <p:sp>
        <p:nvSpPr>
          <p:cNvPr id="62477" name="AutoShape 15"/>
          <p:cNvSpPr>
            <a:spLocks noChangeArrowheads="1"/>
          </p:cNvSpPr>
          <p:nvPr/>
        </p:nvSpPr>
        <p:spPr bwMode="auto">
          <a:xfrm rot="5400000">
            <a:off x="1908175" y="2924175"/>
            <a:ext cx="936625" cy="50482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99"/>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62478" name="AutoShape 17"/>
          <p:cNvSpPr>
            <a:spLocks noChangeArrowheads="1"/>
          </p:cNvSpPr>
          <p:nvPr/>
        </p:nvSpPr>
        <p:spPr bwMode="auto">
          <a:xfrm rot="5400000">
            <a:off x="1978819" y="4796631"/>
            <a:ext cx="720725" cy="576263"/>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99"/>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62479" name="AutoShape 18"/>
          <p:cNvSpPr>
            <a:spLocks noChangeArrowheads="1"/>
          </p:cNvSpPr>
          <p:nvPr/>
        </p:nvSpPr>
        <p:spPr bwMode="auto">
          <a:xfrm>
            <a:off x="6156325" y="2205038"/>
            <a:ext cx="2303463" cy="504825"/>
          </a:xfrm>
          <a:prstGeom prst="roundRect">
            <a:avLst>
              <a:gd name="adj" fmla="val 16667"/>
            </a:avLst>
          </a:prstGeom>
          <a:solidFill>
            <a:srgbClr val="A7F7BA"/>
          </a:solid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es-CL"/>
          </a:p>
        </p:txBody>
      </p:sp>
      <p:sp>
        <p:nvSpPr>
          <p:cNvPr id="62480" name="Text Box 19"/>
          <p:cNvSpPr txBox="1">
            <a:spLocks noChangeArrowheads="1"/>
          </p:cNvSpPr>
          <p:nvPr/>
        </p:nvSpPr>
        <p:spPr bwMode="auto">
          <a:xfrm>
            <a:off x="6659563" y="2276475"/>
            <a:ext cx="15843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i="1">
                <a:solidFill>
                  <a:schemeClr val="accent2"/>
                </a:solidFill>
              </a:rPr>
              <a:t>In vitro</a:t>
            </a:r>
          </a:p>
        </p:txBody>
      </p:sp>
      <p:sp>
        <p:nvSpPr>
          <p:cNvPr id="62481" name="Text Box 20"/>
          <p:cNvSpPr txBox="1">
            <a:spLocks noChangeArrowheads="1"/>
          </p:cNvSpPr>
          <p:nvPr/>
        </p:nvSpPr>
        <p:spPr bwMode="auto">
          <a:xfrm>
            <a:off x="2916238" y="2708275"/>
            <a:ext cx="2232025"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dirty="0">
                <a:solidFill>
                  <a:srgbClr val="008E84"/>
                </a:solidFill>
              </a:rPr>
              <a:t>Seguridad</a:t>
            </a:r>
          </a:p>
          <a:p>
            <a:pPr eaLnBrk="1" hangingPunct="1">
              <a:spcBef>
                <a:spcPct val="50000"/>
              </a:spcBef>
            </a:pPr>
            <a:r>
              <a:rPr lang="es-ES" dirty="0">
                <a:solidFill>
                  <a:srgbClr val="008E84"/>
                </a:solidFill>
              </a:rPr>
              <a:t>Desempeño</a:t>
            </a:r>
          </a:p>
        </p:txBody>
      </p:sp>
      <p:sp>
        <p:nvSpPr>
          <p:cNvPr id="62482" name="Text Box 21"/>
          <p:cNvSpPr txBox="1">
            <a:spLocks noChangeArrowheads="1"/>
          </p:cNvSpPr>
          <p:nvPr/>
        </p:nvSpPr>
        <p:spPr bwMode="auto">
          <a:xfrm>
            <a:off x="4284663" y="4724400"/>
            <a:ext cx="20161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ES">
                <a:solidFill>
                  <a:srgbClr val="008E84"/>
                </a:solidFill>
              </a:rPr>
              <a:t>Seguridad</a:t>
            </a:r>
          </a:p>
          <a:p>
            <a:pPr eaLnBrk="1" hangingPunct="1"/>
            <a:r>
              <a:rPr lang="es-ES">
                <a:solidFill>
                  <a:srgbClr val="008E84"/>
                </a:solidFill>
              </a:rPr>
              <a:t>Desempeño</a:t>
            </a:r>
          </a:p>
        </p:txBody>
      </p:sp>
      <p:sp>
        <p:nvSpPr>
          <p:cNvPr id="62483" name="Text Box 22"/>
          <p:cNvSpPr txBox="1">
            <a:spLocks noChangeArrowheads="1"/>
          </p:cNvSpPr>
          <p:nvPr/>
        </p:nvSpPr>
        <p:spPr bwMode="auto">
          <a:xfrm>
            <a:off x="3059113" y="4868863"/>
            <a:ext cx="11525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dirty="0">
                <a:solidFill>
                  <a:srgbClr val="008E84"/>
                </a:solidFill>
              </a:rPr>
              <a:t>Datos</a:t>
            </a:r>
          </a:p>
        </p:txBody>
      </p:sp>
      <p:sp>
        <p:nvSpPr>
          <p:cNvPr id="62484" name="AutoShape 23"/>
          <p:cNvSpPr>
            <a:spLocks/>
          </p:cNvSpPr>
          <p:nvPr/>
        </p:nvSpPr>
        <p:spPr bwMode="auto">
          <a:xfrm>
            <a:off x="3924300" y="4652963"/>
            <a:ext cx="287338" cy="720725"/>
          </a:xfrm>
          <a:prstGeom prst="leftBrace">
            <a:avLst>
              <a:gd name="adj1" fmla="val 20902"/>
              <a:gd name="adj2" fmla="val 50000"/>
            </a:avLst>
          </a:prstGeom>
          <a:noFill/>
          <a:ln w="41275">
            <a:solidFill>
              <a:srgbClr val="008E84"/>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62485" name="AutoShape 24"/>
          <p:cNvSpPr>
            <a:spLocks noChangeArrowheads="1"/>
          </p:cNvSpPr>
          <p:nvPr/>
        </p:nvSpPr>
        <p:spPr bwMode="auto">
          <a:xfrm>
            <a:off x="6227763" y="3933825"/>
            <a:ext cx="2303462" cy="504825"/>
          </a:xfrm>
          <a:prstGeom prst="roundRect">
            <a:avLst>
              <a:gd name="adj" fmla="val 16667"/>
            </a:avLst>
          </a:prstGeom>
          <a:solidFill>
            <a:srgbClr val="FED2FB"/>
          </a:solid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endParaRPr lang="es-CL"/>
          </a:p>
        </p:txBody>
      </p:sp>
      <p:sp>
        <p:nvSpPr>
          <p:cNvPr id="62486" name="Text Box 25"/>
          <p:cNvSpPr txBox="1">
            <a:spLocks noChangeArrowheads="1"/>
          </p:cNvSpPr>
          <p:nvPr/>
        </p:nvSpPr>
        <p:spPr bwMode="auto">
          <a:xfrm>
            <a:off x="6372225" y="4005263"/>
            <a:ext cx="1943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solidFill>
                  <a:schemeClr val="accent2"/>
                </a:solidFill>
              </a:rPr>
              <a:t>Seres humanos</a:t>
            </a:r>
          </a:p>
        </p:txBody>
      </p:sp>
      <p:sp>
        <p:nvSpPr>
          <p:cNvPr id="62487" name="Text Box 26"/>
          <p:cNvSpPr txBox="1">
            <a:spLocks noChangeArrowheads="1"/>
          </p:cNvSpPr>
          <p:nvPr/>
        </p:nvSpPr>
        <p:spPr bwMode="auto">
          <a:xfrm>
            <a:off x="5831681" y="4646613"/>
            <a:ext cx="2952750" cy="2031325"/>
          </a:xfrm>
          <a:prstGeom prst="rect">
            <a:avLst/>
          </a:prstGeom>
          <a:solidFill>
            <a:schemeClr val="tx1"/>
          </a:solidFill>
          <a:ln>
            <a:noFill/>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dirty="0">
                <a:solidFill>
                  <a:srgbClr val="FFFF00"/>
                </a:solidFill>
              </a:rPr>
              <a:t>Todos los datos y protocolos </a:t>
            </a:r>
            <a:r>
              <a:rPr lang="es-ES" i="1" dirty="0">
                <a:solidFill>
                  <a:srgbClr val="FFFF00"/>
                </a:solidFill>
              </a:rPr>
              <a:t>preclínicos </a:t>
            </a:r>
            <a:r>
              <a:rPr lang="es-ES" dirty="0">
                <a:solidFill>
                  <a:srgbClr val="FFFF00"/>
                </a:solidFill>
              </a:rPr>
              <a:t>y </a:t>
            </a:r>
            <a:r>
              <a:rPr lang="es-ES" i="1" dirty="0">
                <a:solidFill>
                  <a:srgbClr val="FFFF00"/>
                </a:solidFill>
              </a:rPr>
              <a:t>clínicos </a:t>
            </a:r>
            <a:r>
              <a:rPr lang="es-ES" dirty="0">
                <a:solidFill>
                  <a:srgbClr val="FFFF00"/>
                </a:solidFill>
              </a:rPr>
              <a:t>deben estar bien documentados y realizarse según las Buenas Prácticas </a:t>
            </a:r>
            <a:r>
              <a:rPr lang="es-ES" dirty="0" smtClean="0">
                <a:solidFill>
                  <a:srgbClr val="FFFF00"/>
                </a:solidFill>
              </a:rPr>
              <a:t>de Laboratorio (BPL) y Clínicas </a:t>
            </a:r>
            <a:r>
              <a:rPr lang="es-ES" dirty="0">
                <a:solidFill>
                  <a:srgbClr val="FFFF00"/>
                </a:solidFill>
              </a:rPr>
              <a:t>(BPC</a:t>
            </a:r>
            <a:r>
              <a:rPr lang="es-ES" dirty="0" smtClean="0">
                <a:solidFill>
                  <a:srgbClr val="FFFF00"/>
                </a:solidFill>
              </a:rPr>
              <a:t>) </a:t>
            </a:r>
            <a:endParaRPr lang="es-ES" dirty="0">
              <a:solidFill>
                <a:srgbClr val="FFFF00"/>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31788" y="217488"/>
            <a:ext cx="8280400" cy="908050"/>
          </a:xfrm>
          <a:prstGeom prst="roundRect">
            <a:avLst/>
          </a:prstGeom>
          <a:solidFill>
            <a:srgbClr val="008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63491" name="Rectangle 4"/>
          <p:cNvSpPr>
            <a:spLocks noGrp="1" noChangeArrowheads="1"/>
          </p:cNvSpPr>
          <p:nvPr>
            <p:ph type="title" idx="4294967295"/>
          </p:nvPr>
        </p:nvSpPr>
        <p:spPr bwMode="auto">
          <a:xfrm>
            <a:off x="21430" y="391144"/>
            <a:ext cx="8481301"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dirty="0" smtClean="0">
                <a:solidFill>
                  <a:schemeClr val="bg1"/>
                </a:solidFill>
                <a:latin typeface="Verdana" pitchFamily="34" charset="0"/>
                <a:ea typeface="Verdana" pitchFamily="34" charset="0"/>
                <a:cs typeface="Verdana" pitchFamily="34" charset="0"/>
              </a:rPr>
              <a:t>Fase Estudios Pre-Clínicos y Clínicos</a:t>
            </a:r>
          </a:p>
        </p:txBody>
      </p:sp>
      <p:sp>
        <p:nvSpPr>
          <p:cNvPr id="63492" name="Text Box 5"/>
          <p:cNvSpPr txBox="1">
            <a:spLocks noChangeArrowheads="1"/>
          </p:cNvSpPr>
          <p:nvPr/>
        </p:nvSpPr>
        <p:spPr bwMode="auto">
          <a:xfrm>
            <a:off x="4471988" y="1232415"/>
            <a:ext cx="4348162"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6700" indent="-2667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buFont typeface="Wingdings" pitchFamily="2" charset="2"/>
              <a:buChar char="ü"/>
            </a:pPr>
            <a:r>
              <a:rPr lang="es-ES" sz="2000" i="1" dirty="0"/>
              <a:t>El fabricante determina si se requieren estudios clínicos en humanos para respaldar un dispositivo médico o si los datos de la literatura y de las pruebas en animales y laboratorio pueden respaldar la seguridad y el desempeño del dispositivo. </a:t>
            </a:r>
          </a:p>
          <a:p>
            <a:pPr eaLnBrk="1" hangingPunct="1">
              <a:spcBef>
                <a:spcPct val="50000"/>
              </a:spcBef>
              <a:buFont typeface="Wingdings" pitchFamily="2" charset="2"/>
              <a:buChar char="ü"/>
            </a:pPr>
            <a:r>
              <a:rPr lang="es-ES" sz="2000" i="1" dirty="0"/>
              <a:t>Si en lugar de un estudio clínico, el fabricante decide utilizar métodos alternativos, debe elaborarse y documentarse una </a:t>
            </a:r>
            <a:r>
              <a:rPr lang="es-ES" sz="2000" b="1" i="1" dirty="0"/>
              <a:t>justificación científica clara y documentada</a:t>
            </a:r>
            <a:r>
              <a:rPr lang="es-ES" sz="2000" i="1" dirty="0"/>
              <a:t> como parte del reporte de seguridad y desempeño del dispositivo.</a:t>
            </a:r>
            <a:r>
              <a:rPr lang="es-ES" sz="2000" dirty="0"/>
              <a:t> </a:t>
            </a:r>
          </a:p>
        </p:txBody>
      </p:sp>
      <p:pic>
        <p:nvPicPr>
          <p:cNvPr id="63493" name="Picture 6" descr="http://ecosofia.org/files/ratita_la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6900" y="2349500"/>
            <a:ext cx="2381250"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8" descr="http://4.bp.blogspot.com/-9myurBJkAKQ/UaZFeVe1sAI/AAAAAAAAATA/vmv9MY2qirU/s1600/derechos+animal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925" y="1125538"/>
            <a:ext cx="2058988"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5" name="Picture 13" descr="http://img.alibaba.com/photo/112994960/Clinical_trial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563" y="3557588"/>
            <a:ext cx="210185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6"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6138" y="4578350"/>
            <a:ext cx="2132012"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6"/>
          <p:cNvSpPr txBox="1">
            <a:spLocks noChangeArrowheads="1"/>
          </p:cNvSpPr>
          <p:nvPr/>
        </p:nvSpPr>
        <p:spPr bwMode="auto">
          <a:xfrm>
            <a:off x="366713" y="1147763"/>
            <a:ext cx="581025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dirty="0"/>
              <a:t>Los protocolos de </a:t>
            </a:r>
            <a:r>
              <a:rPr lang="es-ES" b="1" i="1" dirty="0"/>
              <a:t>estudios </a:t>
            </a:r>
            <a:r>
              <a:rPr lang="es-ES" b="1" i="1" dirty="0" err="1"/>
              <a:t>clinicos</a:t>
            </a:r>
            <a:r>
              <a:rPr lang="es-ES" b="1" i="1" dirty="0"/>
              <a:t> </a:t>
            </a:r>
            <a:r>
              <a:rPr lang="es-ES" b="1" dirty="0"/>
              <a:t>se determinan según el tipo de dispositivo y su nivel de riesgo. </a:t>
            </a:r>
          </a:p>
          <a:p>
            <a:pPr eaLnBrk="1" hangingPunct="1">
              <a:spcBef>
                <a:spcPct val="50000"/>
              </a:spcBef>
            </a:pPr>
            <a:r>
              <a:rPr lang="es-ES" b="1" dirty="0"/>
              <a:t>Muchos DM de riesgo medio a bajo no requieren estudios clínicos</a:t>
            </a:r>
            <a:r>
              <a:rPr lang="es-ES" dirty="0"/>
              <a:t>. Los </a:t>
            </a:r>
            <a:r>
              <a:rPr lang="es-ES" i="1" dirty="0"/>
              <a:t>estudios clínicos </a:t>
            </a:r>
            <a:r>
              <a:rPr lang="es-ES" dirty="0"/>
              <a:t>varían en tamaño y complejidad. </a:t>
            </a:r>
          </a:p>
        </p:txBody>
      </p:sp>
      <p:sp>
        <p:nvSpPr>
          <p:cNvPr id="64515" name="AutoShape 7"/>
          <p:cNvSpPr>
            <a:spLocks noChangeArrowheads="1"/>
          </p:cNvSpPr>
          <p:nvPr/>
        </p:nvSpPr>
        <p:spPr bwMode="auto">
          <a:xfrm>
            <a:off x="763588" y="2855913"/>
            <a:ext cx="2303462" cy="3527425"/>
          </a:xfrm>
          <a:prstGeom prst="upArrow">
            <a:avLst>
              <a:gd name="adj1" fmla="val 50000"/>
              <a:gd name="adj2" fmla="val 38284"/>
            </a:avLst>
          </a:prstGeom>
          <a:gradFill rotWithShape="1">
            <a:gsLst>
              <a:gs pos="0">
                <a:srgbClr val="33CC33"/>
              </a:gs>
              <a:gs pos="100000">
                <a:srgbClr val="B4FEDD"/>
              </a:gs>
            </a:gsLst>
            <a:lin ang="54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none" anchor="ctr"/>
          <a:lstStyle/>
          <a:p>
            <a:endParaRPr lang="es-CL"/>
          </a:p>
        </p:txBody>
      </p:sp>
      <p:sp>
        <p:nvSpPr>
          <p:cNvPr id="64516" name="Text Box 8"/>
          <p:cNvSpPr txBox="1">
            <a:spLocks noChangeArrowheads="1"/>
          </p:cNvSpPr>
          <p:nvPr/>
        </p:nvSpPr>
        <p:spPr bwMode="auto">
          <a:xfrm>
            <a:off x="4643438" y="2997200"/>
            <a:ext cx="36004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5725" indent="-8572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solidFill>
                  <a:srgbClr val="3333FF"/>
                </a:solidFill>
              </a:rPr>
              <a:t> </a:t>
            </a:r>
            <a:r>
              <a:rPr lang="es-ES">
                <a:solidFill>
                  <a:srgbClr val="008E84"/>
                </a:solidFill>
              </a:rPr>
              <a:t>Estudios Multicéntricos </a:t>
            </a:r>
            <a:r>
              <a:rPr lang="es-ES" sz="1400">
                <a:solidFill>
                  <a:srgbClr val="008E84"/>
                </a:solidFill>
              </a:rPr>
              <a:t>(Cohorte  /Aleatorizado)</a:t>
            </a:r>
          </a:p>
        </p:txBody>
      </p:sp>
      <p:sp>
        <p:nvSpPr>
          <p:cNvPr id="64517" name="Text Box 9"/>
          <p:cNvSpPr txBox="1">
            <a:spLocks noChangeArrowheads="1"/>
          </p:cNvSpPr>
          <p:nvPr/>
        </p:nvSpPr>
        <p:spPr bwMode="auto">
          <a:xfrm>
            <a:off x="4643438" y="3716338"/>
            <a:ext cx="41767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solidFill>
                  <a:srgbClr val="3333FF"/>
                </a:solidFill>
              </a:rPr>
              <a:t> </a:t>
            </a:r>
            <a:r>
              <a:rPr lang="es-ES">
                <a:solidFill>
                  <a:srgbClr val="008E84"/>
                </a:solidFill>
              </a:rPr>
              <a:t>Estudios de Cohorte de único Centro</a:t>
            </a:r>
          </a:p>
        </p:txBody>
      </p:sp>
      <p:sp>
        <p:nvSpPr>
          <p:cNvPr id="64518" name="Text Box 10"/>
          <p:cNvSpPr txBox="1">
            <a:spLocks noChangeArrowheads="1"/>
          </p:cNvSpPr>
          <p:nvPr/>
        </p:nvSpPr>
        <p:spPr bwMode="auto">
          <a:xfrm>
            <a:off x="4716463" y="4437063"/>
            <a:ext cx="37433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solidFill>
                  <a:srgbClr val="008E84"/>
                </a:solidFill>
              </a:rPr>
              <a:t>Datos Clínicos Piloto</a:t>
            </a:r>
          </a:p>
        </p:txBody>
      </p:sp>
      <p:sp>
        <p:nvSpPr>
          <p:cNvPr id="64519" name="Text Box 11"/>
          <p:cNvSpPr txBox="1">
            <a:spLocks noChangeArrowheads="1"/>
          </p:cNvSpPr>
          <p:nvPr/>
        </p:nvSpPr>
        <p:spPr bwMode="auto">
          <a:xfrm>
            <a:off x="4643438" y="5084763"/>
            <a:ext cx="37433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solidFill>
                  <a:srgbClr val="3333FF"/>
                </a:solidFill>
              </a:rPr>
              <a:t> </a:t>
            </a:r>
            <a:r>
              <a:rPr lang="es-ES">
                <a:solidFill>
                  <a:srgbClr val="008E84"/>
                </a:solidFill>
              </a:rPr>
              <a:t>Estudios Preclínicos en animales</a:t>
            </a:r>
          </a:p>
        </p:txBody>
      </p:sp>
      <p:sp>
        <p:nvSpPr>
          <p:cNvPr id="64520" name="Text Box 12"/>
          <p:cNvSpPr txBox="1">
            <a:spLocks noChangeArrowheads="1"/>
          </p:cNvSpPr>
          <p:nvPr/>
        </p:nvSpPr>
        <p:spPr bwMode="auto">
          <a:xfrm>
            <a:off x="4572000" y="5805488"/>
            <a:ext cx="38877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80975" indent="-1809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solidFill>
                  <a:srgbClr val="3333FF"/>
                </a:solidFill>
              </a:rPr>
              <a:t>  </a:t>
            </a:r>
            <a:r>
              <a:rPr lang="es-ES">
                <a:solidFill>
                  <a:srgbClr val="008E84"/>
                </a:solidFill>
              </a:rPr>
              <a:t>Datos de Laboratorio / Revisión de  Literatura</a:t>
            </a:r>
          </a:p>
        </p:txBody>
      </p:sp>
      <p:sp>
        <p:nvSpPr>
          <p:cNvPr id="64521" name="Text Box 13"/>
          <p:cNvSpPr txBox="1">
            <a:spLocks noChangeArrowheads="1"/>
          </p:cNvSpPr>
          <p:nvPr/>
        </p:nvSpPr>
        <p:spPr bwMode="auto">
          <a:xfrm rot="-5400000">
            <a:off x="1839913" y="4413250"/>
            <a:ext cx="36718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solidFill>
                  <a:srgbClr val="FC4810"/>
                </a:solidFill>
              </a:rPr>
              <a:t>Mayor complejidad de Datos</a:t>
            </a:r>
          </a:p>
        </p:txBody>
      </p:sp>
      <p:sp>
        <p:nvSpPr>
          <p:cNvPr id="64522" name="Line 14"/>
          <p:cNvSpPr>
            <a:spLocks noChangeShapeType="1"/>
          </p:cNvSpPr>
          <p:nvPr/>
        </p:nvSpPr>
        <p:spPr bwMode="auto">
          <a:xfrm flipH="1">
            <a:off x="2555875" y="3213100"/>
            <a:ext cx="2087563"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64523" name="Line 15"/>
          <p:cNvSpPr>
            <a:spLocks noChangeShapeType="1"/>
          </p:cNvSpPr>
          <p:nvPr/>
        </p:nvSpPr>
        <p:spPr bwMode="auto">
          <a:xfrm flipH="1">
            <a:off x="2555875" y="3933825"/>
            <a:ext cx="2087563"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64524" name="Line 16"/>
          <p:cNvSpPr>
            <a:spLocks noChangeShapeType="1"/>
          </p:cNvSpPr>
          <p:nvPr/>
        </p:nvSpPr>
        <p:spPr bwMode="auto">
          <a:xfrm flipH="1">
            <a:off x="2555875" y="4652963"/>
            <a:ext cx="2087563"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64525" name="Line 17"/>
          <p:cNvSpPr>
            <a:spLocks noChangeShapeType="1"/>
          </p:cNvSpPr>
          <p:nvPr/>
        </p:nvSpPr>
        <p:spPr bwMode="auto">
          <a:xfrm flipH="1">
            <a:off x="2555875" y="5300663"/>
            <a:ext cx="2087563"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64526" name="Line 18"/>
          <p:cNvSpPr>
            <a:spLocks noChangeShapeType="1"/>
          </p:cNvSpPr>
          <p:nvPr/>
        </p:nvSpPr>
        <p:spPr bwMode="auto">
          <a:xfrm flipH="1">
            <a:off x="2555875" y="6092825"/>
            <a:ext cx="2087563" cy="33338"/>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16" name="15 Rectángulo redondeado"/>
          <p:cNvSpPr/>
          <p:nvPr/>
        </p:nvSpPr>
        <p:spPr>
          <a:xfrm>
            <a:off x="213756" y="209550"/>
            <a:ext cx="8514608" cy="908050"/>
          </a:xfrm>
          <a:prstGeom prst="roundRect">
            <a:avLst/>
          </a:prstGeom>
          <a:solidFill>
            <a:srgbClr val="008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64528" name="Rectangle 4"/>
          <p:cNvSpPr txBox="1">
            <a:spLocks noChangeArrowheads="1"/>
          </p:cNvSpPr>
          <p:nvPr/>
        </p:nvSpPr>
        <p:spPr bwMode="auto">
          <a:xfrm>
            <a:off x="827088" y="454025"/>
            <a:ext cx="76327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sz="2800" b="1" u="sng" dirty="0" smtClean="0">
                <a:solidFill>
                  <a:schemeClr val="bg1"/>
                </a:solidFill>
                <a:latin typeface="Verdana" pitchFamily="34" charset="0"/>
                <a:ea typeface="Verdana" pitchFamily="34" charset="0"/>
                <a:cs typeface="Verdana" pitchFamily="34" charset="0"/>
              </a:rPr>
              <a:t>Fase Estudios Pre-Clínicos y Clínicos</a:t>
            </a:r>
            <a:endParaRPr lang="es-ES" sz="2800" b="1" dirty="0">
              <a:solidFill>
                <a:schemeClr val="bg1"/>
              </a:solidFill>
              <a:latin typeface="Verdana" pitchFamily="34" charset="0"/>
              <a:ea typeface="Verdana" pitchFamily="34" charset="0"/>
              <a:cs typeface="Verdana" pitchFamily="34" charset="0"/>
            </a:endParaRPr>
          </a:p>
        </p:txBody>
      </p:sp>
      <p:pic>
        <p:nvPicPr>
          <p:cNvPr id="64529" name="Picture 10" descr="http://3.bp.blogspot.com/_tbnz8hn_Ebw/S-DEpp2yTvI/AAAAAAAAABw/O-_B_3f4fpc/s1600/experimento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6963" y="1117600"/>
            <a:ext cx="2373271" cy="176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323850" y="1268412"/>
            <a:ext cx="3887788" cy="5222776"/>
          </a:xfrm>
          <a:prstGeom prst="rect">
            <a:avLst/>
          </a:prstGeom>
          <a:solidFill>
            <a:srgbClr val="FED2FB"/>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65541" name="Text Box 5"/>
          <p:cNvSpPr txBox="1">
            <a:spLocks noChangeArrowheads="1"/>
          </p:cNvSpPr>
          <p:nvPr/>
        </p:nvSpPr>
        <p:spPr bwMode="auto">
          <a:xfrm>
            <a:off x="539750" y="1412875"/>
            <a:ext cx="3600450" cy="4585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80975" indent="-1809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dirty="0"/>
              <a:t>   Procesos internos del aseguramiento de calidad clínica en una organización</a:t>
            </a:r>
            <a:r>
              <a:rPr lang="es-ES" b="1" dirty="0" smtClean="0"/>
              <a:t>:</a:t>
            </a:r>
          </a:p>
          <a:p>
            <a:pPr eaLnBrk="1" hangingPunct="1">
              <a:spcBef>
                <a:spcPct val="50000"/>
              </a:spcBef>
            </a:pPr>
            <a:r>
              <a:rPr lang="es-ES" b="1" dirty="0" smtClean="0"/>
              <a:t> </a:t>
            </a:r>
            <a:endParaRPr lang="es-ES" b="1" dirty="0"/>
          </a:p>
          <a:p>
            <a:pPr eaLnBrk="1" hangingPunct="1">
              <a:spcBef>
                <a:spcPct val="50000"/>
              </a:spcBef>
            </a:pPr>
            <a:r>
              <a:rPr lang="es-ES" dirty="0"/>
              <a:t>• Procedimientos de Operación Estándar (POS) </a:t>
            </a:r>
          </a:p>
          <a:p>
            <a:pPr eaLnBrk="1" hangingPunct="1">
              <a:spcBef>
                <a:spcPct val="50000"/>
              </a:spcBef>
            </a:pPr>
            <a:r>
              <a:rPr lang="es-ES" dirty="0"/>
              <a:t>• Personal Calificado </a:t>
            </a:r>
          </a:p>
          <a:p>
            <a:pPr eaLnBrk="1" hangingPunct="1">
              <a:spcBef>
                <a:spcPct val="50000"/>
              </a:spcBef>
            </a:pPr>
            <a:r>
              <a:rPr lang="es-ES" dirty="0"/>
              <a:t>• Capacitación actualizado para los POS </a:t>
            </a:r>
          </a:p>
          <a:p>
            <a:pPr eaLnBrk="1" hangingPunct="1">
              <a:spcBef>
                <a:spcPct val="50000"/>
              </a:spcBef>
            </a:pPr>
            <a:r>
              <a:rPr lang="es-ES" dirty="0"/>
              <a:t>• </a:t>
            </a:r>
            <a:r>
              <a:rPr lang="es-ES" dirty="0" smtClean="0"/>
              <a:t>Proceso de Auditoría </a:t>
            </a:r>
            <a:r>
              <a:rPr lang="es-ES" dirty="0"/>
              <a:t>interna </a:t>
            </a:r>
          </a:p>
          <a:p>
            <a:pPr eaLnBrk="1" hangingPunct="1">
              <a:spcBef>
                <a:spcPct val="50000"/>
              </a:spcBef>
            </a:pPr>
            <a:r>
              <a:rPr lang="es-ES" dirty="0"/>
              <a:t>• Mantenimiento de Registros </a:t>
            </a:r>
            <a:r>
              <a:rPr lang="es-ES" sz="2000" b="1" dirty="0">
                <a:solidFill>
                  <a:srgbClr val="FF0000"/>
                </a:solidFill>
              </a:rPr>
              <a:t>(Buenas prácticas de Documentación)</a:t>
            </a:r>
          </a:p>
        </p:txBody>
      </p:sp>
      <p:sp>
        <p:nvSpPr>
          <p:cNvPr id="7172" name="Rectangle 6"/>
          <p:cNvSpPr>
            <a:spLocks noChangeArrowheads="1"/>
          </p:cNvSpPr>
          <p:nvPr/>
        </p:nvSpPr>
        <p:spPr bwMode="auto">
          <a:xfrm>
            <a:off x="4464049" y="1268413"/>
            <a:ext cx="4284663" cy="5222775"/>
          </a:xfrm>
          <a:prstGeom prst="rect">
            <a:avLst/>
          </a:prstGeom>
          <a:solidFill>
            <a:srgbClr val="B4FEDD"/>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CL"/>
          </a:p>
        </p:txBody>
      </p:sp>
      <p:sp>
        <p:nvSpPr>
          <p:cNvPr id="65545" name="Text Box 7"/>
          <p:cNvSpPr txBox="1">
            <a:spLocks noChangeArrowheads="1"/>
          </p:cNvSpPr>
          <p:nvPr/>
        </p:nvSpPr>
        <p:spPr bwMode="auto">
          <a:xfrm>
            <a:off x="4718791" y="1412875"/>
            <a:ext cx="3843317"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85725" indent="-8572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dirty="0"/>
              <a:t>Aseguramiento Externo de Calidad Clínica: </a:t>
            </a:r>
          </a:p>
          <a:p>
            <a:pPr eaLnBrk="1" hangingPunct="1">
              <a:spcBef>
                <a:spcPct val="50000"/>
              </a:spcBef>
            </a:pPr>
            <a:r>
              <a:rPr lang="es-ES" dirty="0"/>
              <a:t>• Acuerdos con Investigadores </a:t>
            </a:r>
          </a:p>
          <a:p>
            <a:pPr eaLnBrk="1" hangingPunct="1">
              <a:spcBef>
                <a:spcPct val="50000"/>
              </a:spcBef>
            </a:pPr>
            <a:r>
              <a:rPr lang="es-ES" dirty="0"/>
              <a:t>• Aprobación Comité Revisor Institucional/Comité </a:t>
            </a:r>
            <a:r>
              <a:rPr lang="es-ES" dirty="0" smtClean="0"/>
              <a:t>Ético-Científico </a:t>
            </a:r>
            <a:r>
              <a:rPr lang="es-ES" dirty="0"/>
              <a:t>(revisión por terceros</a:t>
            </a:r>
            <a:r>
              <a:rPr lang="es-ES" dirty="0" smtClean="0"/>
              <a:t>). </a:t>
            </a:r>
            <a:endParaRPr lang="es-ES" dirty="0"/>
          </a:p>
          <a:p>
            <a:pPr eaLnBrk="1" hangingPunct="1">
              <a:spcBef>
                <a:spcPct val="50000"/>
              </a:spcBef>
            </a:pPr>
            <a:r>
              <a:rPr lang="es-ES" dirty="0"/>
              <a:t>• Proceso Consentimiento </a:t>
            </a:r>
            <a:r>
              <a:rPr lang="es-ES" dirty="0" smtClean="0"/>
              <a:t>Informado. </a:t>
            </a:r>
            <a:endParaRPr lang="es-ES" dirty="0"/>
          </a:p>
          <a:p>
            <a:pPr eaLnBrk="1" hangingPunct="1">
              <a:spcBef>
                <a:spcPct val="50000"/>
              </a:spcBef>
            </a:pPr>
            <a:r>
              <a:rPr lang="es-ES" dirty="0"/>
              <a:t>• Entrenamiento Centro Investigación, incluido Reporte </a:t>
            </a:r>
            <a:r>
              <a:rPr lang="es-ES" dirty="0" smtClean="0"/>
              <a:t>Seguridad. </a:t>
            </a:r>
            <a:endParaRPr lang="es-ES" dirty="0"/>
          </a:p>
          <a:p>
            <a:pPr eaLnBrk="1" hangingPunct="1">
              <a:spcBef>
                <a:spcPct val="50000"/>
              </a:spcBef>
            </a:pPr>
            <a:r>
              <a:rPr lang="es-ES" dirty="0"/>
              <a:t>• Monitoreo Regular de Datos comparado con HC pacientes </a:t>
            </a:r>
          </a:p>
          <a:p>
            <a:pPr eaLnBrk="1" hangingPunct="1">
              <a:spcBef>
                <a:spcPct val="50000"/>
              </a:spcBef>
            </a:pPr>
            <a:r>
              <a:rPr lang="es-ES" dirty="0"/>
              <a:t>• </a:t>
            </a:r>
            <a:r>
              <a:rPr lang="es-ES" dirty="0" smtClean="0"/>
              <a:t>Supervisiones permanentes de </a:t>
            </a:r>
            <a:r>
              <a:rPr lang="es-ES" dirty="0"/>
              <a:t>cumplimiento de Protocolo </a:t>
            </a:r>
          </a:p>
        </p:txBody>
      </p:sp>
      <p:sp>
        <p:nvSpPr>
          <p:cNvPr id="8" name="7 Rectángulo redondeado"/>
          <p:cNvSpPr/>
          <p:nvPr/>
        </p:nvSpPr>
        <p:spPr>
          <a:xfrm>
            <a:off x="179388" y="209550"/>
            <a:ext cx="8569325" cy="908050"/>
          </a:xfrm>
          <a:prstGeom prst="roundRect">
            <a:avLst/>
          </a:prstGeom>
          <a:solidFill>
            <a:srgbClr val="008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65547" name="Rectangle 4"/>
          <p:cNvSpPr>
            <a:spLocks noGrp="1" noChangeArrowheads="1"/>
          </p:cNvSpPr>
          <p:nvPr>
            <p:ph type="title" idx="4294967295"/>
          </p:nvPr>
        </p:nvSpPr>
        <p:spPr bwMode="auto">
          <a:xfrm>
            <a:off x="439738" y="373619"/>
            <a:ext cx="8020050" cy="739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u="sng" dirty="0" smtClean="0">
                <a:solidFill>
                  <a:schemeClr val="bg1"/>
                </a:solidFill>
                <a:latin typeface="Verdana" pitchFamily="34" charset="0"/>
                <a:ea typeface="Verdana" pitchFamily="34" charset="0"/>
                <a:cs typeface="Verdana" pitchFamily="34" charset="0"/>
              </a:rPr>
              <a:t>Fase Estudios Pre-Clínicos y Clínicos</a:t>
            </a:r>
            <a:endParaRPr lang="es-ES" sz="2800" b="1" dirty="0">
              <a:solidFill>
                <a:schemeClr val="bg1"/>
              </a:solidFill>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463550" y="292100"/>
            <a:ext cx="8051800" cy="619125"/>
          </a:xfrm>
          <a:prstGeom prst="roundRect">
            <a:avLst/>
          </a:prstGeom>
          <a:solidFill>
            <a:srgbClr val="00A79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8" name="7 Rectángulo"/>
          <p:cNvSpPr/>
          <p:nvPr/>
        </p:nvSpPr>
        <p:spPr>
          <a:xfrm>
            <a:off x="361950" y="795338"/>
            <a:ext cx="8153400" cy="5740400"/>
          </a:xfrm>
          <a:prstGeom prst="rect">
            <a:avLst/>
          </a:prstGeom>
        </p:spPr>
        <p:txBody>
          <a:bodyPr>
            <a:spAutoFit/>
          </a:bodyPr>
          <a:lstStyle/>
          <a:p>
            <a:pPr algn="just" fontAlgn="t">
              <a:buClr>
                <a:srgbClr val="0070C0"/>
              </a:buClr>
              <a:defRPr/>
            </a:pPr>
            <a:endParaRPr lang="es-MX" sz="1000" dirty="0">
              <a:solidFill>
                <a:srgbClr val="00A79C"/>
              </a:solidFill>
              <a:latin typeface="Verdana" pitchFamily="34" charset="0"/>
              <a:ea typeface="Verdana" pitchFamily="34" charset="0"/>
              <a:cs typeface="Verdana" pitchFamily="34" charset="0"/>
            </a:endParaRPr>
          </a:p>
          <a:p>
            <a:pPr marL="342900" indent="-342900" algn="just" fontAlgn="t">
              <a:buClr>
                <a:srgbClr val="00A79D"/>
              </a:buClr>
              <a:buFont typeface="Wingdings" pitchFamily="2" charset="2"/>
              <a:buChar char="q"/>
              <a:defRPr/>
            </a:pPr>
            <a:r>
              <a:rPr lang="es-CO" dirty="0">
                <a:latin typeface="Verdana" pitchFamily="34" charset="0"/>
                <a:ea typeface="Verdana" pitchFamily="34" charset="0"/>
                <a:cs typeface="Verdana" pitchFamily="34" charset="0"/>
              </a:rPr>
              <a:t>En el mundo, existen más de </a:t>
            </a:r>
            <a:r>
              <a:rPr lang="es-CO" b="1" dirty="0">
                <a:latin typeface="Verdana" pitchFamily="34" charset="0"/>
                <a:ea typeface="Verdana" pitchFamily="34" charset="0"/>
                <a:cs typeface="Verdana" pitchFamily="34" charset="0"/>
              </a:rPr>
              <a:t>2 millones de tipos diferentes </a:t>
            </a:r>
            <a:r>
              <a:rPr lang="es-CO" dirty="0">
                <a:latin typeface="Verdana" pitchFamily="34" charset="0"/>
                <a:ea typeface="Verdana" pitchFamily="34" charset="0"/>
                <a:cs typeface="Verdana" pitchFamily="34" charset="0"/>
              </a:rPr>
              <a:t>de DM, categorizados en más de </a:t>
            </a:r>
            <a:r>
              <a:rPr lang="es-CO" b="1" dirty="0">
                <a:latin typeface="Verdana" pitchFamily="34" charset="0"/>
                <a:ea typeface="Verdana" pitchFamily="34" charset="0"/>
                <a:cs typeface="Verdana" pitchFamily="34" charset="0"/>
              </a:rPr>
              <a:t>22.000 grupos genéricos </a:t>
            </a:r>
            <a:r>
              <a:rPr lang="es-CO" dirty="0">
                <a:latin typeface="Verdana" pitchFamily="34" charset="0"/>
                <a:ea typeface="Verdana" pitchFamily="34" charset="0"/>
                <a:cs typeface="Verdana" pitchFamily="34" charset="0"/>
              </a:rPr>
              <a:t>(OMS, 2017).</a:t>
            </a:r>
          </a:p>
          <a:p>
            <a:pPr algn="just" fontAlgn="t">
              <a:buClr>
                <a:srgbClr val="00A79D"/>
              </a:buClr>
              <a:defRPr/>
            </a:pPr>
            <a:endParaRPr lang="es-CO" dirty="0">
              <a:latin typeface="Verdana" pitchFamily="34" charset="0"/>
              <a:ea typeface="Verdana" pitchFamily="34" charset="0"/>
              <a:cs typeface="Verdana" pitchFamily="34" charset="0"/>
            </a:endParaRPr>
          </a:p>
          <a:p>
            <a:pPr marL="342900" indent="-342900" algn="just" fontAlgn="t">
              <a:buClr>
                <a:srgbClr val="00A79D"/>
              </a:buClr>
              <a:buFont typeface="Wingdings" pitchFamily="2" charset="2"/>
              <a:buChar char="q"/>
              <a:defRPr/>
            </a:pPr>
            <a:r>
              <a:rPr lang="es-MX" dirty="0">
                <a:latin typeface="Verdana" pitchFamily="34" charset="0"/>
                <a:ea typeface="Verdana" pitchFamily="34" charset="0"/>
                <a:cs typeface="Verdana" pitchFamily="34" charset="0"/>
              </a:rPr>
              <a:t>El área de los dispositivos médicos es grande, diversa, competitiva y altamente innovadora.</a:t>
            </a:r>
          </a:p>
          <a:p>
            <a:pPr algn="just" fontAlgn="t">
              <a:buClr>
                <a:srgbClr val="00A79D"/>
              </a:buClr>
              <a:defRPr/>
            </a:pPr>
            <a:endParaRPr lang="es-MX" dirty="0">
              <a:latin typeface="Verdana" pitchFamily="34" charset="0"/>
              <a:ea typeface="Verdana" pitchFamily="34" charset="0"/>
              <a:cs typeface="Verdana" pitchFamily="34" charset="0"/>
            </a:endParaRPr>
          </a:p>
          <a:p>
            <a:pPr marL="342900" indent="-342900" algn="just" fontAlgn="t">
              <a:buClr>
                <a:srgbClr val="00A79D"/>
              </a:buClr>
              <a:buFont typeface="Wingdings" pitchFamily="2" charset="2"/>
              <a:buChar char="q"/>
              <a:defRPr/>
            </a:pPr>
            <a:r>
              <a:rPr lang="es-MX" dirty="0">
                <a:latin typeface="Verdana" pitchFamily="34" charset="0"/>
                <a:ea typeface="Verdana" pitchFamily="34" charset="0"/>
                <a:cs typeface="Verdana" pitchFamily="34" charset="0"/>
              </a:rPr>
              <a:t>Lo más fácil en temas regulatorios de los dispositivos médicos es guiarse por la experiencia de años en el área de los productos farmacéuticos. Concretamente se pueden aplicar algunos de los principios rectores de la experiencia con los medicamentos, como: </a:t>
            </a:r>
          </a:p>
          <a:p>
            <a:pPr algn="just" fontAlgn="t">
              <a:buClr>
                <a:srgbClr val="00A79D"/>
              </a:buClr>
              <a:defRPr/>
            </a:pPr>
            <a:endParaRPr lang="es-MX" sz="500" dirty="0">
              <a:latin typeface="Verdana" pitchFamily="34" charset="0"/>
              <a:ea typeface="Verdana" pitchFamily="34" charset="0"/>
              <a:cs typeface="Verdana" pitchFamily="34" charset="0"/>
            </a:endParaRPr>
          </a:p>
          <a:p>
            <a:pPr marL="628650" indent="-285750" algn="just" fontAlgn="t">
              <a:buClr>
                <a:srgbClr val="00A79D"/>
              </a:buClr>
              <a:buFont typeface="Wingdings" pitchFamily="2" charset="2"/>
              <a:buChar char="Ø"/>
              <a:defRPr/>
            </a:pPr>
            <a:r>
              <a:rPr lang="es-MX" dirty="0">
                <a:latin typeface="Verdana" pitchFamily="34" charset="0"/>
                <a:ea typeface="Verdana" pitchFamily="34" charset="0"/>
                <a:cs typeface="Verdana" pitchFamily="34" charset="0"/>
              </a:rPr>
              <a:t>la importancia de centrarse en las necesidades prioritarias de salud del país.</a:t>
            </a:r>
          </a:p>
          <a:p>
            <a:pPr marL="628650" indent="-285750" algn="just" fontAlgn="t">
              <a:buClr>
                <a:srgbClr val="00A79D"/>
              </a:buClr>
              <a:defRPr/>
            </a:pPr>
            <a:endParaRPr lang="es-MX" sz="500" dirty="0">
              <a:latin typeface="Verdana" pitchFamily="34" charset="0"/>
              <a:ea typeface="Verdana" pitchFamily="34" charset="0"/>
              <a:cs typeface="Verdana" pitchFamily="34" charset="0"/>
            </a:endParaRPr>
          </a:p>
          <a:p>
            <a:pPr marL="628650" indent="-285750" algn="just" fontAlgn="t">
              <a:buClr>
                <a:srgbClr val="00A79D"/>
              </a:buClr>
              <a:buFont typeface="Wingdings" pitchFamily="2" charset="2"/>
              <a:buChar char="Ø"/>
              <a:defRPr/>
            </a:pPr>
            <a:r>
              <a:rPr lang="es-MX" dirty="0">
                <a:latin typeface="Verdana" pitchFamily="34" charset="0"/>
                <a:ea typeface="Verdana" pitchFamily="34" charset="0"/>
                <a:cs typeface="Verdana" pitchFamily="34" charset="0"/>
              </a:rPr>
              <a:t>el compromiso con su acceso justo y equitativo. </a:t>
            </a:r>
          </a:p>
          <a:p>
            <a:pPr marL="628650" indent="-285750" algn="just" fontAlgn="t">
              <a:buClr>
                <a:srgbClr val="00A79D"/>
              </a:buClr>
              <a:defRPr/>
            </a:pPr>
            <a:endParaRPr lang="es-MX" sz="500" dirty="0">
              <a:latin typeface="Verdana" pitchFamily="34" charset="0"/>
              <a:ea typeface="Verdana" pitchFamily="34" charset="0"/>
              <a:cs typeface="Verdana" pitchFamily="34" charset="0"/>
            </a:endParaRPr>
          </a:p>
          <a:p>
            <a:pPr marL="628650" indent="-285750" algn="just" fontAlgn="t">
              <a:buClr>
                <a:srgbClr val="00A79D"/>
              </a:buClr>
              <a:buFont typeface="Wingdings" pitchFamily="2" charset="2"/>
              <a:buChar char="Ø"/>
              <a:defRPr/>
            </a:pPr>
            <a:r>
              <a:rPr lang="es-MX" dirty="0">
                <a:latin typeface="Verdana" pitchFamily="34" charset="0"/>
                <a:ea typeface="Verdana" pitchFamily="34" charset="0"/>
                <a:cs typeface="Verdana" pitchFamily="34" charset="0"/>
              </a:rPr>
              <a:t>La identificación de obstáculos que limitan la adecuación de los dispositivos médicos a las necesidades prioritarias en el mundo en desarrollo.            </a:t>
            </a:r>
          </a:p>
          <a:p>
            <a:pPr marL="342900" algn="just" fontAlgn="t">
              <a:buClr>
                <a:srgbClr val="00A79D"/>
              </a:buClr>
              <a:defRPr/>
            </a:pPr>
            <a:r>
              <a:rPr lang="es-MX" dirty="0">
                <a:latin typeface="Verdana" pitchFamily="34" charset="0"/>
                <a:ea typeface="Verdana" pitchFamily="34" charset="0"/>
                <a:cs typeface="Verdana" pitchFamily="34" charset="0"/>
              </a:rPr>
              <a:t>                                  Sin embargo    </a:t>
            </a:r>
            <a:endParaRPr lang="es-CO" dirty="0">
              <a:latin typeface="Verdana" pitchFamily="34" charset="0"/>
              <a:ea typeface="Verdana" pitchFamily="34" charset="0"/>
              <a:cs typeface="Verdana" pitchFamily="34" charset="0"/>
            </a:endParaRPr>
          </a:p>
        </p:txBody>
      </p:sp>
      <p:sp>
        <p:nvSpPr>
          <p:cNvPr id="16388" name="4 Rectángulo"/>
          <p:cNvSpPr>
            <a:spLocks noChangeArrowheads="1"/>
          </p:cNvSpPr>
          <p:nvPr/>
        </p:nvSpPr>
        <p:spPr bwMode="auto">
          <a:xfrm>
            <a:off x="463550" y="339725"/>
            <a:ext cx="8432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CL" altLang="es-CL" sz="2800" b="1">
                <a:solidFill>
                  <a:schemeClr val="bg1"/>
                </a:solidFill>
                <a:latin typeface="Verdana" pitchFamily="34" charset="0"/>
              </a:rPr>
              <a:t>   2. ANTECEDENTES</a:t>
            </a:r>
          </a:p>
        </p:txBody>
      </p:sp>
      <p:sp>
        <p:nvSpPr>
          <p:cNvPr id="2" name="1 Flecha derecha"/>
          <p:cNvSpPr/>
          <p:nvPr/>
        </p:nvSpPr>
        <p:spPr>
          <a:xfrm>
            <a:off x="5254388" y="6223379"/>
            <a:ext cx="2975212" cy="235048"/>
          </a:xfrm>
          <a:prstGeom prst="rightArrow">
            <a:avLst/>
          </a:prstGeom>
          <a:solidFill>
            <a:srgbClr val="FF0000"/>
          </a:solidFill>
          <a:ln>
            <a:solidFill>
              <a:srgbClr val="FF0000"/>
            </a:solidFill>
          </a:ln>
          <a:effectLst>
            <a:innerShdw blurRad="63500" dist="50800" dir="27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2781300" y="1133474"/>
            <a:ext cx="6157913" cy="5089195"/>
          </a:xfrm>
          <a:extLst/>
        </p:spPr>
        <p:txBody>
          <a:bodyPr wrap="square" lIns="91440" tIns="45720" rIns="91440" bIns="45720" numCol="1" anchor="t" anchorCtr="0" compatLnSpc="1">
            <a:prstTxWarp prst="textNoShape">
              <a:avLst/>
            </a:prstTxWarp>
          </a:bodyPr>
          <a:lstStyle/>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Qué productos corresponden a Dispositivos Médicos.</a:t>
            </a:r>
          </a:p>
          <a:p>
            <a:pPr marL="342900" indent="-342900" eaLnBrk="1" hangingPunct="1">
              <a:lnSpc>
                <a:spcPct val="150000"/>
              </a:lnSpc>
              <a:buFont typeface="Arial" charset="0"/>
              <a:buAutoNum type="arabicPeriod"/>
              <a:defRPr/>
            </a:pPr>
            <a:endParaRPr lang="es-CL" sz="600" dirty="0" smtClean="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Antecedentes</a:t>
            </a: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Contexto Nacional</a:t>
            </a:r>
            <a:endParaRPr lang="es-CL" sz="1800" cap="all" dirty="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Ciclo de Vida de un Dispositivo Médico</a:t>
            </a:r>
            <a:endParaRPr lang="es-CL" sz="600" cap="all"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Diseño y Desarrollo</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Fabricación</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Estudios Preclínicos y </a:t>
            </a:r>
            <a:r>
              <a:rPr lang="es-CL" sz="1800" dirty="0" smtClean="0">
                <a:solidFill>
                  <a:schemeClr val="tx1"/>
                </a:solidFill>
                <a:latin typeface="Verdana" pitchFamily="34" charset="0"/>
                <a:ea typeface="Verdana" pitchFamily="34" charset="0"/>
                <a:cs typeface="Verdana" pitchFamily="34" charset="0"/>
              </a:rPr>
              <a:t>Clínicos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Solicitudes y Aprobaciones </a:t>
            </a:r>
            <a:r>
              <a:rPr lang="es-CL" sz="1800" dirty="0" smtClean="0">
                <a:solidFill>
                  <a:schemeClr val="tx1"/>
                </a:solidFill>
                <a:latin typeface="Verdana" pitchFamily="34" charset="0"/>
                <a:ea typeface="Verdana" pitchFamily="34" charset="0"/>
                <a:cs typeface="Verdana" pitchFamily="34" charset="0"/>
              </a:rPr>
              <a:t>Regulatorias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Post-Comercialización</a:t>
            </a:r>
          </a:p>
          <a:p>
            <a:pPr marL="712788" indent="-357188" eaLnBrk="1" hangingPunct="1">
              <a:lnSpc>
                <a:spcPct val="150000"/>
              </a:lnSpc>
              <a:buFont typeface="Wingdings" pitchFamily="2" charset="2"/>
              <a:buChar char="Ø"/>
              <a:defRPr/>
            </a:pPr>
            <a:endParaRPr lang="es-CL" sz="1800" dirty="0" smtClean="0">
              <a:solidFill>
                <a:srgbClr val="008E84"/>
              </a:solidFill>
              <a:latin typeface="Verdana" pitchFamily="34" charset="0"/>
              <a:ea typeface="Verdana" pitchFamily="34" charset="0"/>
              <a:cs typeface="Verdana" pitchFamily="34" charset="0"/>
            </a:endParaRPr>
          </a:p>
          <a:p>
            <a:pPr eaLnBrk="1" hangingPunct="1">
              <a:lnSpc>
                <a:spcPct val="150000"/>
              </a:lnSpc>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p:txBody>
      </p:sp>
      <p:pic>
        <p:nvPicPr>
          <p:cNvPr id="13316"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5 Rectángulo"/>
          <p:cNvSpPr>
            <a:spLocks noChangeArrowheads="1"/>
          </p:cNvSpPr>
          <p:nvPr/>
        </p:nvSpPr>
        <p:spPr bwMode="auto">
          <a:xfrm>
            <a:off x="3295650" y="552450"/>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sz="2800" b="1">
                <a:solidFill>
                  <a:srgbClr val="00A79D"/>
                </a:solidFill>
                <a:latin typeface="Verdana" pitchFamily="34" charset="0"/>
              </a:rPr>
              <a:t>CONTENIDOS</a:t>
            </a:r>
          </a:p>
        </p:txBody>
      </p:sp>
      <p:sp>
        <p:nvSpPr>
          <p:cNvPr id="2" name="1 Rectángulo"/>
          <p:cNvSpPr/>
          <p:nvPr/>
        </p:nvSpPr>
        <p:spPr>
          <a:xfrm>
            <a:off x="2911929" y="5035138"/>
            <a:ext cx="5543303" cy="724394"/>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364096930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redondeado"/>
          <p:cNvSpPr/>
          <p:nvPr/>
        </p:nvSpPr>
        <p:spPr>
          <a:xfrm>
            <a:off x="436563" y="258763"/>
            <a:ext cx="8297862" cy="8921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es-ES" sz="2800" b="1" u="sng" dirty="0">
                <a:solidFill>
                  <a:schemeClr val="bg1"/>
                </a:solidFill>
                <a:latin typeface="Verdana" pitchFamily="34" charset="0"/>
                <a:ea typeface="Verdana" pitchFamily="34" charset="0"/>
                <a:cs typeface="Verdana" pitchFamily="34" charset="0"/>
              </a:rPr>
              <a:t>Solicitudes y Aprobaciones Regulatorias</a:t>
            </a:r>
            <a:endParaRPr lang="es-ES" sz="2800" u="sng" cap="all" dirty="0" smtClean="0">
              <a:solidFill>
                <a:schemeClr val="bg1"/>
              </a:solidFill>
              <a:latin typeface="Verdana" pitchFamily="34" charset="0"/>
              <a:ea typeface="Verdana" pitchFamily="34" charset="0"/>
              <a:cs typeface="Verdana" pitchFamily="34" charset="0"/>
            </a:endParaRPr>
          </a:p>
        </p:txBody>
      </p:sp>
      <p:sp>
        <p:nvSpPr>
          <p:cNvPr id="66564" name="AutoShape 3"/>
          <p:cNvSpPr>
            <a:spLocks noChangeArrowheads="1"/>
          </p:cNvSpPr>
          <p:nvPr/>
        </p:nvSpPr>
        <p:spPr bwMode="auto">
          <a:xfrm>
            <a:off x="7242175" y="4241800"/>
            <a:ext cx="552450" cy="712788"/>
          </a:xfrm>
          <a:prstGeom prst="downArrow">
            <a:avLst>
              <a:gd name="adj1" fmla="val 50000"/>
              <a:gd name="adj2" fmla="val 50032"/>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nvGrpSpPr>
          <p:cNvPr id="66565" name="2 Grupo"/>
          <p:cNvGrpSpPr>
            <a:grpSpLocks/>
          </p:cNvGrpSpPr>
          <p:nvPr/>
        </p:nvGrpSpPr>
        <p:grpSpPr bwMode="auto">
          <a:xfrm>
            <a:off x="2719388" y="1322388"/>
            <a:ext cx="5678487" cy="5459412"/>
            <a:chOff x="1654156" y="1017112"/>
            <a:chExt cx="5678485" cy="5459850"/>
          </a:xfrm>
        </p:grpSpPr>
        <p:sp>
          <p:nvSpPr>
            <p:cNvPr id="22" name="21 Elipse"/>
            <p:cNvSpPr/>
            <p:nvPr/>
          </p:nvSpPr>
          <p:spPr>
            <a:xfrm>
              <a:off x="1689100" y="4669555"/>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1" name="20 Elipse"/>
            <p:cNvSpPr/>
            <p:nvPr/>
          </p:nvSpPr>
          <p:spPr>
            <a:xfrm>
              <a:off x="1654156"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0" name="19 Elipse"/>
            <p:cNvSpPr/>
            <p:nvPr/>
          </p:nvSpPr>
          <p:spPr>
            <a:xfrm>
              <a:off x="5241193" y="468947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9" name="18 Elipse"/>
            <p:cNvSpPr/>
            <p:nvPr/>
          </p:nvSpPr>
          <p:spPr>
            <a:xfrm>
              <a:off x="5461103" y="249346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 name="1 Elipse"/>
            <p:cNvSpPr/>
            <p:nvPr/>
          </p:nvSpPr>
          <p:spPr>
            <a:xfrm>
              <a:off x="3621212" y="101711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66585"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66586"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66587"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66588"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66589"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66590" name="AutoShape 14"/>
            <p:cNvSpPr>
              <a:spLocks noChangeArrowheads="1"/>
            </p:cNvSpPr>
            <p:nvPr/>
          </p:nvSpPr>
          <p:spPr bwMode="auto">
            <a:xfrm rot="5400000">
              <a:off x="5758843" y="1542927"/>
              <a:ext cx="801688" cy="9715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6591"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6592" name="AutoShape 16"/>
            <p:cNvSpPr>
              <a:spLocks noChangeArrowheads="1"/>
            </p:cNvSpPr>
            <p:nvPr/>
          </p:nvSpPr>
          <p:spPr bwMode="auto">
            <a:xfrm>
              <a:off x="2460625" y="1417638"/>
              <a:ext cx="1041400" cy="8016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6593"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66566" name="6 CuadroTexto"/>
          <p:cNvSpPr txBox="1">
            <a:spLocks noChangeArrowheads="1"/>
          </p:cNvSpPr>
          <p:nvPr/>
        </p:nvSpPr>
        <p:spPr bwMode="auto">
          <a:xfrm>
            <a:off x="142875" y="3709988"/>
            <a:ext cx="2312988" cy="1323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2000" b="1">
                <a:solidFill>
                  <a:srgbClr val="FFFF00"/>
                </a:solidFill>
              </a:rPr>
              <a:t>Entramos a la siguiente etapa del ciclo de vida del DM</a:t>
            </a:r>
          </a:p>
        </p:txBody>
      </p:sp>
      <p:sp>
        <p:nvSpPr>
          <p:cNvPr id="3" name="2 Flecha doblada hacia arriba"/>
          <p:cNvSpPr/>
          <p:nvPr/>
        </p:nvSpPr>
        <p:spPr>
          <a:xfrm rot="5400000">
            <a:off x="1805049" y="5033508"/>
            <a:ext cx="651121" cy="797276"/>
          </a:xfrm>
          <a:prstGeom prst="bentUpArrow">
            <a:avLst/>
          </a:prstGeom>
          <a:solidFill>
            <a:srgbClr val="92D050"/>
          </a:solidFill>
          <a:ln>
            <a:solidFill>
              <a:srgbClr val="92D05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176212" y="261938"/>
            <a:ext cx="8587777" cy="90805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67587" name="Rectangle 4"/>
          <p:cNvSpPr>
            <a:spLocks noGrp="1" noChangeArrowheads="1"/>
          </p:cNvSpPr>
          <p:nvPr>
            <p:ph type="title" idx="4294967295"/>
          </p:nvPr>
        </p:nvSpPr>
        <p:spPr bwMode="auto">
          <a:xfrm>
            <a:off x="355300" y="436563"/>
            <a:ext cx="8229600" cy="7207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700" b="1" u="sng" dirty="0" smtClean="0">
                <a:solidFill>
                  <a:schemeClr val="bg1"/>
                </a:solidFill>
                <a:latin typeface="Verdana" pitchFamily="34" charset="0"/>
                <a:ea typeface="Verdana" pitchFamily="34" charset="0"/>
                <a:cs typeface="Verdana" pitchFamily="34" charset="0"/>
              </a:rPr>
              <a:t>Solicitudes y Aprobaciones Regulatorias</a:t>
            </a:r>
          </a:p>
        </p:txBody>
      </p:sp>
      <p:sp>
        <p:nvSpPr>
          <p:cNvPr id="67588" name="Text Box 5"/>
          <p:cNvSpPr txBox="1">
            <a:spLocks noChangeArrowheads="1"/>
          </p:cNvSpPr>
          <p:nvPr/>
        </p:nvSpPr>
        <p:spPr bwMode="auto">
          <a:xfrm>
            <a:off x="560388" y="1352550"/>
            <a:ext cx="3960812" cy="286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dirty="0"/>
              <a:t>Los fabricantes de DM deben disponer de los procedimientos documentados y  los resultados registrados de las fases de:</a:t>
            </a:r>
          </a:p>
          <a:p>
            <a:pPr eaLnBrk="1" hangingPunct="1">
              <a:spcBef>
                <a:spcPct val="50000"/>
              </a:spcBef>
            </a:pPr>
            <a:endParaRPr lang="es-ES" dirty="0">
              <a:solidFill>
                <a:srgbClr val="3333FF"/>
              </a:solidFill>
            </a:endParaRPr>
          </a:p>
          <a:p>
            <a:pPr eaLnBrk="1" hangingPunct="1">
              <a:spcBef>
                <a:spcPct val="50000"/>
              </a:spcBef>
              <a:buFontTx/>
              <a:buChar char="•"/>
            </a:pPr>
            <a:r>
              <a:rPr lang="es-ES" dirty="0"/>
              <a:t> Diseño y desarrollo</a:t>
            </a:r>
          </a:p>
          <a:p>
            <a:pPr eaLnBrk="1" hangingPunct="1">
              <a:spcBef>
                <a:spcPct val="50000"/>
              </a:spcBef>
              <a:buFontTx/>
              <a:buChar char="•"/>
            </a:pPr>
            <a:r>
              <a:rPr lang="es-ES" dirty="0"/>
              <a:t> Fabricación</a:t>
            </a:r>
          </a:p>
          <a:p>
            <a:pPr eaLnBrk="1" hangingPunct="1">
              <a:spcBef>
                <a:spcPct val="50000"/>
              </a:spcBef>
              <a:buFontTx/>
              <a:buChar char="•"/>
            </a:pPr>
            <a:r>
              <a:rPr lang="es-ES" dirty="0"/>
              <a:t> Estudios pre-clínicos y clínicos</a:t>
            </a:r>
          </a:p>
        </p:txBody>
      </p:sp>
      <p:sp>
        <p:nvSpPr>
          <p:cNvPr id="67589" name="AutoShape 6"/>
          <p:cNvSpPr>
            <a:spLocks/>
          </p:cNvSpPr>
          <p:nvPr/>
        </p:nvSpPr>
        <p:spPr bwMode="auto">
          <a:xfrm>
            <a:off x="4718050" y="3014663"/>
            <a:ext cx="288925" cy="1368425"/>
          </a:xfrm>
          <a:prstGeom prst="rightBrace">
            <a:avLst>
              <a:gd name="adj1" fmla="val 39469"/>
              <a:gd name="adj2" fmla="val 50000"/>
            </a:avLst>
          </a:prstGeom>
          <a:noFill/>
          <a:ln w="4127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67590" name="Text Box 7"/>
          <p:cNvSpPr txBox="1">
            <a:spLocks noChangeArrowheads="1"/>
          </p:cNvSpPr>
          <p:nvPr/>
        </p:nvSpPr>
        <p:spPr bwMode="auto">
          <a:xfrm>
            <a:off x="5165725" y="3100388"/>
            <a:ext cx="302418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dirty="0">
                <a:solidFill>
                  <a:srgbClr val="3333FF"/>
                </a:solidFill>
              </a:rPr>
              <a:t>Archivos de solicitud de revisión para aprobación por la AR local y/regional. </a:t>
            </a:r>
          </a:p>
        </p:txBody>
      </p:sp>
      <p:pic>
        <p:nvPicPr>
          <p:cNvPr id="67591" name="Picture 9" descr="http://upload.wikimedia.org/wikipedia/commons/thumb/a/a9/Food_and_Drug_Administration_logo.png/220px-Food_and_Drug_Administration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5051425"/>
            <a:ext cx="1493837"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2" name="Picture 11" descr="http://4.bp.blogspot.com/-jlsXTjjH7rs/TvtORP541iI/AAAAAAAAKCc/txvVtaRM534/s1600/agencia-espanola-de-medicamentos%255B1%255D%255B1%255D.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1813" y="5035550"/>
            <a:ext cx="279717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3" name="Picture 15" descr="http://cuba.campusvirtualsp.org/sites/default/files/webfiles/contenido/CEDMED/Identidad-vertical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088" y="5437188"/>
            <a:ext cx="1196975"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4" name="Picture 17" descr="http://agoraead.files.wordpress.com/2012/11/logo_anvisa.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113" y="4437063"/>
            <a:ext cx="24590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5" name="Picture 19" descr="http://www.ofil.org.ar/wp-content/uploads/2011/12/anma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1825" y="5854700"/>
            <a:ext cx="23749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6" name="Picture 21" descr="http://escozulinfo.com/wp-content/uploads/2013/04/escozul-informacion.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1863" y="5768975"/>
            <a:ext cx="18669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7" name="Picture 23" descr="http://t0.gstatic.com/images?q=tbn:ANd9GcR8ToBbnUdA4w3kaShTpAg4nbEHJnNli5beNVlZPTuN8rxf2ixrGEkUiHn4eQ"/>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59375" y="3938588"/>
            <a:ext cx="2555875" cy="111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8" name="Picture 25" descr="http://1.bp.blogspot.com/-l_YUOkYaNag/TefQkIoS-2I/AAAAAAAAIgg/8U84zDMpnQw/s1600/digemid%255B1%255D.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59625" y="5099050"/>
            <a:ext cx="18002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9" name="Picture 27" descr="http://www.maxmuebles.com.ar/Archivos-Para-Carpetas-Colgantes-de-doble-hilera-Muebles-de-Oficina-Productos3_1.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75363" y="1530350"/>
            <a:ext cx="1084262" cy="148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50824" y="269875"/>
            <a:ext cx="8569325" cy="781050"/>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68611" name="Rectangle 4"/>
          <p:cNvSpPr>
            <a:spLocks noGrp="1" noChangeArrowheads="1"/>
          </p:cNvSpPr>
          <p:nvPr>
            <p:ph type="title" idx="4294967295"/>
          </p:nvPr>
        </p:nvSpPr>
        <p:spPr bwMode="auto">
          <a:xfrm>
            <a:off x="0" y="254000"/>
            <a:ext cx="8229600" cy="6540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Evidencia documentada para las ARs</a:t>
            </a:r>
          </a:p>
        </p:txBody>
      </p:sp>
      <p:graphicFrame>
        <p:nvGraphicFramePr>
          <p:cNvPr id="2" name="1 Tabla"/>
          <p:cNvGraphicFramePr>
            <a:graphicFrameLocks noGrp="1"/>
          </p:cNvGraphicFramePr>
          <p:nvPr/>
        </p:nvGraphicFramePr>
        <p:xfrm>
          <a:off x="250825" y="1196975"/>
          <a:ext cx="8569325" cy="4759679"/>
        </p:xfrm>
        <a:graphic>
          <a:graphicData uri="http://schemas.openxmlformats.org/drawingml/2006/table">
            <a:tbl>
              <a:tblPr firstRow="1" bandRow="1">
                <a:tableStyleId>{5C22544A-7EE6-4342-B048-85BDC9FD1C3A}</a:tableStyleId>
              </a:tblPr>
              <a:tblGrid>
                <a:gridCol w="2594383"/>
                <a:gridCol w="5974942"/>
              </a:tblGrid>
              <a:tr h="370679">
                <a:tc>
                  <a:txBody>
                    <a:bodyPr/>
                    <a:lstStyle/>
                    <a:p>
                      <a:r>
                        <a:rPr lang="es-CL" sz="1800" dirty="0" smtClean="0"/>
                        <a:t>Fase del Ciclo de vida</a:t>
                      </a:r>
                      <a:endParaRPr lang="es-CL" sz="1800" dirty="0"/>
                    </a:p>
                  </a:txBody>
                  <a:tcPr marL="91444" marR="91444" marT="45700" marB="45700">
                    <a:solidFill>
                      <a:srgbClr val="008E84"/>
                    </a:solidFill>
                  </a:tcPr>
                </a:tc>
                <a:tc>
                  <a:txBody>
                    <a:bodyPr/>
                    <a:lstStyle/>
                    <a:p>
                      <a:r>
                        <a:rPr lang="es-CL" sz="1800" dirty="0" smtClean="0"/>
                        <a:t>Evidencia documentada disponible</a:t>
                      </a:r>
                      <a:r>
                        <a:rPr lang="es-CL" sz="1800" baseline="0" dirty="0" smtClean="0"/>
                        <a:t> para la ARN</a:t>
                      </a:r>
                      <a:endParaRPr lang="es-CL" sz="1800" dirty="0"/>
                    </a:p>
                  </a:txBody>
                  <a:tcPr marL="91444" marR="91444" marT="45700" marB="45700">
                    <a:solidFill>
                      <a:srgbClr val="008E84"/>
                    </a:solidFill>
                  </a:tcPr>
                </a:tc>
              </a:tr>
              <a:tr h="1188586">
                <a:tc>
                  <a:txBody>
                    <a:bodyPr/>
                    <a:lstStyle/>
                    <a:p>
                      <a:r>
                        <a:rPr lang="es-CL" sz="1800" b="1" dirty="0" smtClean="0"/>
                        <a:t>Diseño y Desarrollo</a:t>
                      </a:r>
                      <a:endParaRPr lang="es-CL" sz="1800" b="1" dirty="0"/>
                    </a:p>
                  </a:txBody>
                  <a:tcPr marL="91444" marR="91444" marT="45700" marB="45700" anchor="c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p>
                      <a:r>
                        <a:rPr lang="es-CL" sz="1800" b="1" dirty="0" smtClean="0">
                          <a:latin typeface="Arial Narrow" pitchFamily="34" charset="0"/>
                        </a:rPr>
                        <a:t>Certificado ISO 13485; Visión General de Revisión de Diseño; Informe de Riesgos; Informe de Validación; Informe de </a:t>
                      </a:r>
                      <a:r>
                        <a:rPr lang="es-CL" sz="1800" b="1" dirty="0" err="1" smtClean="0">
                          <a:latin typeface="Arial Narrow" pitchFamily="34" charset="0"/>
                        </a:rPr>
                        <a:t>Biocompatibilidad</a:t>
                      </a:r>
                      <a:r>
                        <a:rPr lang="es-CL" sz="1800" b="1" dirty="0" smtClean="0">
                          <a:latin typeface="Arial Narrow" pitchFamily="34" charset="0"/>
                        </a:rPr>
                        <a:t>; Visión general de Estudios en Animales</a:t>
                      </a:r>
                      <a:r>
                        <a:rPr lang="es-CL" sz="1800" b="1" baseline="0" dirty="0" smtClean="0">
                          <a:latin typeface="Arial Narrow" pitchFamily="34" charset="0"/>
                        </a:rPr>
                        <a:t> (</a:t>
                      </a:r>
                      <a:r>
                        <a:rPr lang="es-CL" sz="1800" b="1" baseline="0" dirty="0" err="1" smtClean="0">
                          <a:latin typeface="Arial Narrow" pitchFamily="34" charset="0"/>
                        </a:rPr>
                        <a:t>Pre.Clínicos</a:t>
                      </a:r>
                      <a:r>
                        <a:rPr lang="es-CL" sz="1800" b="1" baseline="0" dirty="0" smtClean="0">
                          <a:latin typeface="Arial Narrow" pitchFamily="34" charset="0"/>
                        </a:rPr>
                        <a:t>); </a:t>
                      </a:r>
                      <a:endParaRPr lang="es-CL" sz="1800" b="1" dirty="0">
                        <a:latin typeface="Arial Narrow" pitchFamily="34" charset="0"/>
                      </a:endParaRPr>
                    </a:p>
                  </a:txBody>
                  <a:tcPr marL="91444" marR="91444" marT="45700" marB="4570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r h="2011475">
                <a:tc>
                  <a:txBody>
                    <a:bodyPr/>
                    <a:lstStyle/>
                    <a:p>
                      <a:r>
                        <a:rPr lang="es-CL" sz="1800" b="1" dirty="0" smtClean="0"/>
                        <a:t>Fabricación</a:t>
                      </a:r>
                      <a:endParaRPr lang="es-CL" sz="1800" b="1" dirty="0"/>
                    </a:p>
                  </a:txBody>
                  <a:tcPr marL="91444" marR="91444" marT="45700" marB="45700" anchor="ct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tcPr>
                </a:tc>
                <a:tc>
                  <a:txBody>
                    <a:bodyPr/>
                    <a:lstStyle/>
                    <a:p>
                      <a:pPr marL="0" algn="l" defTabSz="914400" rtl="0" eaLnBrk="1" latinLnBrk="0" hangingPunct="1"/>
                      <a:r>
                        <a:rPr lang="es-CL" sz="1800" b="1" kern="1200" dirty="0" smtClean="0">
                          <a:solidFill>
                            <a:schemeClr val="dk1"/>
                          </a:solidFill>
                          <a:latin typeface="Arial Narrow" pitchFamily="34" charset="0"/>
                          <a:ea typeface="+mn-ea"/>
                          <a:cs typeface="+mn-cs"/>
                        </a:rPr>
                        <a:t>Certificado de Gestión de Calidad en</a:t>
                      </a:r>
                      <a:r>
                        <a:rPr lang="es-CL" sz="1800" b="1" kern="1200" baseline="0" dirty="0" smtClean="0">
                          <a:solidFill>
                            <a:schemeClr val="dk1"/>
                          </a:solidFill>
                          <a:latin typeface="Arial Narrow" pitchFamily="34" charset="0"/>
                          <a:ea typeface="+mn-ea"/>
                          <a:cs typeface="+mn-cs"/>
                        </a:rPr>
                        <a:t> concordancia con Norma</a:t>
                      </a:r>
                      <a:r>
                        <a:rPr lang="es-CL" sz="1800" b="1" kern="1200" dirty="0" smtClean="0">
                          <a:solidFill>
                            <a:schemeClr val="dk1"/>
                          </a:solidFill>
                          <a:latin typeface="Arial Narrow" pitchFamily="34" charset="0"/>
                          <a:ea typeface="+mn-ea"/>
                          <a:cs typeface="+mn-cs"/>
                        </a:rPr>
                        <a:t> ISO 13485</a:t>
                      </a:r>
                      <a:r>
                        <a:rPr lang="es-CL" sz="1800" b="1" kern="1200" baseline="0" dirty="0" smtClean="0">
                          <a:solidFill>
                            <a:schemeClr val="dk1"/>
                          </a:solidFill>
                          <a:latin typeface="Arial Narrow" pitchFamily="34" charset="0"/>
                          <a:ea typeface="+mn-ea"/>
                          <a:cs typeface="+mn-cs"/>
                        </a:rPr>
                        <a:t> o GMP</a:t>
                      </a:r>
                      <a:r>
                        <a:rPr lang="es-CL" sz="1800" b="1" kern="1200" dirty="0" smtClean="0">
                          <a:solidFill>
                            <a:schemeClr val="dk1"/>
                          </a:solidFill>
                          <a:latin typeface="Arial Narrow" pitchFamily="34" charset="0"/>
                          <a:ea typeface="+mn-ea"/>
                          <a:cs typeface="+mn-cs"/>
                        </a:rPr>
                        <a:t>; Diagrama de Flujo de Fabricación; Visión General de Controles Ambientales; Visión General de Aseguramiento</a:t>
                      </a:r>
                      <a:r>
                        <a:rPr lang="es-CL" sz="1800" b="1" kern="1200" baseline="0" dirty="0" smtClean="0">
                          <a:solidFill>
                            <a:schemeClr val="dk1"/>
                          </a:solidFill>
                          <a:latin typeface="Arial Narrow" pitchFamily="34" charset="0"/>
                          <a:ea typeface="+mn-ea"/>
                          <a:cs typeface="+mn-cs"/>
                        </a:rPr>
                        <a:t> de Inspección y Calidad; Visión General de Estabilidad/Vida útil; Copia de Etiqueta del producto; </a:t>
                      </a:r>
                      <a:r>
                        <a:rPr lang="es-CL" sz="1800" b="1" kern="1200" dirty="0" smtClean="0">
                          <a:solidFill>
                            <a:schemeClr val="dk1"/>
                          </a:solidFill>
                          <a:latin typeface="Arial Narrow" pitchFamily="34" charset="0"/>
                          <a:ea typeface="+mn-ea"/>
                          <a:cs typeface="+mn-cs"/>
                        </a:rPr>
                        <a:t>Visión General y </a:t>
                      </a:r>
                      <a:r>
                        <a:rPr lang="es-CL" sz="1800" b="1" kern="1200" baseline="0" dirty="0" smtClean="0">
                          <a:solidFill>
                            <a:schemeClr val="dk1"/>
                          </a:solidFill>
                          <a:latin typeface="Arial Narrow" pitchFamily="34" charset="0"/>
                          <a:ea typeface="+mn-ea"/>
                          <a:cs typeface="+mn-cs"/>
                        </a:rPr>
                        <a:t>Certificado de Esterilización; Informe de Verificación y Especificaciones de Empaque; Instrucciones de Uso.</a:t>
                      </a:r>
                      <a:endParaRPr lang="es-CL" sz="1800" b="1" kern="1200" dirty="0">
                        <a:solidFill>
                          <a:schemeClr val="dk1"/>
                        </a:solidFill>
                        <a:latin typeface="Arial Narrow" pitchFamily="34" charset="0"/>
                        <a:ea typeface="+mn-ea"/>
                        <a:cs typeface="+mn-cs"/>
                      </a:endParaRPr>
                    </a:p>
                  </a:txBody>
                  <a:tcPr marL="91444" marR="91444" marT="45700" marB="45700">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tcPr>
                </a:tc>
              </a:tr>
              <a:tr h="1188586">
                <a:tc>
                  <a:txBody>
                    <a:bodyPr/>
                    <a:lstStyle/>
                    <a:p>
                      <a:r>
                        <a:rPr lang="es-CL" sz="1800" b="1" dirty="0" smtClean="0"/>
                        <a:t>Estudios Preclínicos y Clínicos</a:t>
                      </a:r>
                      <a:endParaRPr lang="es-CL" sz="1800" b="1" dirty="0"/>
                    </a:p>
                  </a:txBody>
                  <a:tcPr marL="91444" marR="91444" marT="45700" marB="45700" anchor="ctr">
                    <a:gradFill flip="none" rotWithShape="1">
                      <a:gsLst>
                        <a:gs pos="0">
                          <a:srgbClr val="09FFED">
                            <a:tint val="66000"/>
                            <a:satMod val="160000"/>
                          </a:srgbClr>
                        </a:gs>
                        <a:gs pos="50000">
                          <a:srgbClr val="09FFED">
                            <a:tint val="44500"/>
                            <a:satMod val="160000"/>
                          </a:srgbClr>
                        </a:gs>
                        <a:gs pos="100000">
                          <a:srgbClr val="09FFED">
                            <a:tint val="23500"/>
                            <a:satMod val="160000"/>
                          </a:srgbClr>
                        </a:gs>
                      </a:gsLst>
                      <a:lin ang="16200000" scaled="1"/>
                      <a:tileRect/>
                    </a:gradFill>
                  </a:tcPr>
                </a:tc>
                <a:tc>
                  <a:txBody>
                    <a:bodyPr/>
                    <a:lstStyle/>
                    <a:p>
                      <a:r>
                        <a:rPr lang="es-CL" sz="1800" b="1" kern="1200" dirty="0" smtClean="0">
                          <a:solidFill>
                            <a:schemeClr val="dk1"/>
                          </a:solidFill>
                          <a:latin typeface="Arial Narrow" pitchFamily="34" charset="0"/>
                          <a:ea typeface="+mn-ea"/>
                          <a:cs typeface="+mn-cs"/>
                        </a:rPr>
                        <a:t>Visión General de Pruebas en Animales; Informe y Protocolo de Estudio Clínico (en base a la clasificación y al riesgo del DM); Resumen de la Experiencia Clínica o Análisis de Riesgo/Beneficio Clínico</a:t>
                      </a:r>
                      <a:endParaRPr lang="es-CL" sz="1800" dirty="0"/>
                    </a:p>
                  </a:txBody>
                  <a:tcPr marL="91444" marR="91444" marT="45700" marB="45700">
                    <a:gradFill flip="none" rotWithShape="1">
                      <a:gsLst>
                        <a:gs pos="0">
                          <a:srgbClr val="09FFED">
                            <a:tint val="66000"/>
                            <a:satMod val="160000"/>
                          </a:srgbClr>
                        </a:gs>
                        <a:gs pos="50000">
                          <a:srgbClr val="09FFED">
                            <a:tint val="44500"/>
                            <a:satMod val="160000"/>
                          </a:srgbClr>
                        </a:gs>
                        <a:gs pos="100000">
                          <a:srgbClr val="09FFED">
                            <a:tint val="23500"/>
                            <a:satMod val="160000"/>
                          </a:srgbClr>
                        </a:gs>
                      </a:gsLst>
                      <a:lin ang="16200000" scaled="1"/>
                      <a:tileRect/>
                    </a:gradFill>
                  </a:tcP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2781300" y="1133474"/>
            <a:ext cx="6157913" cy="5089195"/>
          </a:xfrm>
          <a:extLst/>
        </p:spPr>
        <p:txBody>
          <a:bodyPr wrap="square" lIns="91440" tIns="45720" rIns="91440" bIns="45720" numCol="1" anchor="t" anchorCtr="0" compatLnSpc="1">
            <a:prstTxWarp prst="textNoShape">
              <a:avLst/>
            </a:prstTxWarp>
          </a:bodyPr>
          <a:lstStyle/>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Qué productos corresponden a Dispositivos Médicos.</a:t>
            </a:r>
          </a:p>
          <a:p>
            <a:pPr marL="342900" indent="-342900" eaLnBrk="1" hangingPunct="1">
              <a:lnSpc>
                <a:spcPct val="150000"/>
              </a:lnSpc>
              <a:buFont typeface="Arial" charset="0"/>
              <a:buAutoNum type="arabicPeriod"/>
              <a:defRPr/>
            </a:pPr>
            <a:endParaRPr lang="es-CL" sz="600" dirty="0" smtClean="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Antecedentes</a:t>
            </a: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Contexto Nacional</a:t>
            </a:r>
            <a:endParaRPr lang="es-CL" sz="1800" cap="all" dirty="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Ciclo de Vida de un Dispositivo Médico</a:t>
            </a:r>
            <a:endParaRPr lang="es-CL" sz="600" cap="all"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Diseño y Desarrollo</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Fabricación</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Estudios Preclínicos y </a:t>
            </a:r>
            <a:r>
              <a:rPr lang="es-CL" sz="1800" dirty="0" smtClean="0">
                <a:solidFill>
                  <a:schemeClr val="tx1"/>
                </a:solidFill>
                <a:latin typeface="Verdana" pitchFamily="34" charset="0"/>
                <a:ea typeface="Verdana" pitchFamily="34" charset="0"/>
                <a:cs typeface="Verdana" pitchFamily="34" charset="0"/>
              </a:rPr>
              <a:t>Clínicos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Solicitudes y Aprobaciones </a:t>
            </a:r>
            <a:r>
              <a:rPr lang="es-CL" sz="1800" dirty="0" smtClean="0">
                <a:solidFill>
                  <a:schemeClr val="tx1"/>
                </a:solidFill>
                <a:latin typeface="Verdana" pitchFamily="34" charset="0"/>
                <a:ea typeface="Verdana" pitchFamily="34" charset="0"/>
                <a:cs typeface="Verdana" pitchFamily="34" charset="0"/>
              </a:rPr>
              <a:t>Regulatorias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Post-Comercialización</a:t>
            </a:r>
          </a:p>
          <a:p>
            <a:pPr marL="712788" indent="-357188" eaLnBrk="1" hangingPunct="1">
              <a:lnSpc>
                <a:spcPct val="150000"/>
              </a:lnSpc>
              <a:buFont typeface="Wingdings" pitchFamily="2" charset="2"/>
              <a:buChar char="Ø"/>
              <a:defRPr/>
            </a:pPr>
            <a:endParaRPr lang="es-CL" sz="1800" dirty="0" smtClean="0">
              <a:solidFill>
                <a:srgbClr val="008E84"/>
              </a:solidFill>
              <a:latin typeface="Verdana" pitchFamily="34" charset="0"/>
              <a:ea typeface="Verdana" pitchFamily="34" charset="0"/>
              <a:cs typeface="Verdana" pitchFamily="34" charset="0"/>
            </a:endParaRPr>
          </a:p>
          <a:p>
            <a:pPr eaLnBrk="1" hangingPunct="1">
              <a:lnSpc>
                <a:spcPct val="150000"/>
              </a:lnSpc>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p:txBody>
      </p:sp>
      <p:pic>
        <p:nvPicPr>
          <p:cNvPr id="13316"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5 Rectángulo"/>
          <p:cNvSpPr>
            <a:spLocks noChangeArrowheads="1"/>
          </p:cNvSpPr>
          <p:nvPr/>
        </p:nvSpPr>
        <p:spPr bwMode="auto">
          <a:xfrm>
            <a:off x="3295650" y="552450"/>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sz="2800" b="1">
                <a:solidFill>
                  <a:srgbClr val="00A79D"/>
                </a:solidFill>
                <a:latin typeface="Verdana" pitchFamily="34" charset="0"/>
              </a:rPr>
              <a:t>CONTENIDOS</a:t>
            </a:r>
          </a:p>
        </p:txBody>
      </p:sp>
      <p:sp>
        <p:nvSpPr>
          <p:cNvPr id="2" name="1 Rectángulo"/>
          <p:cNvSpPr/>
          <p:nvPr/>
        </p:nvSpPr>
        <p:spPr>
          <a:xfrm>
            <a:off x="2911929" y="5765468"/>
            <a:ext cx="5543303" cy="362197"/>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327826502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redondeado"/>
          <p:cNvSpPr/>
          <p:nvPr/>
        </p:nvSpPr>
        <p:spPr>
          <a:xfrm>
            <a:off x="436563" y="258763"/>
            <a:ext cx="8297862" cy="8921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es-ES" sz="3200" b="1" u="sng" dirty="0" smtClean="0">
                <a:solidFill>
                  <a:schemeClr val="bg1"/>
                </a:solidFill>
                <a:latin typeface="Verdana" pitchFamily="34" charset="0"/>
                <a:ea typeface="Verdana" pitchFamily="34" charset="0"/>
                <a:cs typeface="Verdana" pitchFamily="34" charset="0"/>
              </a:rPr>
              <a:t>Fase Post-Comercialización</a:t>
            </a:r>
            <a:endParaRPr lang="es-ES" sz="2800" u="sng" cap="all" dirty="0" smtClean="0">
              <a:solidFill>
                <a:schemeClr val="bg1"/>
              </a:solidFill>
              <a:latin typeface="Verdana" pitchFamily="34" charset="0"/>
              <a:ea typeface="Verdana" pitchFamily="34" charset="0"/>
              <a:cs typeface="Verdana" pitchFamily="34" charset="0"/>
            </a:endParaRPr>
          </a:p>
        </p:txBody>
      </p:sp>
      <p:sp>
        <p:nvSpPr>
          <p:cNvPr id="69636" name="AutoShape 3"/>
          <p:cNvSpPr>
            <a:spLocks noChangeArrowheads="1"/>
          </p:cNvSpPr>
          <p:nvPr/>
        </p:nvSpPr>
        <p:spPr bwMode="auto">
          <a:xfrm>
            <a:off x="7242175" y="4241800"/>
            <a:ext cx="552450" cy="712788"/>
          </a:xfrm>
          <a:prstGeom prst="downArrow">
            <a:avLst>
              <a:gd name="adj1" fmla="val 50000"/>
              <a:gd name="adj2" fmla="val 50032"/>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nvGrpSpPr>
          <p:cNvPr id="69637" name="2 Grupo"/>
          <p:cNvGrpSpPr>
            <a:grpSpLocks/>
          </p:cNvGrpSpPr>
          <p:nvPr/>
        </p:nvGrpSpPr>
        <p:grpSpPr bwMode="auto">
          <a:xfrm>
            <a:off x="2719388" y="1322388"/>
            <a:ext cx="5678487" cy="5459412"/>
            <a:chOff x="1654156" y="1017112"/>
            <a:chExt cx="5678485" cy="5459850"/>
          </a:xfrm>
        </p:grpSpPr>
        <p:sp>
          <p:nvSpPr>
            <p:cNvPr id="22" name="21 Elipse"/>
            <p:cNvSpPr/>
            <p:nvPr/>
          </p:nvSpPr>
          <p:spPr>
            <a:xfrm>
              <a:off x="1689100" y="466955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1" name="20 Elipse"/>
            <p:cNvSpPr/>
            <p:nvPr/>
          </p:nvSpPr>
          <p:spPr>
            <a:xfrm>
              <a:off x="1654156" y="2459182"/>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0" name="19 Elipse"/>
            <p:cNvSpPr/>
            <p:nvPr/>
          </p:nvSpPr>
          <p:spPr>
            <a:xfrm>
              <a:off x="5241193" y="468947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9" name="18 Elipse"/>
            <p:cNvSpPr/>
            <p:nvPr/>
          </p:nvSpPr>
          <p:spPr>
            <a:xfrm>
              <a:off x="5461103" y="249346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 name="1 Elipse"/>
            <p:cNvSpPr/>
            <p:nvPr/>
          </p:nvSpPr>
          <p:spPr>
            <a:xfrm>
              <a:off x="3621212" y="101711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69657"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69658"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69659"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69660"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69661"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69662" name="AutoShape 14"/>
            <p:cNvSpPr>
              <a:spLocks noChangeArrowheads="1"/>
            </p:cNvSpPr>
            <p:nvPr/>
          </p:nvSpPr>
          <p:spPr bwMode="auto">
            <a:xfrm rot="5400000">
              <a:off x="5758843" y="1542927"/>
              <a:ext cx="801688" cy="9715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3"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4" name="AutoShape 16"/>
            <p:cNvSpPr>
              <a:spLocks noChangeArrowheads="1"/>
            </p:cNvSpPr>
            <p:nvPr/>
          </p:nvSpPr>
          <p:spPr bwMode="auto">
            <a:xfrm>
              <a:off x="2460625" y="1417638"/>
              <a:ext cx="1041400" cy="8016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5"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69638" name="6 CuadroTexto"/>
          <p:cNvSpPr txBox="1">
            <a:spLocks noChangeArrowheads="1"/>
          </p:cNvSpPr>
          <p:nvPr/>
        </p:nvSpPr>
        <p:spPr bwMode="auto">
          <a:xfrm>
            <a:off x="230188" y="4010025"/>
            <a:ext cx="2314575" cy="13223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2000" b="1">
                <a:solidFill>
                  <a:srgbClr val="FFFF00"/>
                </a:solidFill>
              </a:rPr>
              <a:t>Entramos a la siguiente etapa del ciclo de vida del DM</a:t>
            </a:r>
          </a:p>
        </p:txBody>
      </p:sp>
      <p:sp>
        <p:nvSpPr>
          <p:cNvPr id="4" name="3 Flecha doblada"/>
          <p:cNvSpPr/>
          <p:nvPr/>
        </p:nvSpPr>
        <p:spPr>
          <a:xfrm>
            <a:off x="1626919" y="3296510"/>
            <a:ext cx="1091752" cy="657973"/>
          </a:xfrm>
          <a:prstGeom prst="bentArrow">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solidFill>
                <a:schemeClr val="tx1"/>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369888" y="290513"/>
            <a:ext cx="8280400" cy="908050"/>
          </a:xfrm>
          <a:prstGeom prst="roundRect">
            <a:avLst/>
          </a:prstGeom>
          <a:solidFill>
            <a:srgbClr val="00A79C"/>
          </a:solidFill>
          <a:ln>
            <a:solidFill>
              <a:srgbClr val="00A7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70659" name="Rectangle 4"/>
          <p:cNvSpPr>
            <a:spLocks noGrp="1" noChangeArrowheads="1"/>
          </p:cNvSpPr>
          <p:nvPr>
            <p:ph type="title" idx="4294967295"/>
          </p:nvPr>
        </p:nvSpPr>
        <p:spPr bwMode="auto">
          <a:xfrm>
            <a:off x="369888" y="454025"/>
            <a:ext cx="7724775" cy="5810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  Actividades Post-Comercialización</a:t>
            </a:r>
          </a:p>
        </p:txBody>
      </p:sp>
      <p:sp>
        <p:nvSpPr>
          <p:cNvPr id="70660" name="Text Box 5"/>
          <p:cNvSpPr txBox="1">
            <a:spLocks noChangeArrowheads="1"/>
          </p:cNvSpPr>
          <p:nvPr/>
        </p:nvSpPr>
        <p:spPr bwMode="auto">
          <a:xfrm>
            <a:off x="539750" y="2852738"/>
            <a:ext cx="6264275" cy="297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dirty="0"/>
              <a:t>En esta fase: </a:t>
            </a:r>
          </a:p>
          <a:p>
            <a:pPr eaLnBrk="1" hangingPunct="1">
              <a:spcBef>
                <a:spcPct val="50000"/>
              </a:spcBef>
            </a:pPr>
            <a:r>
              <a:rPr lang="es-ES" b="1" dirty="0"/>
              <a:t>Se recogen datos en tamaños de muestra mayores que los utilizados en los estudios clínicos. </a:t>
            </a:r>
          </a:p>
          <a:p>
            <a:pPr eaLnBrk="1" hangingPunct="1">
              <a:spcBef>
                <a:spcPct val="50000"/>
              </a:spcBef>
            </a:pPr>
            <a:r>
              <a:rPr lang="es-ES" b="1" dirty="0"/>
              <a:t>Se recoge datos del uso del DM en el mundo real </a:t>
            </a:r>
          </a:p>
          <a:p>
            <a:pPr eaLnBrk="1" hangingPunct="1">
              <a:spcBef>
                <a:spcPct val="50000"/>
              </a:spcBef>
            </a:pPr>
            <a:r>
              <a:rPr lang="es-ES" b="1" dirty="0"/>
              <a:t>Las compañías monitorean y analizan datos provenientes de los usuarios y de otras fuentes como las revistas científicas que presenten cualquier problema relacionado con el dispositivo médico o con el sistema de manejo de calidad de la compañía.</a:t>
            </a:r>
            <a:r>
              <a:rPr lang="es-ES" dirty="0"/>
              <a:t> </a:t>
            </a:r>
          </a:p>
        </p:txBody>
      </p:sp>
      <p:sp>
        <p:nvSpPr>
          <p:cNvPr id="70661" name="Text Box 6"/>
          <p:cNvSpPr txBox="1">
            <a:spLocks noChangeArrowheads="1"/>
          </p:cNvSpPr>
          <p:nvPr/>
        </p:nvSpPr>
        <p:spPr bwMode="auto">
          <a:xfrm>
            <a:off x="539750" y="1412875"/>
            <a:ext cx="8208963" cy="9159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a:solidFill>
                  <a:srgbClr val="FFFF00"/>
                </a:solidFill>
              </a:rPr>
              <a:t>El foco primario de las </a:t>
            </a:r>
            <a:r>
              <a:rPr lang="es-ES" i="1">
                <a:solidFill>
                  <a:srgbClr val="FFFF00"/>
                </a:solidFill>
              </a:rPr>
              <a:t>actividades post-mercadeo </a:t>
            </a:r>
            <a:r>
              <a:rPr lang="es-ES">
                <a:solidFill>
                  <a:srgbClr val="FFFF00"/>
                </a:solidFill>
              </a:rPr>
              <a:t>es asegurar que los dispositivos médicos que han sido aprobados y vendidos en el mercado permanecen seguros y efectivos para el uso de pacientes y médicos.</a:t>
            </a:r>
          </a:p>
        </p:txBody>
      </p:sp>
      <p:pic>
        <p:nvPicPr>
          <p:cNvPr id="70662" name="Picture 8" descr="enfermo-cama--253x1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4663" y="3429000"/>
            <a:ext cx="2051050"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5"/>
          <p:cNvSpPr txBox="1">
            <a:spLocks noChangeArrowheads="1"/>
          </p:cNvSpPr>
          <p:nvPr/>
        </p:nvSpPr>
        <p:spPr bwMode="auto">
          <a:xfrm>
            <a:off x="611188" y="2205038"/>
            <a:ext cx="4897437" cy="286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2400" dirty="0"/>
              <a:t>Las tres actividades más críticas que ocurren durante la fase post-mercadeo incluyen: </a:t>
            </a:r>
          </a:p>
          <a:p>
            <a:pPr eaLnBrk="1" hangingPunct="1">
              <a:spcBef>
                <a:spcPct val="50000"/>
              </a:spcBef>
            </a:pPr>
            <a:r>
              <a:rPr lang="es-ES" sz="2400" dirty="0"/>
              <a:t>• Retroalimentación del usuario </a:t>
            </a:r>
          </a:p>
          <a:p>
            <a:pPr eaLnBrk="1" hangingPunct="1">
              <a:spcBef>
                <a:spcPct val="50000"/>
              </a:spcBef>
            </a:pPr>
            <a:r>
              <a:rPr lang="es-ES" sz="2400" dirty="0"/>
              <a:t>• Acciones correctivas </a:t>
            </a:r>
          </a:p>
          <a:p>
            <a:pPr eaLnBrk="1" hangingPunct="1">
              <a:spcBef>
                <a:spcPct val="50000"/>
              </a:spcBef>
            </a:pPr>
            <a:r>
              <a:rPr lang="es-ES" sz="2400" dirty="0"/>
              <a:t>• Reporte de eventos</a:t>
            </a:r>
          </a:p>
        </p:txBody>
      </p:sp>
      <p:pic>
        <p:nvPicPr>
          <p:cNvPr id="71683" name="Picture 7" descr="115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3075" y="2203450"/>
            <a:ext cx="2938463"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redondeado"/>
          <p:cNvSpPr/>
          <p:nvPr/>
        </p:nvSpPr>
        <p:spPr>
          <a:xfrm>
            <a:off x="211138" y="246063"/>
            <a:ext cx="8280400" cy="90805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71685" name="Rectangle 4"/>
          <p:cNvSpPr>
            <a:spLocks noGrp="1" noChangeArrowheads="1"/>
          </p:cNvSpPr>
          <p:nvPr>
            <p:ph type="title" idx="4294967295"/>
          </p:nvPr>
        </p:nvSpPr>
        <p:spPr bwMode="auto">
          <a:xfrm>
            <a:off x="488950" y="409575"/>
            <a:ext cx="7724775" cy="5810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Actividades Post-Comercialización</a:t>
            </a:r>
          </a:p>
        </p:txBody>
      </p:sp>
      <p:pic>
        <p:nvPicPr>
          <p:cNvPr id="71686" name="Picture 7" descr="http://1.bp.blogspot.com/_OPmQ4hqQUD4/Sd-aEfPidtI/AAAAAAAABso/x-prDeD38p8/s400/Eventos+adverso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4163" y="4311650"/>
            <a:ext cx="1974850"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7" name="Picture 9" descr="http://www.gsk.com.mx/images/eventos-adversos-gsk/eventos-adversos-gsk-doctor-writing-note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4100" y="4311650"/>
            <a:ext cx="164465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5"/>
          <p:cNvSpPr txBox="1">
            <a:spLocks noChangeArrowheads="1"/>
          </p:cNvSpPr>
          <p:nvPr/>
        </p:nvSpPr>
        <p:spPr bwMode="auto">
          <a:xfrm>
            <a:off x="468313" y="1358900"/>
            <a:ext cx="6480175" cy="529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dirty="0"/>
              <a:t>	</a:t>
            </a:r>
            <a:r>
              <a:rPr lang="es-ES" sz="1600" b="1" dirty="0">
                <a:latin typeface="Verdana" pitchFamily="34" charset="0"/>
              </a:rPr>
              <a:t>Retroalimentación del Usuario:</a:t>
            </a:r>
          </a:p>
          <a:p>
            <a:pPr eaLnBrk="1" hangingPunct="1">
              <a:spcBef>
                <a:spcPct val="50000"/>
              </a:spcBef>
              <a:buFont typeface="Wingdings" pitchFamily="2" charset="2"/>
              <a:buChar char="ü"/>
            </a:pPr>
            <a:r>
              <a:rPr lang="es-ES" sz="1600" dirty="0">
                <a:latin typeface="Verdana" pitchFamily="34" charset="0"/>
              </a:rPr>
              <a:t>Crítico para el éxito de cualquier tecnología de dispositivo médico.</a:t>
            </a:r>
          </a:p>
          <a:p>
            <a:pPr eaLnBrk="1" hangingPunct="1">
              <a:spcBef>
                <a:spcPct val="50000"/>
              </a:spcBef>
              <a:buFont typeface="Wingdings" pitchFamily="2" charset="2"/>
              <a:buChar char="ü"/>
            </a:pPr>
            <a:r>
              <a:rPr lang="es-ES" sz="1600" dirty="0">
                <a:latin typeface="Verdana" pitchFamily="34" charset="0"/>
              </a:rPr>
              <a:t>Cada fabricante debe tener un método abierto y transparente para recoger retroalimentación del usuario sobre el dispositivo médico en el ambiente real </a:t>
            </a:r>
          </a:p>
          <a:p>
            <a:pPr eaLnBrk="1" hangingPunct="1">
              <a:spcBef>
                <a:spcPct val="50000"/>
              </a:spcBef>
            </a:pPr>
            <a:r>
              <a:rPr lang="es-ES" sz="1600" b="1" dirty="0">
                <a:latin typeface="Verdana" pitchFamily="34" charset="0"/>
              </a:rPr>
              <a:t>2. Acciones Correctivas:</a:t>
            </a:r>
          </a:p>
          <a:p>
            <a:pPr eaLnBrk="1" hangingPunct="1">
              <a:spcBef>
                <a:spcPct val="50000"/>
              </a:spcBef>
            </a:pPr>
            <a:r>
              <a:rPr lang="es-ES" sz="1600" dirty="0">
                <a:latin typeface="Verdana" pitchFamily="34" charset="0"/>
              </a:rPr>
              <a:t>	Cada fabricante de DM debe tener un mecanismo muy controlado para: </a:t>
            </a:r>
          </a:p>
          <a:p>
            <a:pPr eaLnBrk="1" hangingPunct="1">
              <a:spcBef>
                <a:spcPct val="50000"/>
              </a:spcBef>
              <a:buFont typeface="Wingdings" pitchFamily="2" charset="2"/>
              <a:buChar char="ü"/>
            </a:pPr>
            <a:r>
              <a:rPr lang="es-ES" sz="1600" dirty="0">
                <a:latin typeface="Verdana" pitchFamily="34" charset="0"/>
              </a:rPr>
              <a:t>Recoger rápidamente datos de retroalimentación del usuario </a:t>
            </a:r>
          </a:p>
          <a:p>
            <a:pPr eaLnBrk="1" hangingPunct="1">
              <a:spcBef>
                <a:spcPct val="50000"/>
              </a:spcBef>
              <a:buFont typeface="Wingdings" pitchFamily="2" charset="2"/>
              <a:buChar char="ü"/>
            </a:pPr>
            <a:r>
              <a:rPr lang="es-ES" sz="1600" dirty="0">
                <a:latin typeface="Verdana" pitchFamily="34" charset="0"/>
              </a:rPr>
              <a:t>Determinar las tendencias y las causas básicas, e </a:t>
            </a:r>
          </a:p>
          <a:p>
            <a:pPr eaLnBrk="1" hangingPunct="1">
              <a:spcBef>
                <a:spcPct val="50000"/>
              </a:spcBef>
              <a:buFont typeface="Wingdings" pitchFamily="2" charset="2"/>
              <a:buChar char="ü"/>
            </a:pPr>
            <a:r>
              <a:rPr lang="es-ES" sz="1600" dirty="0">
                <a:latin typeface="Verdana" pitchFamily="34" charset="0"/>
              </a:rPr>
              <a:t>Implementar correctivos para mejorar más el producto. </a:t>
            </a:r>
          </a:p>
          <a:p>
            <a:pPr eaLnBrk="1" hangingPunct="1">
              <a:spcBef>
                <a:spcPct val="50000"/>
              </a:spcBef>
            </a:pPr>
            <a:r>
              <a:rPr lang="es-ES" sz="1600" b="1" dirty="0">
                <a:latin typeface="Verdana" pitchFamily="34" charset="0"/>
              </a:rPr>
              <a:t>3.  Cumplimiento con el Reporte de Eventos: </a:t>
            </a:r>
            <a:r>
              <a:rPr lang="es-ES" sz="1600" dirty="0">
                <a:latin typeface="Verdana" pitchFamily="34" charset="0"/>
              </a:rPr>
              <a:t>Cada fabricante debe tener un proceso para reportar eventos a todos los reguladores dentro de los calendarios establecidos. </a:t>
            </a:r>
          </a:p>
        </p:txBody>
      </p:sp>
      <p:sp>
        <p:nvSpPr>
          <p:cNvPr id="5" name="4 Rectángulo redondeado"/>
          <p:cNvSpPr/>
          <p:nvPr/>
        </p:nvSpPr>
        <p:spPr>
          <a:xfrm>
            <a:off x="274638" y="290513"/>
            <a:ext cx="8280400" cy="90805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72708" name="Rectangle 4"/>
          <p:cNvSpPr>
            <a:spLocks noGrp="1" noChangeArrowheads="1"/>
          </p:cNvSpPr>
          <p:nvPr>
            <p:ph type="title" idx="4294967295"/>
          </p:nvPr>
        </p:nvSpPr>
        <p:spPr bwMode="auto">
          <a:xfrm>
            <a:off x="323850" y="454025"/>
            <a:ext cx="7724775" cy="5810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Actividades Post-Comercialización</a:t>
            </a:r>
          </a:p>
        </p:txBody>
      </p:sp>
      <p:pic>
        <p:nvPicPr>
          <p:cNvPr id="72709" name="Picture 6" descr="http://blogs.lavozdegalicia.es/serantes/files/2009/07/feedback-300x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8513" y="1670050"/>
            <a:ext cx="14287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6725" y="3098800"/>
            <a:ext cx="20923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711" name="Picture 9" descr="http://desarrollogerencial.files.wordpress.com/2011/08/ingenieria_cicl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4500" y="4349750"/>
            <a:ext cx="2114550"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5"/>
          <p:cNvSpPr txBox="1">
            <a:spLocks noChangeArrowheads="1"/>
          </p:cNvSpPr>
          <p:nvPr/>
        </p:nvSpPr>
        <p:spPr bwMode="auto">
          <a:xfrm>
            <a:off x="179388" y="2716213"/>
            <a:ext cx="8713787" cy="353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1600" dirty="0" smtClean="0">
                <a:latin typeface="Verdana" pitchFamily="34" charset="0"/>
                <a:ea typeface="Verdana" pitchFamily="34" charset="0"/>
                <a:cs typeface="Verdana" pitchFamily="34" charset="0"/>
              </a:rPr>
              <a:t>Para recoger y analizar la </a:t>
            </a:r>
            <a:r>
              <a:rPr lang="es-ES" sz="1600" i="1" dirty="0" smtClean="0">
                <a:latin typeface="Verdana" pitchFamily="34" charset="0"/>
                <a:ea typeface="Verdana" pitchFamily="34" charset="0"/>
                <a:cs typeface="Verdana" pitchFamily="34" charset="0"/>
              </a:rPr>
              <a:t>retroalimentación de los usuarios </a:t>
            </a:r>
            <a:r>
              <a:rPr lang="es-ES" sz="1600" dirty="0" smtClean="0">
                <a:latin typeface="Verdana" pitchFamily="34" charset="0"/>
                <a:ea typeface="Verdana" pitchFamily="34" charset="0"/>
                <a:cs typeface="Verdana" pitchFamily="34" charset="0"/>
              </a:rPr>
              <a:t>respecto de un dispositivo médico, las compañías deben implementar un grupo sistemático de procedimientos para manejar las quejas del consumidor. Esto incluye: </a:t>
            </a:r>
          </a:p>
          <a:p>
            <a:pPr eaLnBrk="1" hangingPunct="1">
              <a:spcBef>
                <a:spcPct val="50000"/>
              </a:spcBef>
              <a:defRPr/>
            </a:pPr>
            <a:r>
              <a:rPr lang="es-ES" sz="1600" dirty="0" smtClean="0">
                <a:latin typeface="Verdana" pitchFamily="34" charset="0"/>
                <a:ea typeface="Verdana" pitchFamily="34" charset="0"/>
                <a:cs typeface="Verdana" pitchFamily="34" charset="0"/>
              </a:rPr>
              <a:t>•  Entrenar a los usuarios sobre qué es una queja y cómo comunicar la información </a:t>
            </a:r>
          </a:p>
          <a:p>
            <a:pPr marL="180975" indent="-180975" eaLnBrk="1" hangingPunct="1">
              <a:spcBef>
                <a:spcPct val="50000"/>
              </a:spcBef>
              <a:defRPr/>
            </a:pPr>
            <a:r>
              <a:rPr lang="es-ES" sz="1600" dirty="0" smtClean="0">
                <a:latin typeface="Verdana" pitchFamily="34" charset="0"/>
                <a:ea typeface="Verdana" pitchFamily="34" charset="0"/>
                <a:cs typeface="Verdana" pitchFamily="34" charset="0"/>
              </a:rPr>
              <a:t>•  Entrenar a todo el personal que trata con los usuarios para buscar quejas potenciales del producto y recoger la información </a:t>
            </a:r>
          </a:p>
          <a:p>
            <a:pPr marL="180975" indent="-180975" eaLnBrk="1" hangingPunct="1">
              <a:spcBef>
                <a:spcPct val="50000"/>
              </a:spcBef>
              <a:defRPr/>
            </a:pPr>
            <a:r>
              <a:rPr lang="es-ES" sz="1600" dirty="0" smtClean="0">
                <a:latin typeface="Verdana" pitchFamily="34" charset="0"/>
                <a:ea typeface="Verdana" pitchFamily="34" charset="0"/>
                <a:cs typeface="Verdana" pitchFamily="34" charset="0"/>
              </a:rPr>
              <a:t>•  Entrenar y monitorear a todo el personal de la compañía sobre el desempeño para los períodos de reporte de quejas </a:t>
            </a:r>
          </a:p>
          <a:p>
            <a:pPr marL="180975" indent="-180975" eaLnBrk="1" hangingPunct="1">
              <a:spcBef>
                <a:spcPct val="50000"/>
              </a:spcBef>
              <a:defRPr/>
            </a:pPr>
            <a:r>
              <a:rPr lang="es-ES" sz="1600" dirty="0" smtClean="0">
                <a:latin typeface="Verdana" pitchFamily="34" charset="0"/>
                <a:ea typeface="Verdana" pitchFamily="34" charset="0"/>
                <a:cs typeface="Verdana" pitchFamily="34" charset="0"/>
              </a:rPr>
              <a:t>•  Entrenar a todo el personal y las áreas de la compañía sobre la retroalimentación del usuario y cómo determinar si la información debe reportarse en el sistema de rastreo y tendencias de la compañía. </a:t>
            </a:r>
          </a:p>
        </p:txBody>
      </p:sp>
      <p:pic>
        <p:nvPicPr>
          <p:cNvPr id="73731" name="Picture 7" descr="btnQuejasReclam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673225"/>
            <a:ext cx="23050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redondeado"/>
          <p:cNvSpPr/>
          <p:nvPr/>
        </p:nvSpPr>
        <p:spPr>
          <a:xfrm>
            <a:off x="179388" y="290513"/>
            <a:ext cx="8280400" cy="90805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73733" name="Rectangle 4"/>
          <p:cNvSpPr>
            <a:spLocks noGrp="1" noChangeArrowheads="1"/>
          </p:cNvSpPr>
          <p:nvPr>
            <p:ph type="title" idx="4294967295"/>
          </p:nvPr>
        </p:nvSpPr>
        <p:spPr bwMode="auto">
          <a:xfrm>
            <a:off x="296863" y="454025"/>
            <a:ext cx="7724775" cy="5810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Actividades Post-Comercialización</a:t>
            </a:r>
          </a:p>
        </p:txBody>
      </p:sp>
      <p:pic>
        <p:nvPicPr>
          <p:cNvPr id="73734" name="Picture 7" descr="http://sai-open.com/web/images/sqr/quejaup.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9225" y="2011363"/>
            <a:ext cx="115252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5" name="Picture 9" descr="http://www.artifexbalear.org/img/quejas_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4938" y="1341438"/>
            <a:ext cx="1358900"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615950" y="266700"/>
            <a:ext cx="7956550" cy="619125"/>
          </a:xfrm>
          <a:prstGeom prst="roundRect">
            <a:avLst/>
          </a:prstGeom>
          <a:solidFill>
            <a:srgbClr val="00A79C"/>
          </a:solidFill>
          <a:ln>
            <a:noFill/>
          </a:ln>
        </p:spPr>
        <p:style>
          <a:lnRef idx="1">
            <a:schemeClr val="accent1"/>
          </a:lnRef>
          <a:fillRef idx="3">
            <a:schemeClr val="accent1"/>
          </a:fillRef>
          <a:effectRef idx="2">
            <a:schemeClr val="accent1"/>
          </a:effectRef>
          <a:fontRef idx="minor">
            <a:schemeClr val="lt1"/>
          </a:fontRef>
        </p:style>
        <p:txBody>
          <a:bodyPr anchor="ctr"/>
          <a:lstStyle/>
          <a:p>
            <a:pPr>
              <a:defRPr/>
            </a:pPr>
            <a:endParaRPr lang="es-CL" dirty="0"/>
          </a:p>
        </p:txBody>
      </p:sp>
      <p:sp>
        <p:nvSpPr>
          <p:cNvPr id="4" name="3 Rectángulo redondeado"/>
          <p:cNvSpPr/>
          <p:nvPr/>
        </p:nvSpPr>
        <p:spPr>
          <a:xfrm>
            <a:off x="615950" y="5668393"/>
            <a:ext cx="7785100" cy="991714"/>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solidFill>
              <a:srgbClr val="FF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7414" name="4 Rectángulo"/>
          <p:cNvSpPr>
            <a:spLocks noChangeArrowheads="1"/>
          </p:cNvSpPr>
          <p:nvPr/>
        </p:nvSpPr>
        <p:spPr bwMode="auto">
          <a:xfrm>
            <a:off x="736600" y="266700"/>
            <a:ext cx="8159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CL" altLang="es-CL" sz="2800" b="1">
                <a:solidFill>
                  <a:schemeClr val="bg1"/>
                </a:solidFill>
                <a:latin typeface="Verdana" pitchFamily="34" charset="0"/>
              </a:rPr>
              <a:t>  2. ANTECEDENTES</a:t>
            </a:r>
          </a:p>
        </p:txBody>
      </p:sp>
      <p:sp>
        <p:nvSpPr>
          <p:cNvPr id="6" name="5 Rectángulo"/>
          <p:cNvSpPr/>
          <p:nvPr/>
        </p:nvSpPr>
        <p:spPr>
          <a:xfrm>
            <a:off x="615950" y="835025"/>
            <a:ext cx="7785100" cy="4124325"/>
          </a:xfrm>
          <a:prstGeom prst="rect">
            <a:avLst/>
          </a:prstGeom>
        </p:spPr>
        <p:txBody>
          <a:bodyPr>
            <a:spAutoFit/>
          </a:bodyPr>
          <a:lstStyle/>
          <a:p>
            <a:pPr algn="just" fontAlgn="t">
              <a:buClr>
                <a:srgbClr val="0070C0"/>
              </a:buClr>
              <a:defRPr/>
            </a:pPr>
            <a:endParaRPr lang="es-MX" sz="1000" dirty="0">
              <a:solidFill>
                <a:schemeClr val="tx1">
                  <a:lumMod val="65000"/>
                  <a:lumOff val="35000"/>
                </a:schemeClr>
              </a:solidFill>
              <a:latin typeface="Verdana" pitchFamily="34" charset="0"/>
              <a:ea typeface="Verdana" pitchFamily="34" charset="0"/>
              <a:cs typeface="Verdana" pitchFamily="34" charset="0"/>
            </a:endParaRPr>
          </a:p>
          <a:p>
            <a:pPr marL="342900" indent="-342900" algn="just" fontAlgn="t">
              <a:buClr>
                <a:srgbClr val="00A79D"/>
              </a:buClr>
              <a:buFont typeface="Wingdings" pitchFamily="2" charset="2"/>
              <a:buChar char="q"/>
              <a:defRPr/>
            </a:pPr>
            <a:r>
              <a:rPr lang="es-CO" dirty="0">
                <a:latin typeface="Verdana" pitchFamily="34" charset="0"/>
                <a:ea typeface="Verdana" pitchFamily="34" charset="0"/>
                <a:cs typeface="Verdana" pitchFamily="34" charset="0"/>
              </a:rPr>
              <a:t>La diversidad </a:t>
            </a:r>
            <a:r>
              <a:rPr lang="es-MX" dirty="0">
                <a:uFill>
                  <a:solidFill>
                    <a:srgbClr val="000000"/>
                  </a:solidFill>
                </a:uFill>
                <a:latin typeface="Verdana" pitchFamily="34" charset="0"/>
                <a:ea typeface="Verdana" pitchFamily="34" charset="0"/>
                <a:cs typeface="Verdana" pitchFamily="34" charset="0"/>
                <a:sym typeface="gobCL"/>
              </a:rPr>
              <a:t>de los dispositivos médicos es mucho mayor que la de los medicamentos. </a:t>
            </a:r>
          </a:p>
          <a:p>
            <a:pPr marL="342900" indent="-342900" algn="just" fontAlgn="t">
              <a:buClr>
                <a:srgbClr val="00A79D"/>
              </a:buClr>
              <a:buFont typeface="Wingdings" pitchFamily="2" charset="2"/>
              <a:buChar char="q"/>
              <a:defRPr/>
            </a:pPr>
            <a:endParaRPr lang="es-MX" dirty="0">
              <a:uFill>
                <a:solidFill>
                  <a:srgbClr val="000000"/>
                </a:solidFill>
              </a:uFill>
              <a:latin typeface="Verdana" pitchFamily="34" charset="0"/>
              <a:ea typeface="Verdana" pitchFamily="34" charset="0"/>
              <a:cs typeface="Verdana" pitchFamily="34" charset="0"/>
              <a:sym typeface="gobCL"/>
            </a:endParaRPr>
          </a:p>
          <a:p>
            <a:pPr marL="342900" indent="-342900" algn="just" fontAlgn="t">
              <a:buClr>
                <a:srgbClr val="00A79D"/>
              </a:buClr>
              <a:buFont typeface="Wingdings" pitchFamily="2" charset="2"/>
              <a:buChar char="q"/>
              <a:defRPr/>
            </a:pPr>
            <a:r>
              <a:rPr lang="es-MX" dirty="0">
                <a:uFill>
                  <a:solidFill>
                    <a:srgbClr val="000000"/>
                  </a:solidFill>
                </a:uFill>
                <a:latin typeface="Verdana" pitchFamily="34" charset="0"/>
                <a:ea typeface="Verdana" pitchFamily="34" charset="0"/>
                <a:cs typeface="Verdana" pitchFamily="34" charset="0"/>
                <a:sym typeface="gobCL"/>
              </a:rPr>
              <a:t>El ritmo de desarrollo de nuevos productos es más rápido, y el ciclo de vida de algunos dispositivos médicos puede ser tan corto como 18 meses.</a:t>
            </a:r>
          </a:p>
          <a:p>
            <a:pPr algn="just" fontAlgn="t">
              <a:buClr>
                <a:srgbClr val="00A79D"/>
              </a:buClr>
              <a:defRPr/>
            </a:pPr>
            <a:endParaRPr lang="es-MX" dirty="0">
              <a:uFill>
                <a:solidFill>
                  <a:srgbClr val="000000"/>
                </a:solidFill>
              </a:uFill>
              <a:latin typeface="Verdana" pitchFamily="34" charset="0"/>
              <a:ea typeface="Verdana" pitchFamily="34" charset="0"/>
              <a:cs typeface="Verdana" pitchFamily="34" charset="0"/>
              <a:sym typeface="gobCL"/>
            </a:endParaRPr>
          </a:p>
          <a:p>
            <a:pPr marL="342900" indent="-342900" algn="just" fontAlgn="t">
              <a:buClr>
                <a:srgbClr val="00A79D"/>
              </a:buClr>
              <a:buFont typeface="Wingdings" pitchFamily="2" charset="2"/>
              <a:buChar char="q"/>
              <a:defRPr/>
            </a:pPr>
            <a:r>
              <a:rPr lang="es-MX" dirty="0">
                <a:uFill>
                  <a:solidFill>
                    <a:srgbClr val="000000"/>
                  </a:solidFill>
                </a:uFill>
                <a:latin typeface="Verdana" pitchFamily="34" charset="0"/>
                <a:ea typeface="Verdana" pitchFamily="34" charset="0"/>
                <a:cs typeface="Verdana" pitchFamily="34" charset="0"/>
                <a:sym typeface="gobCL"/>
              </a:rPr>
              <a:t>Los factores que afectan la seguridad de los dispositivos médicos son más numerosos, incluyendo la competencia y habilidades de los usuarios. </a:t>
            </a:r>
          </a:p>
          <a:p>
            <a:pPr algn="just" fontAlgn="t">
              <a:buClr>
                <a:srgbClr val="00A79D"/>
              </a:buClr>
              <a:defRPr/>
            </a:pPr>
            <a:endParaRPr lang="es-MX" dirty="0">
              <a:uFill>
                <a:solidFill>
                  <a:srgbClr val="000000"/>
                </a:solidFill>
              </a:uFill>
              <a:latin typeface="Verdana" pitchFamily="34" charset="0"/>
              <a:ea typeface="Verdana" pitchFamily="34" charset="0"/>
              <a:cs typeface="Verdana" pitchFamily="34" charset="0"/>
              <a:sym typeface="gobCL"/>
            </a:endParaRPr>
          </a:p>
          <a:p>
            <a:pPr marL="342900" indent="-342900" algn="just" fontAlgn="t">
              <a:buClr>
                <a:srgbClr val="00A79D"/>
              </a:buClr>
              <a:buFont typeface="Wingdings" pitchFamily="2" charset="2"/>
              <a:buChar char="q"/>
              <a:defRPr/>
            </a:pPr>
            <a:r>
              <a:rPr lang="es-MX" dirty="0">
                <a:uFill>
                  <a:solidFill>
                    <a:srgbClr val="000000"/>
                  </a:solidFill>
                </a:uFill>
                <a:latin typeface="Verdana" pitchFamily="34" charset="0"/>
                <a:ea typeface="Verdana" pitchFamily="34" charset="0"/>
                <a:cs typeface="Verdana" pitchFamily="34" charset="0"/>
                <a:sym typeface="gobCL"/>
              </a:rPr>
              <a:t>El potencial de error humano cuando una persona ingiere una comprimido es muy diferente de aquel cuando el personal opera equipos de alta complejidad. </a:t>
            </a:r>
          </a:p>
        </p:txBody>
      </p:sp>
      <p:sp>
        <p:nvSpPr>
          <p:cNvPr id="2" name="1 CuadroTexto"/>
          <p:cNvSpPr txBox="1"/>
          <p:nvPr/>
        </p:nvSpPr>
        <p:spPr>
          <a:xfrm>
            <a:off x="1092200" y="5842000"/>
            <a:ext cx="7164388" cy="984250"/>
          </a:xfrm>
          <a:prstGeom prst="rect">
            <a:avLst/>
          </a:prstGeom>
          <a:noFill/>
        </p:spPr>
        <p:txBody>
          <a:bodyPr>
            <a:spAutoFit/>
          </a:bodyPr>
          <a:lstStyle/>
          <a:p>
            <a:pPr algn="ctr">
              <a:defRPr/>
            </a:pPr>
            <a:r>
              <a:rPr lang="es-MX" sz="2000" b="1" dirty="0">
                <a:solidFill>
                  <a:schemeClr val="tx1">
                    <a:lumMod val="65000"/>
                    <a:lumOff val="35000"/>
                  </a:schemeClr>
                </a:solidFill>
                <a:uFill>
                  <a:solidFill>
                    <a:srgbClr val="000000"/>
                  </a:solidFill>
                </a:uFill>
                <a:latin typeface="Verdana" pitchFamily="34" charset="0"/>
                <a:ea typeface="Verdana" pitchFamily="34" charset="0"/>
                <a:cs typeface="Verdana" pitchFamily="34" charset="0"/>
                <a:sym typeface="gobCL"/>
              </a:rPr>
              <a:t>Las vías de regulación son diferentes a las de los productos farmacéuticos </a:t>
            </a:r>
          </a:p>
          <a:p>
            <a:pPr>
              <a:defRPr/>
            </a:pPr>
            <a:endParaRPr lang="es-CL" dirty="0"/>
          </a:p>
        </p:txBody>
      </p:sp>
      <p:sp>
        <p:nvSpPr>
          <p:cNvPr id="3" name="2 Flecha abajo"/>
          <p:cNvSpPr/>
          <p:nvPr/>
        </p:nvSpPr>
        <p:spPr>
          <a:xfrm>
            <a:off x="4080681" y="4958710"/>
            <a:ext cx="593677" cy="573206"/>
          </a:xfrm>
          <a:prstGeom prst="downArrow">
            <a:avLst/>
          </a:prstGeom>
          <a:solidFill>
            <a:srgbClr val="FF0000"/>
          </a:solidFill>
          <a:ln>
            <a:solidFill>
              <a:srgbClr val="FF0000"/>
            </a:solidFill>
          </a:ln>
          <a:effectLst>
            <a:innerShdw blurRad="63500" dist="50800" dir="27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5"/>
          <p:cNvSpPr txBox="1">
            <a:spLocks noChangeArrowheads="1"/>
          </p:cNvSpPr>
          <p:nvPr/>
        </p:nvSpPr>
        <p:spPr bwMode="auto">
          <a:xfrm>
            <a:off x="395288" y="1412875"/>
            <a:ext cx="6048375" cy="477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1600" dirty="0">
                <a:latin typeface="Verdana" pitchFamily="34" charset="0"/>
              </a:rPr>
              <a:t>Toda la información recolectada desde los usuarios sobre el desempeño del DM debe ser categorizada por el fabricante y marcar su tendencia. </a:t>
            </a:r>
          </a:p>
          <a:p>
            <a:pPr eaLnBrk="1" hangingPunct="1">
              <a:spcBef>
                <a:spcPct val="50000"/>
              </a:spcBef>
            </a:pPr>
            <a:r>
              <a:rPr lang="es-ES" sz="1600" dirty="0">
                <a:latin typeface="Verdana" pitchFamily="34" charset="0"/>
              </a:rPr>
              <a:t>La identificación de cualquier tendencia adversa debe convertirse en una </a:t>
            </a:r>
            <a:r>
              <a:rPr lang="es-ES" sz="1600" b="1" u="sng" dirty="0">
                <a:latin typeface="Verdana" pitchFamily="34" charset="0"/>
              </a:rPr>
              <a:t>acción correctiva</a:t>
            </a:r>
            <a:r>
              <a:rPr lang="es-ES" sz="1600" dirty="0">
                <a:latin typeface="Verdana" pitchFamily="34" charset="0"/>
              </a:rPr>
              <a:t>. </a:t>
            </a:r>
          </a:p>
          <a:p>
            <a:pPr eaLnBrk="1" hangingPunct="1">
              <a:spcBef>
                <a:spcPct val="50000"/>
              </a:spcBef>
            </a:pPr>
            <a:r>
              <a:rPr lang="es-ES" sz="1600" dirty="0">
                <a:latin typeface="Verdana" pitchFamily="34" charset="0"/>
              </a:rPr>
              <a:t>• </a:t>
            </a:r>
            <a:r>
              <a:rPr lang="es-ES" sz="1600" b="1" i="1" dirty="0">
                <a:latin typeface="Verdana" pitchFamily="34" charset="0"/>
              </a:rPr>
              <a:t>Acción correctiva</a:t>
            </a:r>
            <a:r>
              <a:rPr lang="es-ES" sz="1600" i="1" dirty="0">
                <a:latin typeface="Verdana" pitchFamily="34" charset="0"/>
              </a:rPr>
              <a:t> </a:t>
            </a:r>
            <a:r>
              <a:rPr lang="es-ES" sz="1600" dirty="0">
                <a:latin typeface="Verdana" pitchFamily="34" charset="0"/>
              </a:rPr>
              <a:t>es el conjunto de procedimientos que evalúa las tendencias adversas en la calidad e implementa mejorías en el proceso o en el DM para tratar con las debilidades en el diseño del dispositivo o en el proceso de fabricación del mismo. </a:t>
            </a:r>
          </a:p>
          <a:p>
            <a:pPr eaLnBrk="1" hangingPunct="1">
              <a:spcBef>
                <a:spcPct val="50000"/>
              </a:spcBef>
            </a:pPr>
            <a:r>
              <a:rPr lang="es-ES" sz="1600" dirty="0">
                <a:latin typeface="Verdana" pitchFamily="34" charset="0"/>
              </a:rPr>
              <a:t>• Este es un </a:t>
            </a:r>
            <a:r>
              <a:rPr lang="es-ES" sz="1600" b="1" dirty="0">
                <a:latin typeface="Verdana" pitchFamily="34" charset="0"/>
              </a:rPr>
              <a:t>componente crítico</a:t>
            </a:r>
            <a:r>
              <a:rPr lang="es-ES" sz="1600" dirty="0">
                <a:latin typeface="Verdana" pitchFamily="34" charset="0"/>
              </a:rPr>
              <a:t> del proceso de manejo de calidad del fabricante y debe documentarse en sus procedimientos de acción preventiva y correctiva </a:t>
            </a:r>
          </a:p>
          <a:p>
            <a:pPr eaLnBrk="1" hangingPunct="1">
              <a:spcBef>
                <a:spcPct val="50000"/>
              </a:spcBef>
            </a:pPr>
            <a:r>
              <a:rPr lang="es-ES" sz="1600" dirty="0">
                <a:latin typeface="Verdana" pitchFamily="34" charset="0"/>
              </a:rPr>
              <a:t>• El objetivo de las </a:t>
            </a:r>
            <a:r>
              <a:rPr lang="es-ES" sz="1600" i="1" dirty="0">
                <a:latin typeface="Verdana" pitchFamily="34" charset="0"/>
              </a:rPr>
              <a:t>acciones correctivas </a:t>
            </a:r>
            <a:r>
              <a:rPr lang="es-ES" sz="1600" dirty="0">
                <a:latin typeface="Verdana" pitchFamily="34" charset="0"/>
              </a:rPr>
              <a:t>es </a:t>
            </a:r>
            <a:r>
              <a:rPr lang="es-ES" sz="1600" b="1" dirty="0">
                <a:latin typeface="Verdana" pitchFamily="34" charset="0"/>
              </a:rPr>
              <a:t>identificar y eliminar la causa de la no conformidad</a:t>
            </a:r>
            <a:r>
              <a:rPr lang="es-ES" sz="1600" dirty="0">
                <a:latin typeface="Verdana" pitchFamily="34" charset="0"/>
              </a:rPr>
              <a:t> y prevenir la ocurrencia repetida durante el ciclo de vida del producto.... a través de la mejora </a:t>
            </a:r>
            <a:r>
              <a:rPr lang="es-ES" sz="1600" dirty="0" smtClean="0">
                <a:latin typeface="Verdana" pitchFamily="34" charset="0"/>
              </a:rPr>
              <a:t>continua</a:t>
            </a:r>
            <a:r>
              <a:rPr lang="es-ES" sz="1600" dirty="0" smtClean="0">
                <a:solidFill>
                  <a:srgbClr val="008E84"/>
                </a:solidFill>
                <a:latin typeface="Verdana" pitchFamily="34" charset="0"/>
              </a:rPr>
              <a:t>. </a:t>
            </a:r>
            <a:endParaRPr lang="es-ES" sz="1600" dirty="0">
              <a:solidFill>
                <a:srgbClr val="008E84"/>
              </a:solidFill>
              <a:latin typeface="Verdana" pitchFamily="34" charset="0"/>
            </a:endParaRPr>
          </a:p>
        </p:txBody>
      </p:sp>
      <p:sp>
        <p:nvSpPr>
          <p:cNvPr id="6" name="5 Rectángulo redondeado"/>
          <p:cNvSpPr/>
          <p:nvPr/>
        </p:nvSpPr>
        <p:spPr>
          <a:xfrm>
            <a:off x="241299" y="290513"/>
            <a:ext cx="8582025" cy="90805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74756" name="Rectangle 4"/>
          <p:cNvSpPr>
            <a:spLocks noGrp="1" noChangeArrowheads="1"/>
          </p:cNvSpPr>
          <p:nvPr>
            <p:ph type="title" idx="4294967295"/>
          </p:nvPr>
        </p:nvSpPr>
        <p:spPr bwMode="auto">
          <a:xfrm>
            <a:off x="688975" y="454025"/>
            <a:ext cx="7724775" cy="5810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smtClean="0">
                <a:solidFill>
                  <a:schemeClr val="bg1"/>
                </a:solidFill>
                <a:latin typeface="Verdana" pitchFamily="34" charset="0"/>
                <a:ea typeface="Verdana" pitchFamily="34" charset="0"/>
                <a:cs typeface="Verdana" pitchFamily="34" charset="0"/>
              </a:rPr>
              <a:t>Actividades Post-Comercialización</a:t>
            </a:r>
          </a:p>
        </p:txBody>
      </p:sp>
      <p:pic>
        <p:nvPicPr>
          <p:cNvPr id="7475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6400" y="4522788"/>
            <a:ext cx="1866900"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758" name="Picture 8" descr="http://www.masterweb.com.mx/images/seguimientos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1913" y="1412875"/>
            <a:ext cx="2711450"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9" name="Picture 10" descr="http://www.monografias.com/trabajos-pdf5/accion-correctiva-auditoria-calidad/image004.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9700" y="2936875"/>
            <a:ext cx="2333625"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5"/>
          <p:cNvSpPr txBox="1">
            <a:spLocks noChangeArrowheads="1"/>
          </p:cNvSpPr>
          <p:nvPr/>
        </p:nvSpPr>
        <p:spPr bwMode="auto">
          <a:xfrm>
            <a:off x="454025" y="2276475"/>
            <a:ext cx="8135938" cy="106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dirty="0"/>
              <a:t>El reporte de requerimientos y los límites de tiempo de cuándo se deben reportar son diferentes de país a país.</a:t>
            </a:r>
          </a:p>
          <a:p>
            <a:pPr eaLnBrk="1" hangingPunct="1">
              <a:spcBef>
                <a:spcPct val="50000"/>
              </a:spcBef>
            </a:pPr>
            <a:r>
              <a:rPr lang="es-ES" dirty="0"/>
              <a:t>Sin embargo, existen similitudes básicas en los tipos de </a:t>
            </a:r>
            <a:r>
              <a:rPr lang="es-ES" i="1" dirty="0"/>
              <a:t>reporte de eventos</a:t>
            </a:r>
            <a:r>
              <a:rPr lang="es-ES" dirty="0"/>
              <a:t>: </a:t>
            </a:r>
          </a:p>
        </p:txBody>
      </p:sp>
      <p:sp>
        <p:nvSpPr>
          <p:cNvPr id="75779" name="Text Box 6"/>
          <p:cNvSpPr txBox="1">
            <a:spLocks noChangeArrowheads="1"/>
          </p:cNvSpPr>
          <p:nvPr/>
        </p:nvSpPr>
        <p:spPr bwMode="auto">
          <a:xfrm>
            <a:off x="539750" y="1330325"/>
            <a:ext cx="7964488" cy="6413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solidFill>
                  <a:srgbClr val="FFFF00"/>
                </a:solidFill>
              </a:rPr>
              <a:t>Las quejas o eventos que ocurren con el dispositivo una vez que está en el mercado tienen que reportarse a la agencia regulatoria. </a:t>
            </a:r>
          </a:p>
        </p:txBody>
      </p:sp>
      <p:pic>
        <p:nvPicPr>
          <p:cNvPr id="75780" name="Picture 8" descr="muer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5825" y="3716338"/>
            <a:ext cx="1057275"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1" name="Picture 10" descr="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8825" y="5211763"/>
            <a:ext cx="1401763"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redondeado"/>
          <p:cNvSpPr/>
          <p:nvPr/>
        </p:nvSpPr>
        <p:spPr>
          <a:xfrm>
            <a:off x="171450" y="238125"/>
            <a:ext cx="8280400" cy="90805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75783" name="Rectangle 4"/>
          <p:cNvSpPr>
            <a:spLocks noGrp="1" noChangeArrowheads="1"/>
          </p:cNvSpPr>
          <p:nvPr>
            <p:ph type="title" idx="4294967295"/>
          </p:nvPr>
        </p:nvSpPr>
        <p:spPr bwMode="auto">
          <a:xfrm>
            <a:off x="449263" y="401638"/>
            <a:ext cx="7724775" cy="5810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smtClean="0">
                <a:solidFill>
                  <a:schemeClr val="bg1"/>
                </a:solidFill>
              </a:rPr>
              <a:t>Actividades Post-Comercialización</a:t>
            </a:r>
          </a:p>
        </p:txBody>
      </p:sp>
      <p:sp>
        <p:nvSpPr>
          <p:cNvPr id="2" name="1 CuadroTexto"/>
          <p:cNvSpPr txBox="1"/>
          <p:nvPr/>
        </p:nvSpPr>
        <p:spPr>
          <a:xfrm>
            <a:off x="539750" y="3933825"/>
            <a:ext cx="6408738" cy="2308225"/>
          </a:xfrm>
          <a:prstGeom prst="rect">
            <a:avLst/>
          </a:prstGeom>
          <a:noFill/>
        </p:spPr>
        <p:txBody>
          <a:bodyPr>
            <a:spAutoFit/>
          </a:bodyPr>
          <a:lstStyle/>
          <a:p>
            <a:pPr marL="285750" indent="-285750">
              <a:spcBef>
                <a:spcPct val="50000"/>
              </a:spcBef>
              <a:buFont typeface="Wingdings" pitchFamily="2" charset="2"/>
              <a:buChar char="Ø"/>
              <a:defRPr/>
            </a:pPr>
            <a:r>
              <a:rPr lang="es-ES" dirty="0"/>
              <a:t>Se reportan las muertes o las lesiones serias en los pacientes </a:t>
            </a:r>
          </a:p>
          <a:p>
            <a:pPr marL="285750" indent="-285750">
              <a:spcBef>
                <a:spcPct val="50000"/>
              </a:spcBef>
              <a:buFont typeface="Wingdings" pitchFamily="2" charset="2"/>
              <a:buChar char="Ø"/>
              <a:defRPr/>
            </a:pPr>
            <a:r>
              <a:rPr lang="es-ES" dirty="0"/>
              <a:t>El fabricante o una AR determina que se requiere una corrección de seguridad en el campo (p.ej., una nota de advertencia); </a:t>
            </a:r>
          </a:p>
          <a:p>
            <a:pPr marL="285750" indent="-285750">
              <a:spcBef>
                <a:spcPct val="50000"/>
              </a:spcBef>
              <a:buFont typeface="Wingdings" pitchFamily="2" charset="2"/>
              <a:buChar char="Ø"/>
              <a:defRPr/>
            </a:pPr>
            <a:r>
              <a:rPr lang="es-ES" dirty="0"/>
              <a:t>Se recoge el producto. </a:t>
            </a:r>
          </a:p>
          <a:p>
            <a:pPr>
              <a:defRPr/>
            </a:pPr>
            <a:endParaRPr lang="es-CL"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321706" y="225631"/>
            <a:ext cx="8498444" cy="90805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76803" name="Rectangle 4"/>
          <p:cNvSpPr>
            <a:spLocks noGrp="1" noChangeArrowheads="1"/>
          </p:cNvSpPr>
          <p:nvPr>
            <p:ph type="title" idx="4294967295"/>
          </p:nvPr>
        </p:nvSpPr>
        <p:spPr bwMode="auto">
          <a:xfrm>
            <a:off x="-1" y="323314"/>
            <a:ext cx="8668987" cy="635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dirty="0" smtClean="0">
                <a:solidFill>
                  <a:schemeClr val="bg1"/>
                </a:solidFill>
                <a:latin typeface="Verdana" pitchFamily="34" charset="0"/>
                <a:ea typeface="Verdana" pitchFamily="34" charset="0"/>
                <a:cs typeface="Verdana" pitchFamily="34" charset="0"/>
              </a:rPr>
              <a:t>Ejemplo del Ciclo de Vida de un DM</a:t>
            </a:r>
          </a:p>
        </p:txBody>
      </p:sp>
      <p:pic>
        <p:nvPicPr>
          <p:cNvPr id="7680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 y="1341438"/>
            <a:ext cx="2181225" cy="496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7" name="Text Box 6"/>
          <p:cNvSpPr txBox="1">
            <a:spLocks noChangeArrowheads="1"/>
          </p:cNvSpPr>
          <p:nvPr/>
        </p:nvSpPr>
        <p:spPr bwMode="auto">
          <a:xfrm>
            <a:off x="2689225" y="1341438"/>
            <a:ext cx="6130925" cy="390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1600" dirty="0" smtClean="0">
                <a:latin typeface="Verdana" pitchFamily="34" charset="0"/>
                <a:ea typeface="Verdana" pitchFamily="34" charset="0"/>
                <a:cs typeface="Verdana" pitchFamily="34" charset="0"/>
              </a:rPr>
              <a:t>Catéter de Dilatación con Balón para Procedimientos Cardiovasculares </a:t>
            </a:r>
          </a:p>
          <a:p>
            <a:pPr eaLnBrk="1" hangingPunct="1">
              <a:spcBef>
                <a:spcPct val="50000"/>
              </a:spcBef>
              <a:defRPr/>
            </a:pPr>
            <a:r>
              <a:rPr lang="es-ES" sz="1600" dirty="0" smtClean="0">
                <a:latin typeface="Verdana" pitchFamily="34" charset="0"/>
                <a:ea typeface="Verdana" pitchFamily="34" charset="0"/>
                <a:cs typeface="Verdana" pitchFamily="34" charset="0"/>
              </a:rPr>
              <a:t>– Utilizado para abrir arterias tapadas en el corazón </a:t>
            </a:r>
          </a:p>
          <a:p>
            <a:pPr eaLnBrk="1" hangingPunct="1">
              <a:spcBef>
                <a:spcPct val="50000"/>
              </a:spcBef>
              <a:defRPr/>
            </a:pPr>
            <a:r>
              <a:rPr lang="es-ES" sz="1600" dirty="0" smtClean="0">
                <a:latin typeface="Verdana" pitchFamily="34" charset="0"/>
                <a:ea typeface="Verdana" pitchFamily="34" charset="0"/>
                <a:cs typeface="Verdana" pitchFamily="34" charset="0"/>
              </a:rPr>
              <a:t>– Comercializado actualmente en todo el mundo </a:t>
            </a:r>
          </a:p>
          <a:p>
            <a:pPr marL="180975" indent="-180975" eaLnBrk="1" hangingPunct="1">
              <a:spcBef>
                <a:spcPct val="50000"/>
              </a:spcBef>
              <a:defRPr/>
            </a:pPr>
            <a:r>
              <a:rPr lang="es-ES" sz="1600" dirty="0" smtClean="0">
                <a:latin typeface="Verdana" pitchFamily="34" charset="0"/>
                <a:ea typeface="Verdana" pitchFamily="34" charset="0"/>
                <a:cs typeface="Verdana" pitchFamily="34" charset="0"/>
              </a:rPr>
              <a:t>– </a:t>
            </a:r>
            <a:r>
              <a:rPr lang="es-ES" sz="1600" b="1" dirty="0" smtClean="0">
                <a:latin typeface="Verdana" pitchFamily="34" charset="0"/>
                <a:ea typeface="Verdana" pitchFamily="34" charset="0"/>
                <a:cs typeface="Verdana" pitchFamily="34" charset="0"/>
              </a:rPr>
              <a:t>Retroalimentación del usuario ha demostrado que los médicos prefieren un balón más fuerte y con más fuerza para abrir las arterias tapadas </a:t>
            </a:r>
          </a:p>
          <a:p>
            <a:pPr eaLnBrk="1" hangingPunct="1">
              <a:spcBef>
                <a:spcPct val="50000"/>
              </a:spcBef>
              <a:defRPr/>
            </a:pPr>
            <a:r>
              <a:rPr lang="es-ES" sz="1600" dirty="0" smtClean="0">
                <a:latin typeface="Verdana" pitchFamily="34" charset="0"/>
                <a:ea typeface="Verdana" pitchFamily="34" charset="0"/>
                <a:cs typeface="Verdana" pitchFamily="34" charset="0"/>
              </a:rPr>
              <a:t>• </a:t>
            </a:r>
            <a:r>
              <a:rPr lang="es-ES" sz="1600" b="1" i="1" dirty="0" smtClean="0">
                <a:latin typeface="Verdana" pitchFamily="34" charset="0"/>
                <a:ea typeface="Verdana" pitchFamily="34" charset="0"/>
                <a:cs typeface="Verdana" pitchFamily="34" charset="0"/>
              </a:rPr>
              <a:t>En base al conocimiento histórico, entre más fuerte el material plástico del balón, entonces puede aplicarse mayor fuerza para inflar el balón. </a:t>
            </a:r>
          </a:p>
          <a:p>
            <a:pPr marL="180975" indent="-180975" eaLnBrk="1" hangingPunct="1">
              <a:spcBef>
                <a:spcPct val="50000"/>
              </a:spcBef>
              <a:defRPr/>
            </a:pPr>
            <a:r>
              <a:rPr lang="es-ES" sz="1600" b="1" dirty="0" smtClean="0">
                <a:latin typeface="Verdana" pitchFamily="34" charset="0"/>
                <a:ea typeface="Verdana" pitchFamily="34" charset="0"/>
                <a:cs typeface="Verdana" pitchFamily="34" charset="0"/>
              </a:rPr>
              <a:t>– Una mayor fuerza para inflar el balón  equivale a mayor fuerza disponible para abrir la arteria tapada. </a:t>
            </a:r>
          </a:p>
        </p:txBody>
      </p:sp>
      <p:pic>
        <p:nvPicPr>
          <p:cNvPr id="76806" name="Picture 9" descr="http://cardiointervencion.com/wp-content/uploads/angioplasti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175" y="5202238"/>
            <a:ext cx="2563813"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redondeado"/>
          <p:cNvSpPr/>
          <p:nvPr/>
        </p:nvSpPr>
        <p:spPr>
          <a:xfrm>
            <a:off x="436563" y="258763"/>
            <a:ext cx="8297862" cy="8921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es-ES" sz="3200" b="1" dirty="0" smtClean="0">
                <a:solidFill>
                  <a:schemeClr val="bg1"/>
                </a:solidFill>
                <a:latin typeface="Verdana" pitchFamily="34" charset="0"/>
                <a:ea typeface="Verdana" pitchFamily="34" charset="0"/>
                <a:cs typeface="Verdana" pitchFamily="34" charset="0"/>
              </a:rPr>
              <a:t>Reingreso a un nuevo ciclo de vida</a:t>
            </a:r>
            <a:endParaRPr lang="es-ES" sz="2800" cap="all" dirty="0" smtClean="0">
              <a:solidFill>
                <a:schemeClr val="bg1"/>
              </a:solidFill>
              <a:latin typeface="Verdana" pitchFamily="34" charset="0"/>
              <a:ea typeface="Verdana" pitchFamily="34" charset="0"/>
              <a:cs typeface="Verdana" pitchFamily="34" charset="0"/>
            </a:endParaRPr>
          </a:p>
        </p:txBody>
      </p:sp>
      <p:grpSp>
        <p:nvGrpSpPr>
          <p:cNvPr id="69637" name="2 Grupo"/>
          <p:cNvGrpSpPr>
            <a:grpSpLocks/>
          </p:cNvGrpSpPr>
          <p:nvPr/>
        </p:nvGrpSpPr>
        <p:grpSpPr bwMode="auto">
          <a:xfrm>
            <a:off x="2219942" y="1337866"/>
            <a:ext cx="5528427" cy="5459412"/>
            <a:chOff x="1654156" y="1017112"/>
            <a:chExt cx="5528425" cy="5459850"/>
          </a:xfrm>
        </p:grpSpPr>
        <p:sp>
          <p:nvSpPr>
            <p:cNvPr id="22" name="21 Elipse"/>
            <p:cNvSpPr/>
            <p:nvPr/>
          </p:nvSpPr>
          <p:spPr>
            <a:xfrm>
              <a:off x="1689100" y="466955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1" name="20 Elipse"/>
            <p:cNvSpPr/>
            <p:nvPr/>
          </p:nvSpPr>
          <p:spPr>
            <a:xfrm>
              <a:off x="1654156"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s-CL"/>
            </a:p>
          </p:txBody>
        </p:sp>
        <p:sp>
          <p:nvSpPr>
            <p:cNvPr id="20" name="19 Elipse"/>
            <p:cNvSpPr/>
            <p:nvPr/>
          </p:nvSpPr>
          <p:spPr>
            <a:xfrm>
              <a:off x="5241193" y="468947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9" name="18 Elipse"/>
            <p:cNvSpPr/>
            <p:nvPr/>
          </p:nvSpPr>
          <p:spPr>
            <a:xfrm>
              <a:off x="5311043"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 name="1 Elipse"/>
            <p:cNvSpPr/>
            <p:nvPr/>
          </p:nvSpPr>
          <p:spPr>
            <a:xfrm>
              <a:off x="3621212" y="1017112"/>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s-CL"/>
            </a:p>
          </p:txBody>
        </p:sp>
        <p:sp>
          <p:nvSpPr>
            <p:cNvPr id="69657"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69658"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69659"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69660"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69661"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69662" name="AutoShape 14"/>
            <p:cNvSpPr>
              <a:spLocks noChangeArrowheads="1"/>
            </p:cNvSpPr>
            <p:nvPr/>
          </p:nvSpPr>
          <p:spPr bwMode="auto">
            <a:xfrm rot="5400000">
              <a:off x="5714475" y="1587295"/>
              <a:ext cx="751329" cy="832456"/>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3"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4" name="AutoShape 16"/>
            <p:cNvSpPr>
              <a:spLocks noChangeArrowheads="1"/>
            </p:cNvSpPr>
            <p:nvPr/>
          </p:nvSpPr>
          <p:spPr bwMode="auto">
            <a:xfrm>
              <a:off x="2460625" y="1566237"/>
              <a:ext cx="1041400" cy="65308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5"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69638" name="6 CuadroTexto"/>
          <p:cNvSpPr txBox="1">
            <a:spLocks noChangeArrowheads="1"/>
          </p:cNvSpPr>
          <p:nvPr/>
        </p:nvSpPr>
        <p:spPr bwMode="auto">
          <a:xfrm>
            <a:off x="1108180" y="1698675"/>
            <a:ext cx="1764867" cy="40011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sz="2000" b="1" dirty="0" smtClean="0">
                <a:solidFill>
                  <a:srgbClr val="FFFF00"/>
                </a:solidFill>
              </a:rPr>
              <a:t>Re-ingreso</a:t>
            </a:r>
            <a:endParaRPr lang="es-CL" sz="2000" b="1" dirty="0">
              <a:solidFill>
                <a:srgbClr val="FFFF00"/>
              </a:solidFill>
            </a:endParaRPr>
          </a:p>
        </p:txBody>
      </p:sp>
      <p:sp>
        <p:nvSpPr>
          <p:cNvPr id="4" name="3 Flecha doblada"/>
          <p:cNvSpPr/>
          <p:nvPr/>
        </p:nvSpPr>
        <p:spPr>
          <a:xfrm rot="1488920">
            <a:off x="2963360" y="1316437"/>
            <a:ext cx="1091752" cy="657973"/>
          </a:xfrm>
          <a:prstGeom prst="bentArrow">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solidFill>
                <a:schemeClr val="tx1"/>
              </a:solidFill>
            </a:endParaRPr>
          </a:p>
        </p:txBody>
      </p:sp>
      <p:sp>
        <p:nvSpPr>
          <p:cNvPr id="24" name="AutoShape 17"/>
          <p:cNvSpPr>
            <a:spLocks noChangeArrowheads="1"/>
          </p:cNvSpPr>
          <p:nvPr/>
        </p:nvSpPr>
        <p:spPr bwMode="auto">
          <a:xfrm>
            <a:off x="6553044" y="4216248"/>
            <a:ext cx="519112" cy="773768"/>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pic>
        <p:nvPicPr>
          <p:cNvPr id="25" name="Picture 9" descr="http://cardiointervencion.com/wp-content/uploads/angioplasti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8180" y="2324198"/>
            <a:ext cx="1111762" cy="620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039445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4" name="Picture 7" descr="http://2.bp.blogspot.com/-emDtWQLP2Ac/TdCHwsqmvKI/AAAAAAAACco/WsHrcalzTcE/s320/abang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3413" y="1312864"/>
            <a:ext cx="1980959" cy="175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redondeado"/>
          <p:cNvSpPr/>
          <p:nvPr/>
        </p:nvSpPr>
        <p:spPr>
          <a:xfrm>
            <a:off x="321706" y="260350"/>
            <a:ext cx="8280400" cy="1052513"/>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78851" name="Rectangle 4"/>
          <p:cNvSpPr>
            <a:spLocks noGrp="1" noChangeArrowheads="1"/>
          </p:cNvSpPr>
          <p:nvPr>
            <p:ph type="title" idx="4294967295"/>
          </p:nvPr>
        </p:nvSpPr>
        <p:spPr bwMode="auto">
          <a:xfrm>
            <a:off x="0" y="260350"/>
            <a:ext cx="8229600" cy="666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dirty="0" smtClean="0">
                <a:solidFill>
                  <a:schemeClr val="bg1"/>
                </a:solidFill>
                <a:latin typeface="Verdana" pitchFamily="34" charset="0"/>
                <a:ea typeface="Verdana" pitchFamily="34" charset="0"/>
                <a:cs typeface="Verdana" pitchFamily="34" charset="0"/>
              </a:rPr>
              <a:t>Ej. Catéter de Balón:</a:t>
            </a:r>
            <a:br>
              <a:rPr lang="es-ES" sz="2800" b="1" dirty="0" smtClean="0">
                <a:solidFill>
                  <a:schemeClr val="bg1"/>
                </a:solidFill>
                <a:latin typeface="Verdana" pitchFamily="34" charset="0"/>
                <a:ea typeface="Verdana" pitchFamily="34" charset="0"/>
                <a:cs typeface="Verdana" pitchFamily="34" charset="0"/>
              </a:rPr>
            </a:br>
            <a:r>
              <a:rPr lang="es-ES" sz="2800" b="1" dirty="0" smtClean="0">
                <a:solidFill>
                  <a:schemeClr val="bg1"/>
                </a:solidFill>
                <a:latin typeface="Verdana" pitchFamily="34" charset="0"/>
                <a:ea typeface="Verdana" pitchFamily="34" charset="0"/>
                <a:cs typeface="Verdana" pitchFamily="34" charset="0"/>
              </a:rPr>
              <a:t> mayor fuerza para inflar</a:t>
            </a:r>
          </a:p>
        </p:txBody>
      </p:sp>
      <p:sp>
        <p:nvSpPr>
          <p:cNvPr id="20484" name="Text Box 5"/>
          <p:cNvSpPr txBox="1">
            <a:spLocks noChangeArrowheads="1"/>
          </p:cNvSpPr>
          <p:nvPr/>
        </p:nvSpPr>
        <p:spPr bwMode="auto">
          <a:xfrm>
            <a:off x="539750" y="1773238"/>
            <a:ext cx="6119813" cy="4492625"/>
          </a:xfrm>
          <a:prstGeom prst="rect">
            <a:avLst/>
          </a:prstGeom>
          <a:solidFill>
            <a:schemeClr val="tx1"/>
          </a:solidFill>
          <a:ln>
            <a:noFill/>
          </a:ln>
          <a:effectLs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b="1" dirty="0" smtClean="0">
                <a:solidFill>
                  <a:srgbClr val="FFFF00"/>
                </a:solidFill>
              </a:rPr>
              <a:t>Diseño y Desarrollo </a:t>
            </a:r>
          </a:p>
          <a:p>
            <a:pPr eaLnBrk="1" hangingPunct="1">
              <a:spcBef>
                <a:spcPct val="50000"/>
              </a:spcBef>
              <a:defRPr/>
            </a:pPr>
            <a:r>
              <a:rPr lang="es-ES" dirty="0" smtClean="0">
                <a:solidFill>
                  <a:srgbClr val="FFFF00"/>
                </a:solidFill>
              </a:rPr>
              <a:t>• El usuario necesita más fuerza en el balón </a:t>
            </a:r>
          </a:p>
          <a:p>
            <a:pPr eaLnBrk="1" hangingPunct="1">
              <a:spcBef>
                <a:spcPct val="50000"/>
              </a:spcBef>
              <a:defRPr/>
            </a:pPr>
            <a:r>
              <a:rPr lang="es-ES" dirty="0" smtClean="0">
                <a:solidFill>
                  <a:srgbClr val="FFFF00"/>
                </a:solidFill>
              </a:rPr>
              <a:t>• Más fuerza = material más fuerte para construir el balón </a:t>
            </a:r>
          </a:p>
          <a:p>
            <a:pPr eaLnBrk="1" hangingPunct="1">
              <a:spcBef>
                <a:spcPct val="50000"/>
              </a:spcBef>
              <a:defRPr/>
            </a:pPr>
            <a:r>
              <a:rPr lang="es-ES" dirty="0" smtClean="0">
                <a:solidFill>
                  <a:srgbClr val="FFFF00"/>
                </a:solidFill>
              </a:rPr>
              <a:t>• Determinar seguridad del material (ISO 10993) </a:t>
            </a:r>
          </a:p>
          <a:p>
            <a:pPr marL="180975" indent="-180975" eaLnBrk="1" hangingPunct="1">
              <a:spcBef>
                <a:spcPct val="50000"/>
              </a:spcBef>
              <a:defRPr/>
            </a:pPr>
            <a:r>
              <a:rPr lang="es-ES" dirty="0" smtClean="0">
                <a:solidFill>
                  <a:srgbClr val="FFFF00"/>
                </a:solidFill>
              </a:rPr>
              <a:t>• Determinar mayor fuerza para inflar (pruebas de laboratorio). </a:t>
            </a:r>
          </a:p>
          <a:p>
            <a:pPr marL="180975" indent="-180975" eaLnBrk="1" hangingPunct="1">
              <a:spcBef>
                <a:spcPct val="50000"/>
              </a:spcBef>
              <a:defRPr/>
            </a:pPr>
            <a:r>
              <a:rPr lang="es-ES" dirty="0" smtClean="0">
                <a:solidFill>
                  <a:srgbClr val="FFFF00"/>
                </a:solidFill>
              </a:rPr>
              <a:t>• Verificar que una mayor fuerza para inflar abre las arterias. </a:t>
            </a:r>
          </a:p>
          <a:p>
            <a:pPr eaLnBrk="1" hangingPunct="1">
              <a:spcBef>
                <a:spcPct val="50000"/>
              </a:spcBef>
              <a:defRPr/>
            </a:pPr>
            <a:r>
              <a:rPr lang="es-ES" dirty="0" smtClean="0">
                <a:solidFill>
                  <a:srgbClr val="FFFF00"/>
                </a:solidFill>
              </a:rPr>
              <a:t>• Validar el diseño en el Reporte de Validación del Diseño </a:t>
            </a:r>
          </a:p>
          <a:p>
            <a:pPr marL="180975" indent="-180975" eaLnBrk="1" hangingPunct="1">
              <a:spcBef>
                <a:spcPct val="50000"/>
              </a:spcBef>
              <a:defRPr/>
            </a:pPr>
            <a:r>
              <a:rPr lang="es-ES" dirty="0" smtClean="0">
                <a:solidFill>
                  <a:srgbClr val="FFFF00"/>
                </a:solidFill>
              </a:rPr>
              <a:t>• Realizar Revisión del Diseño y “</a:t>
            </a:r>
            <a:r>
              <a:rPr lang="es-ES" b="1" dirty="0" smtClean="0">
                <a:solidFill>
                  <a:srgbClr val="FFFF00"/>
                </a:solidFill>
              </a:rPr>
              <a:t>Congelar el Nuevo Diseño”</a:t>
            </a:r>
            <a:r>
              <a:rPr lang="es-ES" dirty="0" smtClean="0">
                <a:solidFill>
                  <a:srgbClr val="FFFF00"/>
                </a:solidFill>
              </a:rPr>
              <a:t> </a:t>
            </a:r>
          </a:p>
          <a:p>
            <a:pPr eaLnBrk="1" hangingPunct="1">
              <a:spcBef>
                <a:spcPct val="50000"/>
              </a:spcBef>
              <a:defRPr/>
            </a:pPr>
            <a:r>
              <a:rPr lang="es-ES" dirty="0" smtClean="0">
                <a:solidFill>
                  <a:srgbClr val="FFFF00"/>
                </a:solidFill>
              </a:rPr>
              <a:t>• Documentar en el Registro de Historial del Dispositivo.</a:t>
            </a:r>
            <a:r>
              <a:rPr lang="es-ES" dirty="0" smtClean="0"/>
              <a:t> </a:t>
            </a:r>
          </a:p>
        </p:txBody>
      </p:sp>
      <p:pic>
        <p:nvPicPr>
          <p:cNvPr id="78853" name="Picture 19" descr="http://www.unad.edu.co/centrosur/images/stories/goodide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1884363"/>
            <a:ext cx="6794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redondeado"/>
          <p:cNvSpPr/>
          <p:nvPr/>
        </p:nvSpPr>
        <p:spPr>
          <a:xfrm>
            <a:off x="436563" y="258763"/>
            <a:ext cx="8297862" cy="8921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pt-BR" sz="3200" b="1" dirty="0" err="1" smtClean="0">
                <a:solidFill>
                  <a:schemeClr val="bg1"/>
                </a:solidFill>
                <a:latin typeface="Verdana" pitchFamily="34" charset="0"/>
              </a:rPr>
              <a:t>Ejemplo</a:t>
            </a:r>
            <a:r>
              <a:rPr lang="pt-BR" sz="3200" b="1" dirty="0" smtClean="0">
                <a:solidFill>
                  <a:schemeClr val="bg1"/>
                </a:solidFill>
                <a:latin typeface="Verdana" pitchFamily="34" charset="0"/>
              </a:rPr>
              <a:t> </a:t>
            </a:r>
            <a:r>
              <a:rPr lang="pt-BR" sz="3200" b="1" dirty="0">
                <a:solidFill>
                  <a:schemeClr val="bg1"/>
                </a:solidFill>
                <a:latin typeface="Verdana" pitchFamily="34" charset="0"/>
              </a:rPr>
              <a:t>Ciclo de Vida de </a:t>
            </a:r>
            <a:r>
              <a:rPr lang="pt-BR" sz="3200" b="1" dirty="0" err="1" smtClean="0">
                <a:solidFill>
                  <a:schemeClr val="bg1"/>
                </a:solidFill>
                <a:latin typeface="Verdana" pitchFamily="34" charset="0"/>
              </a:rPr>
              <a:t>un</a:t>
            </a:r>
            <a:r>
              <a:rPr lang="pt-BR" sz="3200" b="1" dirty="0" smtClean="0">
                <a:solidFill>
                  <a:schemeClr val="bg1"/>
                </a:solidFill>
                <a:latin typeface="Verdana" pitchFamily="34" charset="0"/>
              </a:rPr>
              <a:t> DM</a:t>
            </a:r>
            <a:endParaRPr lang="es-ES" sz="2800" cap="all" dirty="0" smtClean="0">
              <a:solidFill>
                <a:schemeClr val="bg1"/>
              </a:solidFill>
              <a:latin typeface="Verdana" pitchFamily="34" charset="0"/>
              <a:ea typeface="Verdana" pitchFamily="34" charset="0"/>
              <a:cs typeface="Verdana" pitchFamily="34" charset="0"/>
            </a:endParaRPr>
          </a:p>
        </p:txBody>
      </p:sp>
      <p:sp>
        <p:nvSpPr>
          <p:cNvPr id="47108" name="AutoShape 3"/>
          <p:cNvSpPr>
            <a:spLocks noChangeArrowheads="1"/>
          </p:cNvSpPr>
          <p:nvPr/>
        </p:nvSpPr>
        <p:spPr bwMode="auto">
          <a:xfrm>
            <a:off x="5005388" y="4093582"/>
            <a:ext cx="552450" cy="712788"/>
          </a:xfrm>
          <a:prstGeom prst="downArrow">
            <a:avLst>
              <a:gd name="adj1" fmla="val 50000"/>
              <a:gd name="adj2" fmla="val 50032"/>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nvGrpSpPr>
          <p:cNvPr id="47109" name="2 Grupo"/>
          <p:cNvGrpSpPr>
            <a:grpSpLocks/>
          </p:cNvGrpSpPr>
          <p:nvPr/>
        </p:nvGrpSpPr>
        <p:grpSpPr bwMode="auto">
          <a:xfrm>
            <a:off x="577500" y="1174750"/>
            <a:ext cx="5678487" cy="5459413"/>
            <a:chOff x="1654156" y="1017112"/>
            <a:chExt cx="5678485" cy="5459850"/>
          </a:xfrm>
        </p:grpSpPr>
        <p:sp>
          <p:nvSpPr>
            <p:cNvPr id="22" name="21 Elipse"/>
            <p:cNvSpPr/>
            <p:nvPr/>
          </p:nvSpPr>
          <p:spPr>
            <a:xfrm>
              <a:off x="1693830" y="4694082"/>
              <a:ext cx="1871538" cy="1362075"/>
            </a:xfrm>
            <a:prstGeom prst="ellipse">
              <a:avLst/>
            </a:prstGeom>
            <a:gradFill flip="none" rotWithShape="1">
              <a:gsLst>
                <a:gs pos="0">
                  <a:srgbClr val="09FFED">
                    <a:tint val="66000"/>
                    <a:satMod val="160000"/>
                  </a:srgbClr>
                </a:gs>
                <a:gs pos="50000">
                  <a:srgbClr val="09FFED">
                    <a:tint val="44500"/>
                    <a:satMod val="160000"/>
                  </a:srgbClr>
                </a:gs>
                <a:gs pos="100000">
                  <a:srgbClr val="09FFED">
                    <a:tint val="23500"/>
                    <a:satMod val="160000"/>
                  </a:srgbClr>
                </a:gs>
              </a:gsLst>
              <a:lin ang="16200000" scaled="1"/>
              <a:tileRect/>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rgbClr val="0000CC"/>
                </a:solidFill>
              </a:endParaRPr>
            </a:p>
          </p:txBody>
        </p:sp>
        <p:sp>
          <p:nvSpPr>
            <p:cNvPr id="21" name="20 Elipse"/>
            <p:cNvSpPr/>
            <p:nvPr/>
          </p:nvSpPr>
          <p:spPr>
            <a:xfrm>
              <a:off x="1654156"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0" name="19 Elipse"/>
            <p:cNvSpPr/>
            <p:nvPr/>
          </p:nvSpPr>
          <p:spPr>
            <a:xfrm>
              <a:off x="5241193" y="468947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9" name="18 Elipse"/>
            <p:cNvSpPr/>
            <p:nvPr/>
          </p:nvSpPr>
          <p:spPr>
            <a:xfrm>
              <a:off x="5461103" y="2493462"/>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 name="1 Elipse"/>
            <p:cNvSpPr/>
            <p:nvPr/>
          </p:nvSpPr>
          <p:spPr>
            <a:xfrm>
              <a:off x="3621212" y="101711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7126"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47127"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47128"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47129"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47130"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47131" name="AutoShape 14"/>
            <p:cNvSpPr>
              <a:spLocks noChangeArrowheads="1"/>
            </p:cNvSpPr>
            <p:nvPr/>
          </p:nvSpPr>
          <p:spPr bwMode="auto">
            <a:xfrm rot="5400000">
              <a:off x="5758843" y="1542927"/>
              <a:ext cx="801688" cy="9715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2"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3" name="AutoShape 16"/>
            <p:cNvSpPr>
              <a:spLocks noChangeArrowheads="1"/>
            </p:cNvSpPr>
            <p:nvPr/>
          </p:nvSpPr>
          <p:spPr bwMode="auto">
            <a:xfrm>
              <a:off x="2460625" y="1417638"/>
              <a:ext cx="1041400" cy="8016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4"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24" name="23 Flecha doblada hacia arriba"/>
          <p:cNvSpPr/>
          <p:nvPr/>
        </p:nvSpPr>
        <p:spPr>
          <a:xfrm rot="16200000">
            <a:off x="6628024" y="2865694"/>
            <a:ext cx="904803" cy="1321151"/>
          </a:xfrm>
          <a:prstGeom prst="bentUpArrow">
            <a:avLst/>
          </a:prstGeom>
          <a:solidFill>
            <a:srgbClr val="92D050"/>
          </a:solidFill>
          <a:ln>
            <a:solidFill>
              <a:srgbClr val="92D05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pic>
        <p:nvPicPr>
          <p:cNvPr id="25" name="Picture 7" descr="http://2.bp.blogspot.com/-emDtWQLP2Ac/TdCHwsqmvKI/AAAAAAAACco/WsHrcalzTcE/s320/abang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6664" y="4012948"/>
            <a:ext cx="2051072" cy="1639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042188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308810" y="201881"/>
            <a:ext cx="8280400" cy="9855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22531" name="Text Box 6"/>
          <p:cNvSpPr txBox="1">
            <a:spLocks noChangeArrowheads="1"/>
          </p:cNvSpPr>
          <p:nvPr/>
        </p:nvSpPr>
        <p:spPr bwMode="auto">
          <a:xfrm>
            <a:off x="395288" y="1274763"/>
            <a:ext cx="8193922" cy="5324535"/>
          </a:xfrm>
          <a:prstGeom prst="rect">
            <a:avLst/>
          </a:prstGeom>
          <a:solidFill>
            <a:schemeClr val="tx1"/>
          </a:solidFill>
          <a:ln>
            <a:noFill/>
          </a:ln>
          <a:effectLs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2000" b="1" dirty="0" smtClean="0">
                <a:solidFill>
                  <a:srgbClr val="FFFF00"/>
                </a:solidFill>
              </a:rPr>
              <a:t>Fabricación:</a:t>
            </a:r>
          </a:p>
          <a:p>
            <a:pPr marL="180975" indent="-180975" eaLnBrk="1" hangingPunct="1">
              <a:spcBef>
                <a:spcPct val="50000"/>
              </a:spcBef>
              <a:defRPr/>
            </a:pPr>
            <a:r>
              <a:rPr lang="es-ES" sz="2000" dirty="0" smtClean="0">
                <a:solidFill>
                  <a:srgbClr val="FFFF00"/>
                </a:solidFill>
              </a:rPr>
              <a:t>• Deben estar determinados los controles ambientales para la fabricación, aunque no haya ningún cambio en el cuarto </a:t>
            </a:r>
            <a:r>
              <a:rPr lang="es-ES" sz="2000" dirty="0" err="1" smtClean="0">
                <a:solidFill>
                  <a:srgbClr val="FFFF00"/>
                </a:solidFill>
              </a:rPr>
              <a:t>bio</a:t>
            </a:r>
            <a:r>
              <a:rPr lang="es-ES" sz="2000" dirty="0" smtClean="0">
                <a:solidFill>
                  <a:srgbClr val="FFFF00"/>
                </a:solidFill>
              </a:rPr>
              <a:t>-limpio. </a:t>
            </a:r>
          </a:p>
          <a:p>
            <a:pPr marL="180975" indent="-180975" eaLnBrk="1" hangingPunct="1">
              <a:spcBef>
                <a:spcPct val="50000"/>
              </a:spcBef>
              <a:defRPr/>
            </a:pPr>
            <a:r>
              <a:rPr lang="es-ES" sz="2000" dirty="0" smtClean="0">
                <a:solidFill>
                  <a:srgbClr val="FFFF00"/>
                </a:solidFill>
              </a:rPr>
              <a:t>• Deben estar determinados los nuevos requerimientos de materiales e incorporados en manejo y aprobación de materiales dentro del SGC e ISO 13485. </a:t>
            </a:r>
          </a:p>
          <a:p>
            <a:pPr marL="180975" indent="-180975" eaLnBrk="1" hangingPunct="1">
              <a:spcBef>
                <a:spcPct val="50000"/>
              </a:spcBef>
              <a:defRPr/>
            </a:pPr>
            <a:r>
              <a:rPr lang="es-ES" sz="2000" dirty="0">
                <a:solidFill>
                  <a:srgbClr val="FFFF00"/>
                </a:solidFill>
              </a:rPr>
              <a:t>• Deben estar creados los procesos de moldeo de material y </a:t>
            </a:r>
            <a:r>
              <a:rPr lang="es-ES" sz="2000" dirty="0" smtClean="0">
                <a:solidFill>
                  <a:srgbClr val="FFFF00"/>
                </a:solidFill>
              </a:rPr>
              <a:t>los adhesivos.</a:t>
            </a:r>
            <a:endParaRPr lang="es-ES" sz="2000" dirty="0">
              <a:solidFill>
                <a:srgbClr val="FFFF00"/>
              </a:solidFill>
            </a:endParaRPr>
          </a:p>
          <a:p>
            <a:pPr marL="180975" indent="-180975" eaLnBrk="1" hangingPunct="1">
              <a:spcBef>
                <a:spcPct val="50000"/>
              </a:spcBef>
              <a:defRPr/>
            </a:pPr>
            <a:r>
              <a:rPr lang="es-ES" sz="2000" dirty="0" smtClean="0">
                <a:solidFill>
                  <a:srgbClr val="FFFF00"/>
                </a:solidFill>
              </a:rPr>
              <a:t>• </a:t>
            </a:r>
            <a:r>
              <a:rPr lang="es-ES" sz="2000" dirty="0">
                <a:solidFill>
                  <a:srgbClr val="FFFF00"/>
                </a:solidFill>
              </a:rPr>
              <a:t>Deben estar </a:t>
            </a:r>
            <a:r>
              <a:rPr lang="es-ES" sz="2000" dirty="0" smtClean="0">
                <a:solidFill>
                  <a:srgbClr val="FFFF00"/>
                </a:solidFill>
              </a:rPr>
              <a:t>creadas las instrucciones de trabajo para la fabricación y el </a:t>
            </a:r>
            <a:r>
              <a:rPr lang="es-ES" sz="2000" i="1" dirty="0" smtClean="0">
                <a:solidFill>
                  <a:srgbClr val="FFFF00"/>
                </a:solidFill>
              </a:rPr>
              <a:t>personal </a:t>
            </a:r>
            <a:r>
              <a:rPr lang="es-ES" sz="2000" dirty="0" smtClean="0">
                <a:solidFill>
                  <a:srgbClr val="FFFF00"/>
                </a:solidFill>
              </a:rPr>
              <a:t>entrenado.</a:t>
            </a:r>
          </a:p>
          <a:p>
            <a:pPr marL="180975" indent="-180975" eaLnBrk="1" hangingPunct="1">
              <a:spcBef>
                <a:spcPct val="50000"/>
              </a:spcBef>
              <a:defRPr/>
            </a:pPr>
            <a:r>
              <a:rPr lang="es-ES" sz="2000" dirty="0" smtClean="0">
                <a:solidFill>
                  <a:srgbClr val="FFFF00"/>
                </a:solidFill>
              </a:rPr>
              <a:t>• Debe validarse el proceso de fabricación para asegurar que no haya variaciones de fabricación durante la producción. </a:t>
            </a:r>
          </a:p>
          <a:p>
            <a:pPr marL="180975" indent="-180975" eaLnBrk="1" hangingPunct="1">
              <a:spcBef>
                <a:spcPct val="50000"/>
              </a:spcBef>
              <a:defRPr/>
            </a:pPr>
            <a:r>
              <a:rPr lang="es-ES" sz="2000" dirty="0" smtClean="0">
                <a:solidFill>
                  <a:srgbClr val="FFFF00"/>
                </a:solidFill>
              </a:rPr>
              <a:t>• Se debe incluir la nueva máquina de moldeo del balón en los procesos de calibración del sitio de fabricación. </a:t>
            </a:r>
            <a:r>
              <a:rPr lang="es-ES" sz="1600" dirty="0" smtClean="0">
                <a:solidFill>
                  <a:srgbClr val="FFFF00"/>
                </a:solidFill>
              </a:rPr>
              <a:t> </a:t>
            </a:r>
          </a:p>
        </p:txBody>
      </p:sp>
      <p:sp>
        <p:nvSpPr>
          <p:cNvPr id="80901" name="Rectangle 4"/>
          <p:cNvSpPr>
            <a:spLocks noGrp="1" noChangeArrowheads="1"/>
          </p:cNvSpPr>
          <p:nvPr>
            <p:ph type="title" idx="4294967295"/>
          </p:nvPr>
        </p:nvSpPr>
        <p:spPr bwMode="auto">
          <a:xfrm>
            <a:off x="334210" y="289322"/>
            <a:ext cx="8229600" cy="666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dirty="0" smtClean="0">
                <a:solidFill>
                  <a:schemeClr val="bg1"/>
                </a:solidFill>
                <a:latin typeface="Verdana" pitchFamily="34" charset="0"/>
                <a:ea typeface="Verdana" pitchFamily="34" charset="0"/>
                <a:cs typeface="Verdana" pitchFamily="34" charset="0"/>
              </a:rPr>
              <a:t>Ej. Catéter de Balón:</a:t>
            </a:r>
            <a:br>
              <a:rPr lang="es-ES" sz="2800" b="1" dirty="0" smtClean="0">
                <a:solidFill>
                  <a:schemeClr val="bg1"/>
                </a:solidFill>
                <a:latin typeface="Verdana" pitchFamily="34" charset="0"/>
                <a:ea typeface="Verdana" pitchFamily="34" charset="0"/>
                <a:cs typeface="Verdana" pitchFamily="34" charset="0"/>
              </a:rPr>
            </a:br>
            <a:r>
              <a:rPr lang="es-ES" sz="2800" b="1" dirty="0" smtClean="0">
                <a:solidFill>
                  <a:schemeClr val="bg1"/>
                </a:solidFill>
                <a:latin typeface="Verdana" pitchFamily="34" charset="0"/>
                <a:ea typeface="Verdana" pitchFamily="34" charset="0"/>
                <a:cs typeface="Verdana" pitchFamily="34" charset="0"/>
              </a:rPr>
              <a:t> mayor fuerza para inflar</a:t>
            </a:r>
          </a:p>
        </p:txBody>
      </p:sp>
      <p:pic>
        <p:nvPicPr>
          <p:cNvPr id="7" name="Picture 7" descr="http://2.bp.blogspot.com/-emDtWQLP2Ac/TdCHwsqmvKI/AAAAAAAACco/WsHrcalzTcE/s320/abang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4447" y="765175"/>
            <a:ext cx="1274763"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308810" y="201881"/>
            <a:ext cx="8280400" cy="1223158"/>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22531" name="Text Box 6"/>
          <p:cNvSpPr txBox="1">
            <a:spLocks noChangeArrowheads="1"/>
          </p:cNvSpPr>
          <p:nvPr/>
        </p:nvSpPr>
        <p:spPr bwMode="auto">
          <a:xfrm>
            <a:off x="308810" y="1550948"/>
            <a:ext cx="8280400" cy="5324535"/>
          </a:xfrm>
          <a:prstGeom prst="rect">
            <a:avLst/>
          </a:prstGeom>
          <a:solidFill>
            <a:schemeClr val="tx1"/>
          </a:solidFill>
          <a:ln>
            <a:noFill/>
          </a:ln>
          <a:effectLs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2000" b="1" dirty="0">
                <a:solidFill>
                  <a:srgbClr val="FFFF00"/>
                </a:solidFill>
              </a:rPr>
              <a:t>Fabricación</a:t>
            </a:r>
            <a:r>
              <a:rPr lang="es-ES" sz="2000" b="1" dirty="0" smtClean="0">
                <a:solidFill>
                  <a:srgbClr val="FFFF00"/>
                </a:solidFill>
              </a:rPr>
              <a:t>:</a:t>
            </a:r>
          </a:p>
          <a:p>
            <a:pPr eaLnBrk="1" hangingPunct="1">
              <a:spcBef>
                <a:spcPct val="50000"/>
              </a:spcBef>
              <a:defRPr/>
            </a:pPr>
            <a:endParaRPr lang="es-ES" sz="2000" b="1" dirty="0">
              <a:solidFill>
                <a:srgbClr val="FFFF00"/>
              </a:solidFill>
            </a:endParaRPr>
          </a:p>
          <a:p>
            <a:pPr eaLnBrk="1" hangingPunct="1">
              <a:spcBef>
                <a:spcPct val="50000"/>
              </a:spcBef>
              <a:defRPr/>
            </a:pPr>
            <a:r>
              <a:rPr lang="es-ES" sz="2000" dirty="0">
                <a:solidFill>
                  <a:srgbClr val="FFFF00"/>
                </a:solidFill>
              </a:rPr>
              <a:t>• Método de esterilización determinado que no afecte al nuevo plástico </a:t>
            </a:r>
          </a:p>
          <a:p>
            <a:pPr marL="180975" indent="-180975" eaLnBrk="1" hangingPunct="1">
              <a:spcBef>
                <a:spcPct val="50000"/>
              </a:spcBef>
              <a:defRPr/>
            </a:pPr>
            <a:r>
              <a:rPr lang="es-ES" sz="2000" dirty="0">
                <a:solidFill>
                  <a:srgbClr val="FFFF00"/>
                </a:solidFill>
              </a:rPr>
              <a:t>• Confirmado que el ciclo de esterilización OET actual, la carga de esterilización y los niveles OET residuales y la vida útil no fueron </a:t>
            </a:r>
            <a:r>
              <a:rPr lang="es-ES" sz="2000" dirty="0" smtClean="0">
                <a:solidFill>
                  <a:srgbClr val="FFFF00"/>
                </a:solidFill>
              </a:rPr>
              <a:t>afectadas. </a:t>
            </a:r>
            <a:endParaRPr lang="es-ES" sz="2000" dirty="0">
              <a:solidFill>
                <a:srgbClr val="FFFF00"/>
              </a:solidFill>
            </a:endParaRPr>
          </a:p>
          <a:p>
            <a:pPr marL="180975" indent="-180975" eaLnBrk="1" hangingPunct="1">
              <a:spcBef>
                <a:spcPct val="50000"/>
              </a:spcBef>
              <a:defRPr/>
            </a:pPr>
            <a:r>
              <a:rPr lang="es-ES" sz="2000" dirty="0">
                <a:solidFill>
                  <a:srgbClr val="FFFF00"/>
                </a:solidFill>
              </a:rPr>
              <a:t>• Nuevo código del producto identificado para asegurar la </a:t>
            </a:r>
            <a:r>
              <a:rPr lang="es-ES" sz="2000" dirty="0" smtClean="0">
                <a:solidFill>
                  <a:srgbClr val="FFFF00"/>
                </a:solidFill>
              </a:rPr>
              <a:t>trazabilidad. </a:t>
            </a:r>
            <a:endParaRPr lang="es-ES" sz="2000" dirty="0">
              <a:solidFill>
                <a:srgbClr val="FFFF00"/>
              </a:solidFill>
            </a:endParaRPr>
          </a:p>
          <a:p>
            <a:pPr marL="180975" indent="-180975" eaLnBrk="1" hangingPunct="1">
              <a:spcBef>
                <a:spcPct val="50000"/>
              </a:spcBef>
              <a:defRPr/>
            </a:pPr>
            <a:r>
              <a:rPr lang="es-ES" sz="2000" dirty="0">
                <a:solidFill>
                  <a:srgbClr val="FFFF00"/>
                </a:solidFill>
              </a:rPr>
              <a:t>• Etiqueta ajustada para referenciar la nueva fortaleza y los parámetros del </a:t>
            </a:r>
            <a:r>
              <a:rPr lang="es-ES" sz="2000" dirty="0" smtClean="0">
                <a:solidFill>
                  <a:srgbClr val="FFFF00"/>
                </a:solidFill>
              </a:rPr>
              <a:t>balón. </a:t>
            </a:r>
            <a:endParaRPr lang="es-ES" sz="2000" dirty="0">
              <a:solidFill>
                <a:srgbClr val="FFFF00"/>
              </a:solidFill>
            </a:endParaRPr>
          </a:p>
          <a:p>
            <a:pPr eaLnBrk="1" hangingPunct="1">
              <a:spcBef>
                <a:spcPct val="50000"/>
              </a:spcBef>
              <a:defRPr/>
            </a:pPr>
            <a:r>
              <a:rPr lang="es-ES" sz="2000" dirty="0">
                <a:solidFill>
                  <a:srgbClr val="FFFF00"/>
                </a:solidFill>
              </a:rPr>
              <a:t>• Pruebas y parámetros de entrega de producción </a:t>
            </a:r>
            <a:r>
              <a:rPr lang="es-ES" sz="2000" dirty="0" smtClean="0">
                <a:solidFill>
                  <a:srgbClr val="FFFF00"/>
                </a:solidFill>
              </a:rPr>
              <a:t>confirmados. </a:t>
            </a:r>
            <a:endParaRPr lang="es-ES" sz="2000" dirty="0">
              <a:solidFill>
                <a:srgbClr val="FFFF00"/>
              </a:solidFill>
            </a:endParaRPr>
          </a:p>
          <a:p>
            <a:pPr marL="180975" indent="-180975" eaLnBrk="1" hangingPunct="1">
              <a:spcBef>
                <a:spcPct val="50000"/>
              </a:spcBef>
              <a:defRPr/>
            </a:pPr>
            <a:r>
              <a:rPr lang="es-ES" sz="2000" dirty="0">
                <a:solidFill>
                  <a:srgbClr val="FFFF00"/>
                </a:solidFill>
              </a:rPr>
              <a:t>• Carga final de documentos en el Registro Principal del Dispositivo y proceso de registro de Historial de creación del Dispositivo </a:t>
            </a:r>
            <a:r>
              <a:rPr lang="es-ES" sz="2000" dirty="0" smtClean="0">
                <a:solidFill>
                  <a:srgbClr val="FFFF00"/>
                </a:solidFill>
              </a:rPr>
              <a:t>creados.</a:t>
            </a:r>
          </a:p>
          <a:p>
            <a:pPr marL="180975" indent="-180975" eaLnBrk="1" hangingPunct="1">
              <a:spcBef>
                <a:spcPct val="50000"/>
              </a:spcBef>
              <a:defRPr/>
            </a:pPr>
            <a:r>
              <a:rPr lang="es-ES" sz="2000" dirty="0" smtClean="0">
                <a:solidFill>
                  <a:srgbClr val="FFFF00"/>
                </a:solidFill>
              </a:rPr>
              <a:t> </a:t>
            </a:r>
            <a:endParaRPr lang="es-ES" sz="2000" dirty="0">
              <a:solidFill>
                <a:srgbClr val="FFFF00"/>
              </a:solidFill>
            </a:endParaRPr>
          </a:p>
        </p:txBody>
      </p:sp>
      <p:sp>
        <p:nvSpPr>
          <p:cNvPr id="80901" name="Rectangle 4"/>
          <p:cNvSpPr>
            <a:spLocks noGrp="1" noChangeArrowheads="1"/>
          </p:cNvSpPr>
          <p:nvPr>
            <p:ph type="title" idx="4294967295"/>
          </p:nvPr>
        </p:nvSpPr>
        <p:spPr bwMode="auto">
          <a:xfrm>
            <a:off x="334210" y="289322"/>
            <a:ext cx="8229600" cy="666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dirty="0" smtClean="0">
                <a:solidFill>
                  <a:schemeClr val="bg1"/>
                </a:solidFill>
                <a:latin typeface="Verdana" pitchFamily="34" charset="0"/>
                <a:ea typeface="Verdana" pitchFamily="34" charset="0"/>
                <a:cs typeface="Verdana" pitchFamily="34" charset="0"/>
              </a:rPr>
              <a:t>Ej. Catéter de Balón:</a:t>
            </a:r>
            <a:br>
              <a:rPr lang="es-ES" sz="2800" b="1" dirty="0" smtClean="0">
                <a:solidFill>
                  <a:schemeClr val="bg1"/>
                </a:solidFill>
                <a:latin typeface="Verdana" pitchFamily="34" charset="0"/>
                <a:ea typeface="Verdana" pitchFamily="34" charset="0"/>
                <a:cs typeface="Verdana" pitchFamily="34" charset="0"/>
              </a:rPr>
            </a:br>
            <a:r>
              <a:rPr lang="es-ES" sz="2800" b="1" dirty="0" smtClean="0">
                <a:solidFill>
                  <a:schemeClr val="bg1"/>
                </a:solidFill>
                <a:latin typeface="Verdana" pitchFamily="34" charset="0"/>
                <a:ea typeface="Verdana" pitchFamily="34" charset="0"/>
                <a:cs typeface="Verdana" pitchFamily="34" charset="0"/>
              </a:rPr>
              <a:t> mayor fuerza para inflar</a:t>
            </a:r>
          </a:p>
        </p:txBody>
      </p:sp>
      <p:pic>
        <p:nvPicPr>
          <p:cNvPr id="7" name="Picture 7" descr="http://2.bp.blogspot.com/-emDtWQLP2Ac/TdCHwsqmvKI/AAAAAAAACco/WsHrcalzTcE/s320/abang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4447" y="765175"/>
            <a:ext cx="1274763"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616141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redondeado"/>
          <p:cNvSpPr/>
          <p:nvPr/>
        </p:nvSpPr>
        <p:spPr>
          <a:xfrm>
            <a:off x="436563" y="258763"/>
            <a:ext cx="8297862" cy="8921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pt-BR" sz="3200" b="1" dirty="0" err="1">
                <a:solidFill>
                  <a:schemeClr val="bg1"/>
                </a:solidFill>
                <a:latin typeface="Verdana" pitchFamily="34" charset="0"/>
              </a:rPr>
              <a:t>Ejemplo</a:t>
            </a:r>
            <a:r>
              <a:rPr lang="pt-BR" sz="3200" b="1" dirty="0">
                <a:solidFill>
                  <a:schemeClr val="bg1"/>
                </a:solidFill>
                <a:latin typeface="Verdana" pitchFamily="34" charset="0"/>
              </a:rPr>
              <a:t> </a:t>
            </a:r>
            <a:r>
              <a:rPr lang="pt-BR" sz="3200" b="1" dirty="0" err="1">
                <a:solidFill>
                  <a:schemeClr val="bg1"/>
                </a:solidFill>
                <a:latin typeface="Verdana" pitchFamily="34" charset="0"/>
              </a:rPr>
              <a:t>del</a:t>
            </a:r>
            <a:r>
              <a:rPr lang="pt-BR" sz="3200" b="1" dirty="0">
                <a:solidFill>
                  <a:schemeClr val="bg1"/>
                </a:solidFill>
                <a:latin typeface="Verdana" pitchFamily="34" charset="0"/>
              </a:rPr>
              <a:t> Ciclo de Vida de DM</a:t>
            </a:r>
            <a:endParaRPr lang="es-ES" sz="2800" cap="all" dirty="0" smtClean="0">
              <a:solidFill>
                <a:schemeClr val="bg1"/>
              </a:solidFill>
              <a:latin typeface="Verdana" pitchFamily="34" charset="0"/>
              <a:ea typeface="Verdana" pitchFamily="34" charset="0"/>
              <a:cs typeface="Verdana" pitchFamily="34" charset="0"/>
            </a:endParaRPr>
          </a:p>
        </p:txBody>
      </p:sp>
      <p:sp>
        <p:nvSpPr>
          <p:cNvPr id="47108" name="AutoShape 3"/>
          <p:cNvSpPr>
            <a:spLocks noChangeArrowheads="1"/>
          </p:cNvSpPr>
          <p:nvPr/>
        </p:nvSpPr>
        <p:spPr bwMode="auto">
          <a:xfrm>
            <a:off x="5005388" y="4093582"/>
            <a:ext cx="552450" cy="712788"/>
          </a:xfrm>
          <a:prstGeom prst="downArrow">
            <a:avLst>
              <a:gd name="adj1" fmla="val 50000"/>
              <a:gd name="adj2" fmla="val 50032"/>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nvGrpSpPr>
          <p:cNvPr id="47109" name="2 Grupo"/>
          <p:cNvGrpSpPr>
            <a:grpSpLocks/>
          </p:cNvGrpSpPr>
          <p:nvPr/>
        </p:nvGrpSpPr>
        <p:grpSpPr bwMode="auto">
          <a:xfrm>
            <a:off x="577500" y="1174750"/>
            <a:ext cx="5678487" cy="5459413"/>
            <a:chOff x="1654156" y="1017112"/>
            <a:chExt cx="5678485" cy="5459850"/>
          </a:xfrm>
        </p:grpSpPr>
        <p:sp>
          <p:nvSpPr>
            <p:cNvPr id="22" name="21 Elipse"/>
            <p:cNvSpPr/>
            <p:nvPr/>
          </p:nvSpPr>
          <p:spPr>
            <a:xfrm>
              <a:off x="1693830" y="4694082"/>
              <a:ext cx="1871538" cy="1362075"/>
            </a:xfrm>
            <a:prstGeom prst="ellipse">
              <a:avLst/>
            </a:prstGeom>
            <a:gradFill flip="none" rotWithShape="1">
              <a:gsLst>
                <a:gs pos="0">
                  <a:srgbClr val="09FFED">
                    <a:tint val="66000"/>
                    <a:satMod val="160000"/>
                  </a:srgbClr>
                </a:gs>
                <a:gs pos="50000">
                  <a:srgbClr val="09FFED">
                    <a:tint val="44500"/>
                    <a:satMod val="160000"/>
                  </a:srgbClr>
                </a:gs>
                <a:gs pos="100000">
                  <a:srgbClr val="09FFED">
                    <a:tint val="23500"/>
                    <a:satMod val="160000"/>
                  </a:srgbClr>
                </a:gs>
              </a:gsLst>
              <a:lin ang="16200000" scaled="1"/>
              <a:tileRect/>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rgbClr val="0000CC"/>
                </a:solidFill>
              </a:endParaRPr>
            </a:p>
          </p:txBody>
        </p:sp>
        <p:sp>
          <p:nvSpPr>
            <p:cNvPr id="21" name="20 Elipse"/>
            <p:cNvSpPr/>
            <p:nvPr/>
          </p:nvSpPr>
          <p:spPr>
            <a:xfrm>
              <a:off x="1654156"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0" name="19 Elipse"/>
            <p:cNvSpPr/>
            <p:nvPr/>
          </p:nvSpPr>
          <p:spPr>
            <a:xfrm>
              <a:off x="5241193" y="4689475"/>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s-CL"/>
            </a:p>
          </p:txBody>
        </p:sp>
        <p:sp>
          <p:nvSpPr>
            <p:cNvPr id="19" name="18 Elipse"/>
            <p:cNvSpPr/>
            <p:nvPr/>
          </p:nvSpPr>
          <p:spPr>
            <a:xfrm>
              <a:off x="5461103" y="249346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s-CL"/>
            </a:p>
          </p:txBody>
        </p:sp>
        <p:sp>
          <p:nvSpPr>
            <p:cNvPr id="2" name="1 Elipse"/>
            <p:cNvSpPr/>
            <p:nvPr/>
          </p:nvSpPr>
          <p:spPr>
            <a:xfrm>
              <a:off x="3621212" y="101711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47126"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47127"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47128"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47129"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47130"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47131" name="AutoShape 14"/>
            <p:cNvSpPr>
              <a:spLocks noChangeArrowheads="1"/>
            </p:cNvSpPr>
            <p:nvPr/>
          </p:nvSpPr>
          <p:spPr bwMode="auto">
            <a:xfrm rot="5400000">
              <a:off x="5758843" y="1542927"/>
              <a:ext cx="801688" cy="9715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2"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3" name="AutoShape 16"/>
            <p:cNvSpPr>
              <a:spLocks noChangeArrowheads="1"/>
            </p:cNvSpPr>
            <p:nvPr/>
          </p:nvSpPr>
          <p:spPr bwMode="auto">
            <a:xfrm>
              <a:off x="2460625" y="1417638"/>
              <a:ext cx="1041400" cy="8016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47134"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24" name="23 Flecha doblada hacia arriba"/>
          <p:cNvSpPr/>
          <p:nvPr/>
        </p:nvSpPr>
        <p:spPr>
          <a:xfrm rot="16200000" flipH="1">
            <a:off x="6443747" y="4705902"/>
            <a:ext cx="657214" cy="1421610"/>
          </a:xfrm>
          <a:prstGeom prst="bentUpArrow">
            <a:avLst>
              <a:gd name="adj1" fmla="val 15813"/>
              <a:gd name="adj2" fmla="val 25000"/>
              <a:gd name="adj3" fmla="val 25000"/>
            </a:avLst>
          </a:prstGeom>
          <a:solidFill>
            <a:srgbClr val="92D050"/>
          </a:solidFill>
          <a:ln>
            <a:solidFill>
              <a:srgbClr val="92D05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pic>
        <p:nvPicPr>
          <p:cNvPr id="25" name="Picture 7" descr="http://2.bp.blogspot.com/-emDtWQLP2Ac/TdCHwsqmvKI/AAAAAAAACco/WsHrcalzTcE/s320/abang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1175" y="3746652"/>
            <a:ext cx="1594056" cy="1274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739322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332509" y="262679"/>
            <a:ext cx="8321675" cy="11969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25603" name="Text Box 5"/>
          <p:cNvSpPr txBox="1">
            <a:spLocks noChangeArrowheads="1"/>
          </p:cNvSpPr>
          <p:nvPr/>
        </p:nvSpPr>
        <p:spPr bwMode="auto">
          <a:xfrm>
            <a:off x="332509" y="1504950"/>
            <a:ext cx="6542954" cy="4493538"/>
          </a:xfrm>
          <a:prstGeom prst="rect">
            <a:avLst/>
          </a:prstGeom>
          <a:solidFill>
            <a:schemeClr val="tx1"/>
          </a:solidFill>
          <a:ln>
            <a:noFill/>
          </a:ln>
          <a:effectLs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2000" b="1" dirty="0" smtClean="0">
                <a:solidFill>
                  <a:srgbClr val="FFFF00"/>
                </a:solidFill>
              </a:rPr>
              <a:t>Pre-Clínico/Clínico: </a:t>
            </a:r>
          </a:p>
          <a:p>
            <a:pPr marL="180975" indent="-180975" eaLnBrk="1" hangingPunct="1">
              <a:spcBef>
                <a:spcPct val="50000"/>
              </a:spcBef>
              <a:defRPr/>
            </a:pPr>
            <a:r>
              <a:rPr lang="es-ES" sz="2000" dirty="0" smtClean="0">
                <a:solidFill>
                  <a:srgbClr val="FFFF00"/>
                </a:solidFill>
              </a:rPr>
              <a:t>• Pruebas de laboratorio y en animales de muestras del catéter,  procedentes de la línea de producción</a:t>
            </a:r>
          </a:p>
          <a:p>
            <a:pPr marL="171450" indent="-171450" eaLnBrk="1" hangingPunct="1">
              <a:spcBef>
                <a:spcPct val="50000"/>
              </a:spcBef>
              <a:defRPr/>
            </a:pPr>
            <a:endParaRPr lang="es-ES" sz="800" dirty="0" smtClean="0">
              <a:solidFill>
                <a:srgbClr val="FFFF00"/>
              </a:solidFill>
            </a:endParaRPr>
          </a:p>
          <a:p>
            <a:pPr marL="171450" indent="-171450" eaLnBrk="1" hangingPunct="1">
              <a:spcBef>
                <a:spcPct val="50000"/>
              </a:spcBef>
              <a:defRPr/>
            </a:pPr>
            <a:r>
              <a:rPr lang="es-ES" sz="2000" dirty="0" smtClean="0">
                <a:solidFill>
                  <a:srgbClr val="FFFF00"/>
                </a:solidFill>
              </a:rPr>
              <a:t>• Revisiones de la literatura sobre el dispositivo y sus materiales. </a:t>
            </a:r>
          </a:p>
          <a:p>
            <a:pPr marL="171450" indent="-171450" eaLnBrk="1" hangingPunct="1">
              <a:spcBef>
                <a:spcPct val="50000"/>
              </a:spcBef>
              <a:defRPr/>
            </a:pPr>
            <a:endParaRPr lang="es-ES" sz="800" dirty="0" smtClean="0">
              <a:solidFill>
                <a:srgbClr val="FFFF00"/>
              </a:solidFill>
            </a:endParaRPr>
          </a:p>
          <a:p>
            <a:pPr marL="190500" indent="-180975" eaLnBrk="1" hangingPunct="1">
              <a:spcBef>
                <a:spcPct val="50000"/>
              </a:spcBef>
              <a:defRPr/>
            </a:pPr>
            <a:r>
              <a:rPr lang="es-ES" sz="2000" dirty="0" smtClean="0">
                <a:solidFill>
                  <a:srgbClr val="FFFF00"/>
                </a:solidFill>
              </a:rPr>
              <a:t>• Pruebas  de </a:t>
            </a:r>
            <a:r>
              <a:rPr lang="es-ES" sz="2000" dirty="0" err="1" smtClean="0">
                <a:solidFill>
                  <a:srgbClr val="FFFF00"/>
                </a:solidFill>
              </a:rPr>
              <a:t>biocompatibilidad</a:t>
            </a:r>
            <a:r>
              <a:rPr lang="es-ES" sz="2000" dirty="0" smtClean="0">
                <a:solidFill>
                  <a:srgbClr val="FFFF00"/>
                </a:solidFill>
              </a:rPr>
              <a:t> (10993) en muestras después de la esterilización.  </a:t>
            </a:r>
          </a:p>
          <a:p>
            <a:pPr marL="190500" indent="-180975" eaLnBrk="1" hangingPunct="1">
              <a:spcBef>
                <a:spcPct val="50000"/>
              </a:spcBef>
              <a:defRPr/>
            </a:pPr>
            <a:endParaRPr lang="es-ES" sz="800" dirty="0" smtClean="0">
              <a:solidFill>
                <a:srgbClr val="FFFF00"/>
              </a:solidFill>
            </a:endParaRPr>
          </a:p>
          <a:p>
            <a:pPr marL="161925" indent="-161925" eaLnBrk="1" hangingPunct="1">
              <a:spcBef>
                <a:spcPct val="50000"/>
              </a:spcBef>
              <a:defRPr/>
            </a:pPr>
            <a:r>
              <a:rPr lang="es-ES" sz="2000" dirty="0" smtClean="0">
                <a:solidFill>
                  <a:srgbClr val="FFFF00"/>
                </a:solidFill>
              </a:rPr>
              <a:t>• Realizar evaluación completa de Riesgos según norma ISO14971 </a:t>
            </a:r>
          </a:p>
          <a:p>
            <a:pPr marL="190500" indent="-190500" eaLnBrk="1" hangingPunct="1">
              <a:spcBef>
                <a:spcPct val="50000"/>
              </a:spcBef>
              <a:defRPr/>
            </a:pPr>
            <a:endParaRPr lang="es-ES" sz="2000" dirty="0" smtClean="0">
              <a:solidFill>
                <a:srgbClr val="FFFF00"/>
              </a:solidFill>
            </a:endParaRPr>
          </a:p>
        </p:txBody>
      </p:sp>
      <p:sp>
        <p:nvSpPr>
          <p:cNvPr id="83972" name="Rectangle 4"/>
          <p:cNvSpPr>
            <a:spLocks noGrp="1" noChangeArrowheads="1"/>
          </p:cNvSpPr>
          <p:nvPr>
            <p:ph type="title" idx="4294967295"/>
          </p:nvPr>
        </p:nvSpPr>
        <p:spPr bwMode="auto">
          <a:xfrm>
            <a:off x="200025" y="265112"/>
            <a:ext cx="8229600" cy="666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dirty="0" smtClean="0">
                <a:solidFill>
                  <a:schemeClr val="bg1"/>
                </a:solidFill>
                <a:latin typeface="Verdana" pitchFamily="34" charset="0"/>
                <a:ea typeface="Verdana" pitchFamily="34" charset="0"/>
                <a:cs typeface="Verdana" pitchFamily="34" charset="0"/>
              </a:rPr>
              <a:t>Ej. Catéter de Balón:</a:t>
            </a:r>
            <a:br>
              <a:rPr lang="es-ES" sz="3200" b="1" dirty="0" smtClean="0">
                <a:solidFill>
                  <a:schemeClr val="bg1"/>
                </a:solidFill>
                <a:latin typeface="Verdana" pitchFamily="34" charset="0"/>
                <a:ea typeface="Verdana" pitchFamily="34" charset="0"/>
                <a:cs typeface="Verdana" pitchFamily="34" charset="0"/>
              </a:rPr>
            </a:br>
            <a:r>
              <a:rPr lang="es-ES" sz="3200" b="1" dirty="0" smtClean="0">
                <a:solidFill>
                  <a:schemeClr val="bg1"/>
                </a:solidFill>
                <a:latin typeface="Verdana" pitchFamily="34" charset="0"/>
                <a:ea typeface="Verdana" pitchFamily="34" charset="0"/>
                <a:cs typeface="Verdana" pitchFamily="34" charset="0"/>
              </a:rPr>
              <a:t> mayor fuerza para inflar</a:t>
            </a:r>
          </a:p>
        </p:txBody>
      </p:sp>
      <p:pic>
        <p:nvPicPr>
          <p:cNvPr id="83973" name="Picture 6" descr="http://ecosofia.org/files/ratita_la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7748" y="3182587"/>
            <a:ext cx="1914746" cy="144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4" name="Picture 7" descr="http://estaticos.elmundo.es/elmundo/imagenes/2012/09/27/ciencia/1348769484_extras_ladillos_1_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5463" y="4626836"/>
            <a:ext cx="1914746" cy="137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5" name="Picture 7" descr="http://2.bp.blogspot.com/-emDtWQLP2Ac/TdCHwsqmvKI/AAAAAAAACco/WsHrcalzTcE/s320/abangi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5463" y="1514475"/>
            <a:ext cx="1881187" cy="166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463550" y="247650"/>
            <a:ext cx="7956550" cy="619125"/>
          </a:xfrm>
          <a:prstGeom prst="roundRect">
            <a:avLst/>
          </a:prstGeom>
          <a:solidFill>
            <a:srgbClr val="00A79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3" name="Content Placeholder 12"/>
          <p:cNvSpPr>
            <a:spLocks noGrp="1"/>
          </p:cNvSpPr>
          <p:nvPr>
            <p:ph idx="1"/>
          </p:nvPr>
        </p:nvSpPr>
        <p:spPr>
          <a:xfrm>
            <a:off x="406400" y="1444625"/>
            <a:ext cx="8013700" cy="5200650"/>
          </a:xfrm>
        </p:spPr>
        <p:txBody>
          <a:bodyPr>
            <a:noAutofit/>
          </a:bodyPr>
          <a:lstStyle/>
          <a:p>
            <a:pPr algn="just">
              <a:buClr>
                <a:schemeClr val="tx1">
                  <a:lumMod val="85000"/>
                  <a:lumOff val="15000"/>
                </a:schemeClr>
              </a:buClr>
              <a:tabLst>
                <a:tab pos="631825" algn="l"/>
              </a:tabLst>
              <a:defRPr/>
            </a:pPr>
            <a:r>
              <a:rPr lang="es-MX" dirty="0" smtClean="0">
                <a:solidFill>
                  <a:schemeClr val="tx1"/>
                </a:solidFill>
                <a:latin typeface="Verdana" pitchFamily="34" charset="0"/>
              </a:rPr>
              <a:t>“Cualquier </a:t>
            </a:r>
            <a:r>
              <a:rPr lang="es-MX" b="1" dirty="0" smtClean="0">
                <a:solidFill>
                  <a:schemeClr val="tx1"/>
                </a:solidFill>
                <a:latin typeface="Verdana" pitchFamily="34" charset="0"/>
              </a:rPr>
              <a:t>instrumento, aparato, implemento, máquina, dispositivo, implante, agente reactivo </a:t>
            </a:r>
            <a:r>
              <a:rPr lang="es-MX" b="1" i="1" dirty="0" smtClean="0">
                <a:solidFill>
                  <a:schemeClr val="tx1"/>
                </a:solidFill>
                <a:latin typeface="Verdana" pitchFamily="34" charset="0"/>
              </a:rPr>
              <a:t>in vitro </a:t>
            </a:r>
            <a:r>
              <a:rPr lang="es-MX" b="1" dirty="0" smtClean="0">
                <a:solidFill>
                  <a:schemeClr val="tx1"/>
                </a:solidFill>
                <a:latin typeface="Verdana" pitchFamily="34" charset="0"/>
              </a:rPr>
              <a:t>o calibrador, software, </a:t>
            </a:r>
            <a:r>
              <a:rPr lang="es-MX" dirty="0" smtClean="0">
                <a:solidFill>
                  <a:schemeClr val="tx1"/>
                </a:solidFill>
                <a:latin typeface="Verdana" pitchFamily="34" charset="0"/>
              </a:rPr>
              <a:t>material u otro artículo similar relacionado, que el fabricante destine a ser usado, solo o en combinación, en los </a:t>
            </a:r>
            <a:r>
              <a:rPr lang="es-MX" b="1" dirty="0" smtClean="0">
                <a:solidFill>
                  <a:schemeClr val="tx1"/>
                </a:solidFill>
                <a:latin typeface="Verdana" pitchFamily="34" charset="0"/>
              </a:rPr>
              <a:t>seres</a:t>
            </a:r>
            <a:r>
              <a:rPr lang="es-MX" dirty="0" smtClean="0">
                <a:solidFill>
                  <a:schemeClr val="tx1"/>
                </a:solidFill>
                <a:latin typeface="Verdana" pitchFamily="34" charset="0"/>
              </a:rPr>
              <a:t> </a:t>
            </a:r>
            <a:r>
              <a:rPr lang="es-MX" b="1" dirty="0" smtClean="0">
                <a:solidFill>
                  <a:schemeClr val="tx1"/>
                </a:solidFill>
                <a:latin typeface="Verdana" pitchFamily="34" charset="0"/>
              </a:rPr>
              <a:t>humanos</a:t>
            </a:r>
            <a:r>
              <a:rPr lang="es-MX" dirty="0" smtClean="0">
                <a:solidFill>
                  <a:schemeClr val="tx1"/>
                </a:solidFill>
                <a:latin typeface="Verdana" pitchFamily="34" charset="0"/>
              </a:rPr>
              <a:t>, para uno o más de los siguientes propósitos específicos:</a:t>
            </a:r>
          </a:p>
          <a:p>
            <a:pPr algn="just">
              <a:buClr>
                <a:schemeClr val="tx1">
                  <a:lumMod val="85000"/>
                  <a:lumOff val="15000"/>
                </a:schemeClr>
              </a:buClr>
              <a:tabLst>
                <a:tab pos="631825" algn="l"/>
              </a:tabLst>
              <a:defRPr/>
            </a:pPr>
            <a:endParaRPr lang="es-MX" dirty="0" smtClean="0">
              <a:solidFill>
                <a:schemeClr val="tx1"/>
              </a:solidFill>
              <a:latin typeface="Verdana" pitchFamily="34" charset="0"/>
            </a:endParaRPr>
          </a:p>
          <a:p>
            <a:pPr marL="457200" indent="-457200" algn="just">
              <a:buClr>
                <a:srgbClr val="00A79C"/>
              </a:buClr>
              <a:buFont typeface="Wingdings" pitchFamily="2" charset="2"/>
              <a:buChar char="Ø"/>
              <a:tabLst>
                <a:tab pos="631825" algn="l"/>
              </a:tabLst>
              <a:defRPr/>
            </a:pPr>
            <a:r>
              <a:rPr lang="es-MX" dirty="0" smtClean="0">
                <a:solidFill>
                  <a:schemeClr val="tx1"/>
                </a:solidFill>
                <a:latin typeface="Verdana" pitchFamily="34" charset="0"/>
              </a:rPr>
              <a:t>el diagnóstico, la prevención, supervisión, tratamiento o alivio de una enfermedad; </a:t>
            </a:r>
          </a:p>
          <a:p>
            <a:pPr marL="457200" indent="-457200" algn="just">
              <a:buClr>
                <a:srgbClr val="00A79C"/>
              </a:buClr>
              <a:buFont typeface="Wingdings" pitchFamily="2" charset="2"/>
              <a:buChar char="Ø"/>
              <a:tabLst>
                <a:tab pos="631825" algn="l"/>
              </a:tabLst>
              <a:defRPr/>
            </a:pPr>
            <a:r>
              <a:rPr lang="es-MX" dirty="0" smtClean="0">
                <a:solidFill>
                  <a:schemeClr val="tx1"/>
                </a:solidFill>
                <a:latin typeface="Verdana" pitchFamily="34" charset="0"/>
              </a:rPr>
              <a:t>el diagnóstico, supervisión, tratamiento, alivio o cura de una lesión; </a:t>
            </a:r>
          </a:p>
          <a:p>
            <a:pPr marL="457200" indent="-457200" algn="just">
              <a:buClr>
                <a:srgbClr val="00A79C"/>
              </a:buClr>
              <a:buFont typeface="Wingdings" pitchFamily="2" charset="2"/>
              <a:buChar char="Ø"/>
              <a:tabLst>
                <a:tab pos="631825" algn="l"/>
              </a:tabLst>
              <a:defRPr/>
            </a:pPr>
            <a:r>
              <a:rPr lang="es-MX" dirty="0" smtClean="0">
                <a:solidFill>
                  <a:schemeClr val="tx1"/>
                </a:solidFill>
                <a:latin typeface="Verdana" pitchFamily="34" charset="0"/>
              </a:rPr>
              <a:t>la investigación, reemplazo, modificación, o soporte de un proceso anatómico o fisiológico;</a:t>
            </a:r>
            <a:endParaRPr lang="es-MX" i="1" dirty="0" smtClean="0">
              <a:solidFill>
                <a:schemeClr val="tx1"/>
              </a:solidFill>
              <a:latin typeface="Verdana" pitchFamily="34" charset="0"/>
            </a:endParaRPr>
          </a:p>
          <a:p>
            <a:pPr marL="457200" indent="-457200" algn="just">
              <a:buClr>
                <a:srgbClr val="00A79C"/>
              </a:buClr>
              <a:buFont typeface="Wingdings" pitchFamily="2" charset="2"/>
              <a:buChar char="Ø"/>
              <a:tabLst>
                <a:tab pos="631825" algn="l"/>
              </a:tabLst>
              <a:defRPr/>
            </a:pPr>
            <a:r>
              <a:rPr lang="es-MX" dirty="0" smtClean="0">
                <a:solidFill>
                  <a:schemeClr val="tx1"/>
                </a:solidFill>
                <a:latin typeface="Verdana" pitchFamily="34" charset="0"/>
              </a:rPr>
              <a:t>ser soporte o sostenedor de la vida;</a:t>
            </a:r>
          </a:p>
          <a:p>
            <a:pPr marL="457200" indent="-457200" algn="just">
              <a:buClr>
                <a:srgbClr val="00A79C"/>
              </a:buClr>
              <a:buFont typeface="Wingdings" pitchFamily="2" charset="2"/>
              <a:buChar char="Ø"/>
              <a:tabLst>
                <a:tab pos="631825" algn="l"/>
              </a:tabLst>
              <a:defRPr/>
            </a:pPr>
            <a:r>
              <a:rPr lang="es-MX" dirty="0" smtClean="0">
                <a:solidFill>
                  <a:schemeClr val="tx1"/>
                </a:solidFill>
                <a:latin typeface="Verdana" pitchFamily="34" charset="0"/>
              </a:rPr>
              <a:t>el control de la concepción;</a:t>
            </a:r>
          </a:p>
          <a:p>
            <a:pPr marL="457200" indent="-457200" algn="just">
              <a:buClr>
                <a:srgbClr val="00A79C"/>
              </a:buClr>
              <a:buFont typeface="Wingdings" pitchFamily="2" charset="2"/>
              <a:buChar char="Ø"/>
              <a:tabLst>
                <a:tab pos="631825" algn="l"/>
              </a:tabLst>
              <a:defRPr/>
            </a:pPr>
            <a:r>
              <a:rPr lang="es-MX" dirty="0" smtClean="0">
                <a:solidFill>
                  <a:schemeClr val="tx1"/>
                </a:solidFill>
                <a:latin typeface="Verdana" pitchFamily="34" charset="0"/>
              </a:rPr>
              <a:t>la desinfección de dispositivos médicos;</a:t>
            </a:r>
          </a:p>
          <a:p>
            <a:pPr marL="457200" indent="-457200" algn="just">
              <a:buClr>
                <a:srgbClr val="00A79C"/>
              </a:buClr>
              <a:buFont typeface="Wingdings" pitchFamily="2" charset="2"/>
              <a:buChar char="Ø"/>
              <a:tabLst>
                <a:tab pos="631825" algn="l"/>
              </a:tabLst>
              <a:defRPr/>
            </a:pPr>
            <a:r>
              <a:rPr lang="es-MX" dirty="0" smtClean="0">
                <a:solidFill>
                  <a:schemeClr val="tx1"/>
                </a:solidFill>
                <a:latin typeface="Verdana" pitchFamily="34" charset="0"/>
              </a:rPr>
              <a:t>el suministro de información para propósitos médicos por medio de examen</a:t>
            </a:r>
            <a:r>
              <a:rPr lang="es-MX" i="1" dirty="0" smtClean="0">
                <a:solidFill>
                  <a:schemeClr val="tx1"/>
                </a:solidFill>
                <a:latin typeface="Verdana" pitchFamily="34" charset="0"/>
              </a:rPr>
              <a:t> in vitro </a:t>
            </a:r>
            <a:r>
              <a:rPr lang="es-MX" dirty="0" smtClean="0">
                <a:solidFill>
                  <a:schemeClr val="tx1"/>
                </a:solidFill>
                <a:latin typeface="Verdana" pitchFamily="34" charset="0"/>
              </a:rPr>
              <a:t>de muestras obtenidas del cuerpo humano;</a:t>
            </a:r>
          </a:p>
          <a:p>
            <a:pPr marL="457200" indent="-457200" algn="just">
              <a:buClr>
                <a:schemeClr val="tx1">
                  <a:lumMod val="85000"/>
                  <a:lumOff val="15000"/>
                </a:schemeClr>
              </a:buClr>
              <a:buFont typeface="Wingdings" pitchFamily="2" charset="2"/>
              <a:buChar char="Ø"/>
              <a:tabLst>
                <a:tab pos="631825" algn="l"/>
              </a:tabLst>
              <a:defRPr/>
            </a:pPr>
            <a:endParaRPr lang="es-MX" dirty="0" smtClean="0">
              <a:solidFill>
                <a:schemeClr val="tx1"/>
              </a:solidFill>
              <a:latin typeface="Verdana" pitchFamily="34" charset="0"/>
            </a:endParaRPr>
          </a:p>
          <a:p>
            <a:pPr algn="just">
              <a:buClr>
                <a:schemeClr val="tx1">
                  <a:lumMod val="85000"/>
                  <a:lumOff val="15000"/>
                </a:schemeClr>
              </a:buClr>
              <a:tabLst>
                <a:tab pos="631825" algn="l"/>
              </a:tabLst>
              <a:defRPr/>
            </a:pPr>
            <a:r>
              <a:rPr lang="es-MX" dirty="0" smtClean="0">
                <a:solidFill>
                  <a:schemeClr val="tx1"/>
                </a:solidFill>
                <a:latin typeface="Verdana" pitchFamily="34" charset="0"/>
              </a:rPr>
              <a:t>Y que </a:t>
            </a:r>
            <a:r>
              <a:rPr lang="es-MX" b="1" dirty="0" smtClean="0">
                <a:solidFill>
                  <a:schemeClr val="tx1"/>
                </a:solidFill>
                <a:latin typeface="Verdana" pitchFamily="34" charset="0"/>
              </a:rPr>
              <a:t>no logra su acción prevista primaria </a:t>
            </a:r>
            <a:r>
              <a:rPr lang="es-MX" dirty="0" smtClean="0">
                <a:solidFill>
                  <a:schemeClr val="tx1"/>
                </a:solidFill>
                <a:latin typeface="Verdana" pitchFamily="34" charset="0"/>
              </a:rPr>
              <a:t>en el cuerpo humano, por medios </a:t>
            </a:r>
            <a:r>
              <a:rPr lang="es-MX" b="1" dirty="0" smtClean="0">
                <a:solidFill>
                  <a:schemeClr val="tx1"/>
                </a:solidFill>
                <a:latin typeface="Verdana" pitchFamily="34" charset="0"/>
              </a:rPr>
              <a:t>farmacológicos, inmunológicos o metabólicos</a:t>
            </a:r>
            <a:r>
              <a:rPr lang="es-MX" dirty="0" smtClean="0">
                <a:solidFill>
                  <a:schemeClr val="tx1"/>
                </a:solidFill>
                <a:latin typeface="Verdana" pitchFamily="34" charset="0"/>
              </a:rPr>
              <a:t>, pero que puede ayudarse en su función por tales medios”.</a:t>
            </a:r>
          </a:p>
        </p:txBody>
      </p:sp>
      <p:sp>
        <p:nvSpPr>
          <p:cNvPr id="18436" name="Content Placeholder 13"/>
          <p:cNvSpPr>
            <a:spLocks noGrp="1"/>
          </p:cNvSpPr>
          <p:nvPr>
            <p:ph sz="quarter" idx="12"/>
          </p:nvPr>
        </p:nvSpPr>
        <p:spPr bwMode="auto">
          <a:xfrm>
            <a:off x="406400" y="1031875"/>
            <a:ext cx="8204200" cy="33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altLang="es-CL" sz="1800" smtClean="0">
                <a:solidFill>
                  <a:srgbClr val="00A79C"/>
                </a:solidFill>
                <a:latin typeface="Verdana" pitchFamily="34" charset="0"/>
              </a:rPr>
              <a:t>Definición de Dispositivo Médico (DM)</a:t>
            </a:r>
          </a:p>
        </p:txBody>
      </p:sp>
      <p:sp>
        <p:nvSpPr>
          <p:cNvPr id="18437" name="1 CuadroTexto"/>
          <p:cNvSpPr txBox="1">
            <a:spLocks noChangeArrowheads="1"/>
          </p:cNvSpPr>
          <p:nvPr/>
        </p:nvSpPr>
        <p:spPr bwMode="auto">
          <a:xfrm>
            <a:off x="406400" y="311150"/>
            <a:ext cx="7372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altLang="es-CL" sz="2800" b="1">
                <a:solidFill>
                  <a:schemeClr val="bg1"/>
                </a:solidFill>
                <a:latin typeface="Verdana" pitchFamily="34" charset="0"/>
              </a:rPr>
              <a:t>  2. ANTECEDENTES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450850" y="225631"/>
            <a:ext cx="8280400" cy="9673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25603" name="Text Box 5"/>
          <p:cNvSpPr txBox="1">
            <a:spLocks noChangeArrowheads="1"/>
          </p:cNvSpPr>
          <p:nvPr/>
        </p:nvSpPr>
        <p:spPr bwMode="auto">
          <a:xfrm>
            <a:off x="450850" y="1268413"/>
            <a:ext cx="5005388" cy="5386090"/>
          </a:xfrm>
          <a:prstGeom prst="rect">
            <a:avLst/>
          </a:prstGeom>
          <a:solidFill>
            <a:schemeClr val="tx1"/>
          </a:solidFill>
          <a:ln>
            <a:noFill/>
          </a:ln>
          <a:effectLs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2300" b="1" dirty="0" smtClean="0">
                <a:solidFill>
                  <a:srgbClr val="FFFF00"/>
                </a:solidFill>
              </a:rPr>
              <a:t>Pre-Clínico/Clínico: </a:t>
            </a:r>
          </a:p>
          <a:p>
            <a:pPr marL="180975" indent="-180975" eaLnBrk="1" hangingPunct="1">
              <a:spcBef>
                <a:spcPct val="50000"/>
              </a:spcBef>
              <a:defRPr/>
            </a:pPr>
            <a:r>
              <a:rPr lang="es-ES" sz="2300" dirty="0" smtClean="0">
                <a:solidFill>
                  <a:srgbClr val="FFFF00"/>
                </a:solidFill>
              </a:rPr>
              <a:t>• Posiblemente algunas pruebas de viabilidad en humanos, o diseño de un lanzamiento limitado para reconfirmar el éxito del desempeño del dispositivo.</a:t>
            </a:r>
          </a:p>
          <a:p>
            <a:pPr marL="180975" indent="-180975" eaLnBrk="1" hangingPunct="1">
              <a:spcBef>
                <a:spcPct val="50000"/>
              </a:spcBef>
              <a:defRPr/>
            </a:pPr>
            <a:r>
              <a:rPr lang="es-ES" sz="2300" dirty="0" smtClean="0">
                <a:solidFill>
                  <a:srgbClr val="FFFF00"/>
                </a:solidFill>
              </a:rPr>
              <a:t>• Posiblemente diseño de un estudio clínico post mercado para medición a largo plazo de un número más grande de pacientes. </a:t>
            </a:r>
          </a:p>
          <a:p>
            <a:pPr marL="180975" indent="-180975" eaLnBrk="1" hangingPunct="1">
              <a:spcBef>
                <a:spcPct val="50000"/>
              </a:spcBef>
              <a:defRPr/>
            </a:pPr>
            <a:r>
              <a:rPr lang="es-ES" sz="2300" dirty="0" smtClean="0">
                <a:solidFill>
                  <a:srgbClr val="FFFF00"/>
                </a:solidFill>
              </a:rPr>
              <a:t>• Reporte de seguridad clínica completo e ingresado en el Registro Principal   del DM.</a:t>
            </a:r>
          </a:p>
          <a:p>
            <a:pPr marL="180975" indent="-180975" eaLnBrk="1" hangingPunct="1">
              <a:spcBef>
                <a:spcPct val="50000"/>
              </a:spcBef>
              <a:defRPr/>
            </a:pPr>
            <a:endParaRPr lang="es-ES" sz="700" dirty="0" smtClean="0">
              <a:solidFill>
                <a:srgbClr val="FFFF00"/>
              </a:solidFill>
            </a:endParaRPr>
          </a:p>
        </p:txBody>
      </p:sp>
      <p:sp>
        <p:nvSpPr>
          <p:cNvPr id="84996" name="Rectangle 4"/>
          <p:cNvSpPr>
            <a:spLocks noGrp="1" noChangeArrowheads="1"/>
          </p:cNvSpPr>
          <p:nvPr>
            <p:ph type="title" idx="4294967295"/>
          </p:nvPr>
        </p:nvSpPr>
        <p:spPr bwMode="auto">
          <a:xfrm>
            <a:off x="370177" y="226496"/>
            <a:ext cx="8229600" cy="666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dirty="0" smtClean="0">
                <a:solidFill>
                  <a:schemeClr val="bg1"/>
                </a:solidFill>
                <a:latin typeface="Verdana" pitchFamily="34" charset="0"/>
                <a:ea typeface="Verdana" pitchFamily="34" charset="0"/>
                <a:cs typeface="Verdana" pitchFamily="34" charset="0"/>
              </a:rPr>
              <a:t>Ej. Catéter de Balón:</a:t>
            </a:r>
            <a:br>
              <a:rPr lang="es-ES" sz="2800" b="1" dirty="0" smtClean="0">
                <a:solidFill>
                  <a:schemeClr val="bg1"/>
                </a:solidFill>
                <a:latin typeface="Verdana" pitchFamily="34" charset="0"/>
                <a:ea typeface="Verdana" pitchFamily="34" charset="0"/>
                <a:cs typeface="Verdana" pitchFamily="34" charset="0"/>
              </a:rPr>
            </a:br>
            <a:r>
              <a:rPr lang="es-ES" sz="2800" b="1" dirty="0" smtClean="0">
                <a:solidFill>
                  <a:schemeClr val="bg1"/>
                </a:solidFill>
                <a:latin typeface="Verdana" pitchFamily="34" charset="0"/>
                <a:ea typeface="Verdana" pitchFamily="34" charset="0"/>
                <a:cs typeface="Verdana" pitchFamily="34" charset="0"/>
              </a:rPr>
              <a:t> mayor fuerza para inflar</a:t>
            </a:r>
          </a:p>
        </p:txBody>
      </p:sp>
      <p:pic>
        <p:nvPicPr>
          <p:cNvPr id="8499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7039" y="3068364"/>
            <a:ext cx="3150074" cy="1838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Flecha abajo"/>
          <p:cNvSpPr/>
          <p:nvPr/>
        </p:nvSpPr>
        <p:spPr>
          <a:xfrm>
            <a:off x="6804647" y="4907186"/>
            <a:ext cx="504056" cy="483667"/>
          </a:xfrm>
          <a:prstGeom prst="downArrow">
            <a:avLst/>
          </a:prstGeom>
          <a:solidFill>
            <a:srgbClr val="B4FEDD"/>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 name="2 Multidocumento"/>
          <p:cNvSpPr/>
          <p:nvPr/>
        </p:nvSpPr>
        <p:spPr>
          <a:xfrm>
            <a:off x="5652531" y="5390853"/>
            <a:ext cx="2808288" cy="1263650"/>
          </a:xfrm>
          <a:prstGeom prst="flowChartMultidocumen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85002" name="3 CuadroTexto"/>
          <p:cNvSpPr txBox="1">
            <a:spLocks noChangeArrowheads="1"/>
          </p:cNvSpPr>
          <p:nvPr/>
        </p:nvSpPr>
        <p:spPr bwMode="auto">
          <a:xfrm>
            <a:off x="6011863" y="5589588"/>
            <a:ext cx="20891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sz="1200" b="1" dirty="0">
                <a:solidFill>
                  <a:srgbClr val="FF0000"/>
                </a:solidFill>
                <a:latin typeface="Verdana" pitchFamily="34" charset="0"/>
              </a:rPr>
              <a:t>REGISTRO PRINCIPAL</a:t>
            </a:r>
          </a:p>
          <a:p>
            <a:pPr algn="ctr" eaLnBrk="1" hangingPunct="1"/>
            <a:r>
              <a:rPr lang="es-CL" sz="1200" b="1" dirty="0">
                <a:solidFill>
                  <a:srgbClr val="FF0000"/>
                </a:solidFill>
                <a:latin typeface="Verdana" pitchFamily="34" charset="0"/>
              </a:rPr>
              <a:t>DEL DISPOSITIVO MÉDICO</a:t>
            </a:r>
          </a:p>
        </p:txBody>
      </p:sp>
      <p:pic>
        <p:nvPicPr>
          <p:cNvPr id="85003" name="Picture 7" descr="http://2.bp.blogspot.com/-emDtWQLP2Ac/TdCHwsqmvKI/AAAAAAAACco/WsHrcalzTcE/s320/abangi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6238" y="1268413"/>
            <a:ext cx="3200874" cy="1799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redondeado"/>
          <p:cNvSpPr/>
          <p:nvPr/>
        </p:nvSpPr>
        <p:spPr>
          <a:xfrm>
            <a:off x="436563" y="258763"/>
            <a:ext cx="8297862" cy="8921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pt-BR" sz="2800" b="1" dirty="0" err="1">
                <a:solidFill>
                  <a:schemeClr val="bg1"/>
                </a:solidFill>
                <a:latin typeface="Verdana" pitchFamily="34" charset="0"/>
              </a:rPr>
              <a:t>Ejemplo</a:t>
            </a:r>
            <a:r>
              <a:rPr lang="pt-BR" sz="2800" b="1" dirty="0">
                <a:solidFill>
                  <a:schemeClr val="bg1"/>
                </a:solidFill>
                <a:latin typeface="Verdana" pitchFamily="34" charset="0"/>
              </a:rPr>
              <a:t> </a:t>
            </a:r>
            <a:r>
              <a:rPr lang="pt-BR" sz="2800" b="1" dirty="0" err="1">
                <a:solidFill>
                  <a:schemeClr val="bg1"/>
                </a:solidFill>
                <a:latin typeface="Verdana" pitchFamily="34" charset="0"/>
              </a:rPr>
              <a:t>del</a:t>
            </a:r>
            <a:r>
              <a:rPr lang="pt-BR" sz="2800" b="1" dirty="0">
                <a:solidFill>
                  <a:schemeClr val="bg1"/>
                </a:solidFill>
                <a:latin typeface="Verdana" pitchFamily="34" charset="0"/>
              </a:rPr>
              <a:t> Ciclo de Vida de </a:t>
            </a:r>
            <a:r>
              <a:rPr lang="pt-BR" sz="2800" b="1" dirty="0" err="1" smtClean="0">
                <a:solidFill>
                  <a:schemeClr val="bg1"/>
                </a:solidFill>
                <a:latin typeface="Verdana" pitchFamily="34" charset="0"/>
              </a:rPr>
              <a:t>un</a:t>
            </a:r>
            <a:r>
              <a:rPr lang="pt-BR" sz="2800" b="1" dirty="0" smtClean="0">
                <a:solidFill>
                  <a:schemeClr val="bg1"/>
                </a:solidFill>
                <a:latin typeface="Verdana" pitchFamily="34" charset="0"/>
              </a:rPr>
              <a:t> DM</a:t>
            </a:r>
            <a:endParaRPr lang="es-ES" sz="2800" cap="all" dirty="0" smtClean="0">
              <a:solidFill>
                <a:schemeClr val="bg1"/>
              </a:solidFill>
              <a:latin typeface="Verdana" pitchFamily="34" charset="0"/>
              <a:ea typeface="Verdana" pitchFamily="34" charset="0"/>
              <a:cs typeface="Verdana" pitchFamily="34" charset="0"/>
            </a:endParaRPr>
          </a:p>
        </p:txBody>
      </p:sp>
      <p:sp>
        <p:nvSpPr>
          <p:cNvPr id="66564" name="AutoShape 3"/>
          <p:cNvSpPr>
            <a:spLocks noChangeArrowheads="1"/>
          </p:cNvSpPr>
          <p:nvPr/>
        </p:nvSpPr>
        <p:spPr bwMode="auto">
          <a:xfrm>
            <a:off x="7242175" y="4241800"/>
            <a:ext cx="552450" cy="712788"/>
          </a:xfrm>
          <a:prstGeom prst="downArrow">
            <a:avLst>
              <a:gd name="adj1" fmla="val 50000"/>
              <a:gd name="adj2" fmla="val 50032"/>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nvGrpSpPr>
          <p:cNvPr id="66565" name="2 Grupo"/>
          <p:cNvGrpSpPr>
            <a:grpSpLocks/>
          </p:cNvGrpSpPr>
          <p:nvPr/>
        </p:nvGrpSpPr>
        <p:grpSpPr bwMode="auto">
          <a:xfrm>
            <a:off x="2719388" y="1322388"/>
            <a:ext cx="5678487" cy="5459412"/>
            <a:chOff x="1654156" y="1017112"/>
            <a:chExt cx="5678485" cy="5459850"/>
          </a:xfrm>
        </p:grpSpPr>
        <p:sp>
          <p:nvSpPr>
            <p:cNvPr id="22" name="21 Elipse"/>
            <p:cNvSpPr/>
            <p:nvPr/>
          </p:nvSpPr>
          <p:spPr>
            <a:xfrm>
              <a:off x="1689100" y="4669555"/>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1" name="20 Elipse"/>
            <p:cNvSpPr/>
            <p:nvPr/>
          </p:nvSpPr>
          <p:spPr>
            <a:xfrm>
              <a:off x="1654156"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0" name="19 Elipse"/>
            <p:cNvSpPr/>
            <p:nvPr/>
          </p:nvSpPr>
          <p:spPr>
            <a:xfrm>
              <a:off x="5241193" y="468947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9" name="18 Elipse"/>
            <p:cNvSpPr/>
            <p:nvPr/>
          </p:nvSpPr>
          <p:spPr>
            <a:xfrm>
              <a:off x="5461103" y="249346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 name="1 Elipse"/>
            <p:cNvSpPr/>
            <p:nvPr/>
          </p:nvSpPr>
          <p:spPr>
            <a:xfrm>
              <a:off x="3621212" y="101711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66585"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66586"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66587"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66588"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66589"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66590" name="AutoShape 14"/>
            <p:cNvSpPr>
              <a:spLocks noChangeArrowheads="1"/>
            </p:cNvSpPr>
            <p:nvPr/>
          </p:nvSpPr>
          <p:spPr bwMode="auto">
            <a:xfrm rot="5400000">
              <a:off x="5758843" y="1542927"/>
              <a:ext cx="801688" cy="9715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6591"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6592" name="AutoShape 16"/>
            <p:cNvSpPr>
              <a:spLocks noChangeArrowheads="1"/>
            </p:cNvSpPr>
            <p:nvPr/>
          </p:nvSpPr>
          <p:spPr bwMode="auto">
            <a:xfrm>
              <a:off x="2460625" y="1417638"/>
              <a:ext cx="1041400" cy="8016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6593"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3" name="2 Flecha doblada hacia arriba"/>
          <p:cNvSpPr/>
          <p:nvPr/>
        </p:nvSpPr>
        <p:spPr>
          <a:xfrm rot="5400000">
            <a:off x="1805049" y="5033508"/>
            <a:ext cx="651121" cy="797276"/>
          </a:xfrm>
          <a:prstGeom prst="bentUpArrow">
            <a:avLst/>
          </a:prstGeom>
          <a:solidFill>
            <a:srgbClr val="92D050"/>
          </a:solidFill>
          <a:ln>
            <a:solidFill>
              <a:srgbClr val="92D05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pic>
        <p:nvPicPr>
          <p:cNvPr id="24" name="Picture 7" descr="http://2.bp.blogspot.com/-emDtWQLP2Ac/TdCHwsqmvKI/AAAAAAAACco/WsHrcalzTcE/s320/abang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199" y="3629571"/>
            <a:ext cx="1800409" cy="1439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436700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5"/>
          <p:cNvSpPr txBox="1">
            <a:spLocks noChangeArrowheads="1"/>
          </p:cNvSpPr>
          <p:nvPr/>
        </p:nvSpPr>
        <p:spPr bwMode="auto">
          <a:xfrm>
            <a:off x="323850" y="1529670"/>
            <a:ext cx="5832475" cy="4894262"/>
          </a:xfrm>
          <a:prstGeom prst="rect">
            <a:avLst/>
          </a:prstGeom>
          <a:solidFill>
            <a:schemeClr val="tx1"/>
          </a:solidFill>
          <a:ln>
            <a:noFill/>
          </a:ln>
          <a:effectLst/>
        </p:spPr>
        <p:txBody>
          <a:bodyPr>
            <a:spAutoFit/>
          </a:bodyPr>
          <a:lstStyle>
            <a:lvl1pPr marL="180975" indent="-1809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sz="2400" b="1" dirty="0">
                <a:solidFill>
                  <a:srgbClr val="FFFF00"/>
                </a:solidFill>
              </a:rPr>
              <a:t>Aprobación Regulatoria:  </a:t>
            </a:r>
          </a:p>
          <a:p>
            <a:pPr eaLnBrk="1" hangingPunct="1">
              <a:spcBef>
                <a:spcPct val="50000"/>
              </a:spcBef>
            </a:pPr>
            <a:r>
              <a:rPr lang="es-ES" sz="2400" dirty="0">
                <a:solidFill>
                  <a:srgbClr val="FFFF00"/>
                </a:solidFill>
              </a:rPr>
              <a:t>• Conocer las regulaciones de cada </a:t>
            </a:r>
            <a:r>
              <a:rPr lang="es-ES" sz="2400" dirty="0" smtClean="0">
                <a:solidFill>
                  <a:srgbClr val="FFFF00"/>
                </a:solidFill>
              </a:rPr>
              <a:t>país. </a:t>
            </a:r>
            <a:endParaRPr lang="es-ES" sz="2400" dirty="0">
              <a:solidFill>
                <a:srgbClr val="FFFF00"/>
              </a:solidFill>
            </a:endParaRPr>
          </a:p>
          <a:p>
            <a:pPr eaLnBrk="1" hangingPunct="1">
              <a:spcBef>
                <a:spcPct val="50000"/>
              </a:spcBef>
            </a:pPr>
            <a:r>
              <a:rPr lang="es-ES" sz="2400" dirty="0">
                <a:solidFill>
                  <a:srgbClr val="FFFF00"/>
                </a:solidFill>
              </a:rPr>
              <a:t>• Incluir todos los requerimientos específicos de cada país en los procesos de </a:t>
            </a:r>
            <a:r>
              <a:rPr lang="es-ES" sz="2400" dirty="0" smtClean="0">
                <a:solidFill>
                  <a:srgbClr val="FFFF00"/>
                </a:solidFill>
              </a:rPr>
              <a:t>diseño. </a:t>
            </a:r>
            <a:endParaRPr lang="es-ES" sz="2400" dirty="0">
              <a:solidFill>
                <a:srgbClr val="FFFF00"/>
              </a:solidFill>
            </a:endParaRPr>
          </a:p>
          <a:p>
            <a:pPr eaLnBrk="1" hangingPunct="1">
              <a:spcBef>
                <a:spcPct val="50000"/>
              </a:spcBef>
            </a:pPr>
            <a:r>
              <a:rPr lang="es-ES" sz="2400" dirty="0">
                <a:solidFill>
                  <a:srgbClr val="FFFF00"/>
                </a:solidFill>
              </a:rPr>
              <a:t>• Crear archivos de registro de alta integridad que cumplan todos los requerimientos locales del </a:t>
            </a:r>
            <a:r>
              <a:rPr lang="es-ES" sz="2400" dirty="0" smtClean="0">
                <a:solidFill>
                  <a:srgbClr val="FFFF00"/>
                </a:solidFill>
              </a:rPr>
              <a:t>país. </a:t>
            </a:r>
            <a:endParaRPr lang="es-ES" sz="2400" dirty="0">
              <a:solidFill>
                <a:srgbClr val="FFFF00"/>
              </a:solidFill>
            </a:endParaRPr>
          </a:p>
          <a:p>
            <a:pPr eaLnBrk="1" hangingPunct="1">
              <a:spcBef>
                <a:spcPct val="50000"/>
              </a:spcBef>
            </a:pPr>
            <a:r>
              <a:rPr lang="es-ES" sz="2400" dirty="0">
                <a:solidFill>
                  <a:srgbClr val="FFFF00"/>
                </a:solidFill>
              </a:rPr>
              <a:t>• Trabajar de forma transparente con las autoridades locales para obtener la </a:t>
            </a:r>
            <a:r>
              <a:rPr lang="es-ES" sz="2400" dirty="0" smtClean="0">
                <a:solidFill>
                  <a:srgbClr val="FFFF00"/>
                </a:solidFill>
              </a:rPr>
              <a:t>aprobación.</a:t>
            </a:r>
            <a:r>
              <a:rPr lang="es-ES" dirty="0" smtClean="0">
                <a:solidFill>
                  <a:srgbClr val="FFFF00"/>
                </a:solidFill>
              </a:rPr>
              <a:t>  </a:t>
            </a:r>
            <a:endParaRPr lang="es-ES" dirty="0">
              <a:solidFill>
                <a:srgbClr val="FFFF00"/>
              </a:solidFill>
            </a:endParaRPr>
          </a:p>
        </p:txBody>
      </p:sp>
      <p:sp>
        <p:nvSpPr>
          <p:cNvPr id="6" name="5 Rectángulo redondeado"/>
          <p:cNvSpPr/>
          <p:nvPr/>
        </p:nvSpPr>
        <p:spPr>
          <a:xfrm>
            <a:off x="226703" y="260351"/>
            <a:ext cx="8280400" cy="1193006"/>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87044" name="Rectangle 4"/>
          <p:cNvSpPr>
            <a:spLocks noGrp="1" noChangeArrowheads="1"/>
          </p:cNvSpPr>
          <p:nvPr>
            <p:ph type="title" idx="4294967295"/>
          </p:nvPr>
        </p:nvSpPr>
        <p:spPr bwMode="auto">
          <a:xfrm>
            <a:off x="0" y="260350"/>
            <a:ext cx="8229600" cy="666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3200" b="1" dirty="0" smtClean="0">
                <a:solidFill>
                  <a:schemeClr val="bg1"/>
                </a:solidFill>
                <a:latin typeface="Verdana" pitchFamily="34" charset="0"/>
                <a:ea typeface="Verdana" pitchFamily="34" charset="0"/>
                <a:cs typeface="Verdana" pitchFamily="34" charset="0"/>
              </a:rPr>
              <a:t>Ej. Catéter de Balón:</a:t>
            </a:r>
            <a:br>
              <a:rPr lang="es-ES" sz="3200" b="1" dirty="0" smtClean="0">
                <a:solidFill>
                  <a:schemeClr val="bg1"/>
                </a:solidFill>
                <a:latin typeface="Verdana" pitchFamily="34" charset="0"/>
                <a:ea typeface="Verdana" pitchFamily="34" charset="0"/>
                <a:cs typeface="Verdana" pitchFamily="34" charset="0"/>
              </a:rPr>
            </a:br>
            <a:r>
              <a:rPr lang="es-ES" sz="3200" b="1" dirty="0" smtClean="0">
                <a:solidFill>
                  <a:schemeClr val="bg1"/>
                </a:solidFill>
                <a:latin typeface="Verdana" pitchFamily="34" charset="0"/>
                <a:ea typeface="Verdana" pitchFamily="34" charset="0"/>
                <a:cs typeface="Verdana" pitchFamily="34" charset="0"/>
              </a:rPr>
              <a:t> mayor fuerza para inflar</a:t>
            </a:r>
          </a:p>
        </p:txBody>
      </p:sp>
      <p:pic>
        <p:nvPicPr>
          <p:cNvPr id="8704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9025" y="3277590"/>
            <a:ext cx="2219325" cy="3146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46" name="Picture 7" descr="http://2.bp.blogspot.com/-emDtWQLP2Ac/TdCHwsqmvKI/AAAAAAAACco/WsHrcalzTcE/s320/abangi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325" y="1529670"/>
            <a:ext cx="2219325" cy="17479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redondeado"/>
          <p:cNvSpPr/>
          <p:nvPr/>
        </p:nvSpPr>
        <p:spPr>
          <a:xfrm>
            <a:off x="266700" y="258763"/>
            <a:ext cx="8467725" cy="8921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pt-BR" sz="3200" b="1" dirty="0" err="1">
                <a:solidFill>
                  <a:schemeClr val="bg1"/>
                </a:solidFill>
                <a:latin typeface="Verdana" pitchFamily="34" charset="0"/>
              </a:rPr>
              <a:t>Ejemplo</a:t>
            </a:r>
            <a:r>
              <a:rPr lang="pt-BR" sz="3200" b="1" dirty="0">
                <a:solidFill>
                  <a:schemeClr val="bg1"/>
                </a:solidFill>
                <a:latin typeface="Verdana" pitchFamily="34" charset="0"/>
              </a:rPr>
              <a:t> </a:t>
            </a:r>
            <a:r>
              <a:rPr lang="pt-BR" sz="3200" b="1" dirty="0" err="1">
                <a:solidFill>
                  <a:schemeClr val="bg1"/>
                </a:solidFill>
                <a:latin typeface="Verdana" pitchFamily="34" charset="0"/>
              </a:rPr>
              <a:t>del</a:t>
            </a:r>
            <a:r>
              <a:rPr lang="pt-BR" sz="3200" b="1" dirty="0">
                <a:solidFill>
                  <a:schemeClr val="bg1"/>
                </a:solidFill>
                <a:latin typeface="Verdana" pitchFamily="34" charset="0"/>
              </a:rPr>
              <a:t> Ciclo de Vida de </a:t>
            </a:r>
            <a:r>
              <a:rPr lang="pt-BR" sz="3200" b="1" dirty="0" err="1" smtClean="0">
                <a:solidFill>
                  <a:schemeClr val="bg1"/>
                </a:solidFill>
                <a:latin typeface="Verdana" pitchFamily="34" charset="0"/>
              </a:rPr>
              <a:t>un</a:t>
            </a:r>
            <a:r>
              <a:rPr lang="pt-BR" sz="3200" b="1" dirty="0" smtClean="0">
                <a:solidFill>
                  <a:schemeClr val="bg1"/>
                </a:solidFill>
                <a:latin typeface="Verdana" pitchFamily="34" charset="0"/>
              </a:rPr>
              <a:t> DM</a:t>
            </a:r>
            <a:endParaRPr lang="es-ES" sz="2800" cap="all" dirty="0" smtClean="0">
              <a:solidFill>
                <a:schemeClr val="bg1"/>
              </a:solidFill>
              <a:latin typeface="Verdana" pitchFamily="34" charset="0"/>
              <a:ea typeface="Verdana" pitchFamily="34" charset="0"/>
              <a:cs typeface="Verdana" pitchFamily="34" charset="0"/>
            </a:endParaRPr>
          </a:p>
        </p:txBody>
      </p:sp>
      <p:sp>
        <p:nvSpPr>
          <p:cNvPr id="69636" name="AutoShape 3"/>
          <p:cNvSpPr>
            <a:spLocks noChangeArrowheads="1"/>
          </p:cNvSpPr>
          <p:nvPr/>
        </p:nvSpPr>
        <p:spPr bwMode="auto">
          <a:xfrm>
            <a:off x="7242175" y="4241800"/>
            <a:ext cx="552450" cy="712788"/>
          </a:xfrm>
          <a:prstGeom prst="downArrow">
            <a:avLst>
              <a:gd name="adj1" fmla="val 50000"/>
              <a:gd name="adj2" fmla="val 50032"/>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nvGrpSpPr>
          <p:cNvPr id="69637" name="2 Grupo"/>
          <p:cNvGrpSpPr>
            <a:grpSpLocks/>
          </p:cNvGrpSpPr>
          <p:nvPr/>
        </p:nvGrpSpPr>
        <p:grpSpPr bwMode="auto">
          <a:xfrm>
            <a:off x="2719388" y="1322388"/>
            <a:ext cx="5678487" cy="5459412"/>
            <a:chOff x="1654156" y="1017112"/>
            <a:chExt cx="5678485" cy="5459850"/>
          </a:xfrm>
        </p:grpSpPr>
        <p:sp>
          <p:nvSpPr>
            <p:cNvPr id="22" name="21 Elipse"/>
            <p:cNvSpPr/>
            <p:nvPr/>
          </p:nvSpPr>
          <p:spPr>
            <a:xfrm>
              <a:off x="1689100" y="466955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1" name="20 Elipse"/>
            <p:cNvSpPr/>
            <p:nvPr/>
          </p:nvSpPr>
          <p:spPr>
            <a:xfrm>
              <a:off x="1654156" y="2459182"/>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0" name="19 Elipse"/>
            <p:cNvSpPr/>
            <p:nvPr/>
          </p:nvSpPr>
          <p:spPr>
            <a:xfrm>
              <a:off x="5241193" y="468947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9" name="18 Elipse"/>
            <p:cNvSpPr/>
            <p:nvPr/>
          </p:nvSpPr>
          <p:spPr>
            <a:xfrm>
              <a:off x="5461103" y="249346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 name="1 Elipse"/>
            <p:cNvSpPr/>
            <p:nvPr/>
          </p:nvSpPr>
          <p:spPr>
            <a:xfrm>
              <a:off x="3621212" y="101711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69657"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69658"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69659"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69660"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69661"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69662" name="AutoShape 14"/>
            <p:cNvSpPr>
              <a:spLocks noChangeArrowheads="1"/>
            </p:cNvSpPr>
            <p:nvPr/>
          </p:nvSpPr>
          <p:spPr bwMode="auto">
            <a:xfrm rot="5400000">
              <a:off x="5758843" y="1542927"/>
              <a:ext cx="801688" cy="9715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3"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4" name="AutoShape 16"/>
            <p:cNvSpPr>
              <a:spLocks noChangeArrowheads="1"/>
            </p:cNvSpPr>
            <p:nvPr/>
          </p:nvSpPr>
          <p:spPr bwMode="auto">
            <a:xfrm>
              <a:off x="2460625" y="1417638"/>
              <a:ext cx="1041400" cy="80168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5"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4" name="3 Flecha doblada"/>
          <p:cNvSpPr/>
          <p:nvPr/>
        </p:nvSpPr>
        <p:spPr>
          <a:xfrm>
            <a:off x="1626919" y="3296510"/>
            <a:ext cx="1091752" cy="657973"/>
          </a:xfrm>
          <a:prstGeom prst="bentArrow">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solidFill>
                <a:schemeClr val="tx1"/>
              </a:solidFill>
            </a:endParaRPr>
          </a:p>
        </p:txBody>
      </p:sp>
      <p:pic>
        <p:nvPicPr>
          <p:cNvPr id="24" name="Picture 7" descr="http://2.bp.blogspot.com/-emDtWQLP2Ac/TdCHwsqmvKI/AAAAAAAACco/WsHrcalzTcE/s320/abang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906" y="4160586"/>
            <a:ext cx="1736972" cy="1391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528860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5" name="Picture 7" descr="http://2.bp.blogspot.com/-emDtWQLP2Ac/TdCHwsqmvKI/AAAAAAAACco/WsHrcalzTcE/s320/abang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6593" y="1158875"/>
            <a:ext cx="1833233" cy="1337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6" name="Picture 8" descr="http://www.valledellili.org/sitiop/images/stories/Hemodinami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4719" y="5661025"/>
            <a:ext cx="2052637"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 Box 5"/>
          <p:cNvSpPr txBox="1">
            <a:spLocks noChangeArrowheads="1"/>
          </p:cNvSpPr>
          <p:nvPr/>
        </p:nvSpPr>
        <p:spPr bwMode="auto">
          <a:xfrm>
            <a:off x="441325" y="1268413"/>
            <a:ext cx="6507163" cy="5409173"/>
          </a:xfrm>
          <a:prstGeom prst="rect">
            <a:avLst/>
          </a:prstGeom>
          <a:solidFill>
            <a:schemeClr val="tx1"/>
          </a:solidFill>
          <a:ln>
            <a:noFill/>
          </a:ln>
          <a:effectLs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2000" b="1" dirty="0" smtClean="0">
                <a:solidFill>
                  <a:srgbClr val="FFFF00"/>
                </a:solidFill>
              </a:rPr>
              <a:t>Actividades Post Mercadeo </a:t>
            </a:r>
          </a:p>
          <a:p>
            <a:pPr marL="180975" indent="-180975" eaLnBrk="1" hangingPunct="1">
              <a:spcBef>
                <a:spcPct val="50000"/>
              </a:spcBef>
              <a:defRPr/>
            </a:pPr>
            <a:r>
              <a:rPr lang="es-ES" sz="1900" dirty="0" smtClean="0">
                <a:solidFill>
                  <a:srgbClr val="FFFF00"/>
                </a:solidFill>
              </a:rPr>
              <a:t>• Incluir el nuevo balón en el sistema de quejas de la empresa. </a:t>
            </a:r>
          </a:p>
          <a:p>
            <a:pPr marL="180975" indent="-180975" eaLnBrk="1" hangingPunct="1">
              <a:spcBef>
                <a:spcPct val="50000"/>
              </a:spcBef>
              <a:defRPr/>
            </a:pPr>
            <a:r>
              <a:rPr lang="es-ES" sz="1900" dirty="0" smtClean="0">
                <a:solidFill>
                  <a:srgbClr val="FFFF00"/>
                </a:solidFill>
              </a:rPr>
              <a:t>• Detectar eventuales nuevos problemas y los temas de registro de manejo de riesgos. </a:t>
            </a:r>
          </a:p>
          <a:p>
            <a:pPr eaLnBrk="1" hangingPunct="1">
              <a:spcBef>
                <a:spcPct val="50000"/>
              </a:spcBef>
              <a:defRPr/>
            </a:pPr>
            <a:r>
              <a:rPr lang="es-ES" sz="1900" dirty="0" smtClean="0">
                <a:solidFill>
                  <a:srgbClr val="FFFF00"/>
                </a:solidFill>
              </a:rPr>
              <a:t>• Revisión de la literatura. </a:t>
            </a:r>
          </a:p>
          <a:p>
            <a:pPr marL="180975" indent="-180975" eaLnBrk="1" hangingPunct="1">
              <a:spcBef>
                <a:spcPct val="50000"/>
              </a:spcBef>
              <a:defRPr/>
            </a:pPr>
            <a:r>
              <a:rPr lang="es-ES" sz="1900" dirty="0" smtClean="0">
                <a:solidFill>
                  <a:srgbClr val="FFFF00"/>
                </a:solidFill>
              </a:rPr>
              <a:t>• Tendencias y reportes en reuniones de revisión del  manejo del riesgo. </a:t>
            </a:r>
          </a:p>
          <a:p>
            <a:pPr marL="171450" indent="-171450" eaLnBrk="1" hangingPunct="1">
              <a:spcBef>
                <a:spcPct val="50000"/>
              </a:spcBef>
              <a:defRPr/>
            </a:pPr>
            <a:r>
              <a:rPr lang="es-ES" sz="1900" dirty="0" smtClean="0">
                <a:solidFill>
                  <a:srgbClr val="FFFF00"/>
                </a:solidFill>
              </a:rPr>
              <a:t>• Implementar acciones correctivas y preventivas en los asuntos con tendencias claras.</a:t>
            </a:r>
          </a:p>
          <a:p>
            <a:pPr marL="180975" indent="-180975" eaLnBrk="1" hangingPunct="1">
              <a:spcBef>
                <a:spcPct val="50000"/>
              </a:spcBef>
              <a:defRPr/>
            </a:pPr>
            <a:r>
              <a:rPr lang="es-ES" sz="1900" dirty="0" smtClean="0">
                <a:solidFill>
                  <a:srgbClr val="FFFF00"/>
                </a:solidFill>
              </a:rPr>
              <a:t>• Medir el tema de la seguridad y tener un plan de acción de campo listo.</a:t>
            </a:r>
          </a:p>
          <a:p>
            <a:pPr marL="161925" indent="-152400" eaLnBrk="1" hangingPunct="1">
              <a:spcBef>
                <a:spcPct val="50000"/>
              </a:spcBef>
              <a:defRPr/>
            </a:pPr>
            <a:r>
              <a:rPr lang="es-ES" sz="1900" dirty="0" smtClean="0">
                <a:solidFill>
                  <a:srgbClr val="FFFF00"/>
                </a:solidFill>
              </a:rPr>
              <a:t>• Programas de entrenamiento detallado para los clientes referente a procedimientos de uso del nuevo balón.</a:t>
            </a:r>
          </a:p>
          <a:p>
            <a:pPr marL="161925" indent="-152400" eaLnBrk="1" hangingPunct="1">
              <a:spcBef>
                <a:spcPct val="50000"/>
              </a:spcBef>
              <a:defRPr/>
            </a:pPr>
            <a:endParaRPr lang="es-ES" sz="800" dirty="0" smtClean="0"/>
          </a:p>
        </p:txBody>
      </p:sp>
      <p:pic>
        <p:nvPicPr>
          <p:cNvPr id="89091" name="Picture 7" descr="btnQuejasReclamo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488" y="2393950"/>
            <a:ext cx="191611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2" name="Picture 10" descr="http://www.monografias.com/trabajos-pdf5/accion-correctiva-auditoria-calidad/image004.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59600" y="3068638"/>
            <a:ext cx="1905000"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redondeado"/>
          <p:cNvSpPr/>
          <p:nvPr/>
        </p:nvSpPr>
        <p:spPr>
          <a:xfrm>
            <a:off x="441324" y="215900"/>
            <a:ext cx="8318501" cy="1052513"/>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89094" name="Rectangle 4"/>
          <p:cNvSpPr>
            <a:spLocks noGrp="1" noChangeArrowheads="1"/>
          </p:cNvSpPr>
          <p:nvPr>
            <p:ph type="title" idx="4294967295"/>
          </p:nvPr>
        </p:nvSpPr>
        <p:spPr bwMode="auto">
          <a:xfrm>
            <a:off x="0" y="140493"/>
            <a:ext cx="8229600" cy="666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dirty="0" smtClean="0">
                <a:solidFill>
                  <a:schemeClr val="bg1"/>
                </a:solidFill>
                <a:latin typeface="Verdana" pitchFamily="34" charset="0"/>
                <a:ea typeface="Verdana" pitchFamily="34" charset="0"/>
                <a:cs typeface="Verdana" pitchFamily="34" charset="0"/>
              </a:rPr>
              <a:t>Ej. Catéter de Balón:</a:t>
            </a:r>
            <a:br>
              <a:rPr lang="es-ES" sz="2800" b="1" dirty="0" smtClean="0">
                <a:solidFill>
                  <a:schemeClr val="bg1"/>
                </a:solidFill>
                <a:latin typeface="Verdana" pitchFamily="34" charset="0"/>
                <a:ea typeface="Verdana" pitchFamily="34" charset="0"/>
                <a:cs typeface="Verdana" pitchFamily="34" charset="0"/>
              </a:rPr>
            </a:br>
            <a:r>
              <a:rPr lang="es-ES" sz="2800" b="1" dirty="0" smtClean="0">
                <a:solidFill>
                  <a:schemeClr val="bg1"/>
                </a:solidFill>
                <a:latin typeface="Verdana" pitchFamily="34" charset="0"/>
                <a:ea typeface="Verdana" pitchFamily="34" charset="0"/>
                <a:cs typeface="Verdana" pitchFamily="34" charset="0"/>
              </a:rPr>
              <a:t> mayor fuerza para inflar</a:t>
            </a:r>
            <a:endParaRPr lang="es-ES" sz="2800" b="1" dirty="0" smtClean="0">
              <a:solidFill>
                <a:schemeClr val="bg1"/>
              </a:solidFill>
            </a:endParaRPr>
          </a:p>
        </p:txBody>
      </p:sp>
      <p:pic>
        <p:nvPicPr>
          <p:cNvPr id="89097" name="Picture 10" descr="http://www.divorcioexpressweb.com/wp-content/uploads/DivorcioExpressweb_estadistica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2950" y="4425950"/>
            <a:ext cx="1730375" cy="105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1381124" y="3030434"/>
            <a:ext cx="6480175" cy="1058863"/>
          </a:xfrm>
          <a:prstGeom prst="roundRect">
            <a:avLst/>
          </a:prstGeom>
          <a:solidFill>
            <a:srgbClr val="B4FED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3" name="22 Rectángulo redondeado"/>
          <p:cNvSpPr/>
          <p:nvPr/>
        </p:nvSpPr>
        <p:spPr>
          <a:xfrm>
            <a:off x="157162" y="285441"/>
            <a:ext cx="8416821" cy="908050"/>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90116" name="Rectangle 2"/>
          <p:cNvSpPr>
            <a:spLocks noGrp="1" noChangeArrowheads="1"/>
          </p:cNvSpPr>
          <p:nvPr>
            <p:ph type="title" idx="4294967295"/>
          </p:nvPr>
        </p:nvSpPr>
        <p:spPr bwMode="auto">
          <a:xfrm>
            <a:off x="0" y="333375"/>
            <a:ext cx="8280400" cy="5746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pt-BR" sz="2800" b="1" dirty="0" err="1" smtClean="0">
                <a:solidFill>
                  <a:schemeClr val="bg1"/>
                </a:solidFill>
                <a:latin typeface="Verdana" pitchFamily="34" charset="0"/>
              </a:rPr>
              <a:t>Ejemplo</a:t>
            </a:r>
            <a:r>
              <a:rPr lang="pt-BR" sz="2800" b="1" dirty="0" smtClean="0">
                <a:solidFill>
                  <a:schemeClr val="bg1"/>
                </a:solidFill>
                <a:latin typeface="Verdana" pitchFamily="34" charset="0"/>
              </a:rPr>
              <a:t> </a:t>
            </a:r>
            <a:r>
              <a:rPr lang="pt-BR" sz="2800" b="1" dirty="0" err="1" smtClean="0">
                <a:solidFill>
                  <a:schemeClr val="bg1"/>
                </a:solidFill>
                <a:latin typeface="Verdana" pitchFamily="34" charset="0"/>
              </a:rPr>
              <a:t>del</a:t>
            </a:r>
            <a:r>
              <a:rPr lang="pt-BR" sz="2800" b="1" dirty="0" smtClean="0">
                <a:solidFill>
                  <a:schemeClr val="bg1"/>
                </a:solidFill>
                <a:latin typeface="Verdana" pitchFamily="34" charset="0"/>
              </a:rPr>
              <a:t> Ciclo de Vida de </a:t>
            </a:r>
            <a:r>
              <a:rPr lang="pt-BR" sz="2800" b="1" dirty="0" err="1" smtClean="0">
                <a:solidFill>
                  <a:schemeClr val="bg1"/>
                </a:solidFill>
                <a:latin typeface="Verdana" pitchFamily="34" charset="0"/>
              </a:rPr>
              <a:t>un</a:t>
            </a:r>
            <a:r>
              <a:rPr lang="pt-BR" sz="2800" b="1" dirty="0" smtClean="0">
                <a:solidFill>
                  <a:schemeClr val="bg1"/>
                </a:solidFill>
                <a:latin typeface="Verdana" pitchFamily="34" charset="0"/>
              </a:rPr>
              <a:t> DM</a:t>
            </a:r>
            <a:endParaRPr lang="es-ES" sz="2800" dirty="0" smtClean="0">
              <a:solidFill>
                <a:schemeClr val="bg1"/>
              </a:solidFill>
            </a:endParaRPr>
          </a:p>
        </p:txBody>
      </p:sp>
      <p:sp>
        <p:nvSpPr>
          <p:cNvPr id="90117" name="AutoShape 17"/>
          <p:cNvSpPr>
            <a:spLocks noChangeArrowheads="1"/>
          </p:cNvSpPr>
          <p:nvPr/>
        </p:nvSpPr>
        <p:spPr bwMode="auto">
          <a:xfrm>
            <a:off x="4297363" y="2404774"/>
            <a:ext cx="517525" cy="503237"/>
          </a:xfrm>
          <a:prstGeom prst="downArrow">
            <a:avLst>
              <a:gd name="adj1" fmla="val 50000"/>
              <a:gd name="adj2" fmla="val 46310"/>
            </a:avLst>
          </a:prstGeom>
          <a:solidFill>
            <a:srgbClr val="FF0000"/>
          </a:solidFill>
          <a:ln w="9525">
            <a:solidFill>
              <a:srgbClr val="FF6600"/>
            </a:solidFill>
            <a:miter lim="800000"/>
            <a:headEnd/>
            <a:tailEnd/>
          </a:ln>
          <a:effectLst>
            <a:outerShdw dist="107763" dir="2700000" algn="ctr" rotWithShape="0">
              <a:schemeClr val="bg2">
                <a:alpha val="50000"/>
              </a:schemeClr>
            </a:outerShdw>
          </a:effectLst>
        </p:spPr>
        <p:txBody>
          <a:bodyPr wrap="none" anchor="ctr"/>
          <a:lstStyle/>
          <a:p>
            <a:endParaRPr lang="es-CL"/>
          </a:p>
        </p:txBody>
      </p:sp>
      <p:pic>
        <p:nvPicPr>
          <p:cNvPr id="90118" name="Picture 7" descr="btnQuejasReclam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3062" y="1240559"/>
            <a:ext cx="2546350"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9" name="2 CuadroTexto"/>
          <p:cNvSpPr txBox="1">
            <a:spLocks noChangeArrowheads="1"/>
          </p:cNvSpPr>
          <p:nvPr/>
        </p:nvSpPr>
        <p:spPr bwMode="auto">
          <a:xfrm>
            <a:off x="2132807" y="3236808"/>
            <a:ext cx="5364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b="1" dirty="0"/>
              <a:t>El </a:t>
            </a:r>
            <a:r>
              <a:rPr lang="es-CL" b="1" dirty="0" smtClean="0"/>
              <a:t>nuevo balón </a:t>
            </a:r>
            <a:r>
              <a:rPr lang="es-CL" b="1" dirty="0"/>
              <a:t>se pega a medida que se mueve a través de la arteria para acceder al corazón !!!</a:t>
            </a:r>
          </a:p>
        </p:txBody>
      </p:sp>
      <p:sp>
        <p:nvSpPr>
          <p:cNvPr id="4" name="3 Multidocumento"/>
          <p:cNvSpPr/>
          <p:nvPr/>
        </p:nvSpPr>
        <p:spPr>
          <a:xfrm>
            <a:off x="827088" y="4437063"/>
            <a:ext cx="2160587" cy="1368425"/>
          </a:xfrm>
          <a:prstGeom prst="flowChartMulti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90121" name="4 CuadroTexto"/>
          <p:cNvSpPr txBox="1">
            <a:spLocks noChangeArrowheads="1"/>
          </p:cNvSpPr>
          <p:nvPr/>
        </p:nvSpPr>
        <p:spPr bwMode="auto">
          <a:xfrm>
            <a:off x="971550" y="4797425"/>
            <a:ext cx="15843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b="1"/>
              <a:t>INFORME DE RIESGOS</a:t>
            </a:r>
          </a:p>
        </p:txBody>
      </p:sp>
      <p:sp>
        <p:nvSpPr>
          <p:cNvPr id="6" name="5 Flecha doblada"/>
          <p:cNvSpPr/>
          <p:nvPr/>
        </p:nvSpPr>
        <p:spPr>
          <a:xfrm rot="16200000" flipV="1">
            <a:off x="3782057" y="4563695"/>
            <a:ext cx="1152319" cy="899053"/>
          </a:xfrm>
          <a:prstGeom prst="bentArrow">
            <a:avLst/>
          </a:prstGeom>
          <a:solidFill>
            <a:srgbClr val="FF0000"/>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tx1"/>
              </a:solidFill>
            </a:endParaRPr>
          </a:p>
        </p:txBody>
      </p:sp>
      <p:sp>
        <p:nvSpPr>
          <p:cNvPr id="90125" name="6 CuadroTexto"/>
          <p:cNvSpPr txBox="1">
            <a:spLocks noChangeArrowheads="1"/>
          </p:cNvSpPr>
          <p:nvPr/>
        </p:nvSpPr>
        <p:spPr bwMode="auto">
          <a:xfrm>
            <a:off x="5686941" y="4551361"/>
            <a:ext cx="24479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b="1" dirty="0"/>
              <a:t>Riesgo potencial debido a la forma del cuerpo humano</a:t>
            </a:r>
          </a:p>
        </p:txBody>
      </p:sp>
      <p:sp>
        <p:nvSpPr>
          <p:cNvPr id="8" name="7 Cerrar llave"/>
          <p:cNvSpPr/>
          <p:nvPr/>
        </p:nvSpPr>
        <p:spPr>
          <a:xfrm>
            <a:off x="5148263" y="4437061"/>
            <a:ext cx="290636" cy="1152527"/>
          </a:xfrm>
          <a:prstGeom prst="rightBrace">
            <a:avLst/>
          </a:prstGeom>
          <a:ln w="381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5"/>
          <p:cNvSpPr txBox="1">
            <a:spLocks noChangeArrowheads="1"/>
          </p:cNvSpPr>
          <p:nvPr/>
        </p:nvSpPr>
        <p:spPr bwMode="auto">
          <a:xfrm>
            <a:off x="2771775" y="1773238"/>
            <a:ext cx="3240088" cy="701675"/>
          </a:xfrm>
          <a:prstGeom prst="rect">
            <a:avLst/>
          </a:prstGeom>
          <a:solidFill>
            <a:schemeClr val="tx1"/>
          </a:solidFill>
          <a:ln>
            <a:noFill/>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sz="2000" b="1">
                <a:solidFill>
                  <a:srgbClr val="FFFF00"/>
                </a:solidFill>
              </a:rPr>
              <a:t>3 quejas por 1.000 (0.3%) de atascamiento</a:t>
            </a:r>
          </a:p>
        </p:txBody>
      </p:sp>
      <p:sp>
        <p:nvSpPr>
          <p:cNvPr id="31748" name="AutoShape 6"/>
          <p:cNvSpPr>
            <a:spLocks noChangeArrowheads="1"/>
          </p:cNvSpPr>
          <p:nvPr/>
        </p:nvSpPr>
        <p:spPr bwMode="auto">
          <a:xfrm>
            <a:off x="3995738" y="2565400"/>
            <a:ext cx="503237" cy="1150938"/>
          </a:xfrm>
          <a:prstGeom prst="downArrow">
            <a:avLst>
              <a:gd name="adj1" fmla="val 50000"/>
              <a:gd name="adj2" fmla="val 57177"/>
            </a:avLst>
          </a:prstGeom>
          <a:solidFill>
            <a:srgbClr val="FFFF00"/>
          </a:solidFill>
          <a:ln w="38100">
            <a:solidFill>
              <a:srgbClr val="FF0000"/>
            </a:solidFill>
            <a:miter lim="800000"/>
            <a:headEnd/>
            <a:tailEnd/>
          </a:ln>
          <a:effectLst>
            <a:innerShdw blurRad="63500" dist="50800" dir="5400000">
              <a:prstClr val="black">
                <a:alpha val="50000"/>
              </a:prstClr>
            </a:innerShdw>
          </a:effectLst>
        </p:spPr>
        <p:txBody>
          <a:bodyPr wrap="none" anchor="ctr"/>
          <a:lstStyle/>
          <a:p>
            <a:pPr>
              <a:defRPr/>
            </a:pPr>
            <a:endParaRPr lang="es-CL"/>
          </a:p>
        </p:txBody>
      </p:sp>
      <p:sp>
        <p:nvSpPr>
          <p:cNvPr id="91142" name="Text Box 8"/>
          <p:cNvSpPr txBox="1">
            <a:spLocks noChangeArrowheads="1"/>
          </p:cNvSpPr>
          <p:nvPr/>
        </p:nvSpPr>
        <p:spPr bwMode="auto">
          <a:xfrm>
            <a:off x="2771775" y="3789363"/>
            <a:ext cx="3168650" cy="701675"/>
          </a:xfrm>
          <a:prstGeom prst="rect">
            <a:avLst/>
          </a:prstGeom>
          <a:solidFill>
            <a:schemeClr val="tx1"/>
          </a:solidFill>
          <a:ln>
            <a:noFill/>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sz="2000" b="1">
                <a:solidFill>
                  <a:srgbClr val="FFFF00"/>
                </a:solidFill>
              </a:rPr>
              <a:t>2 quejas por 1.000 (0.2%) de atascamiento</a:t>
            </a:r>
            <a:endParaRPr lang="es-ES" sz="2000" b="1"/>
          </a:p>
        </p:txBody>
      </p:sp>
      <p:sp>
        <p:nvSpPr>
          <p:cNvPr id="91143" name="Text Box 9"/>
          <p:cNvSpPr txBox="1">
            <a:spLocks noChangeArrowheads="1"/>
          </p:cNvSpPr>
          <p:nvPr/>
        </p:nvSpPr>
        <p:spPr bwMode="auto">
          <a:xfrm>
            <a:off x="6516688" y="1773238"/>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t>Riesgo Potencial</a:t>
            </a:r>
          </a:p>
        </p:txBody>
      </p:sp>
      <p:sp>
        <p:nvSpPr>
          <p:cNvPr id="91144" name="Text Box 10"/>
          <p:cNvSpPr txBox="1">
            <a:spLocks noChangeArrowheads="1"/>
          </p:cNvSpPr>
          <p:nvPr/>
        </p:nvSpPr>
        <p:spPr bwMode="auto">
          <a:xfrm>
            <a:off x="4716463" y="2781300"/>
            <a:ext cx="22320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t>Aumentan las ventas</a:t>
            </a:r>
          </a:p>
        </p:txBody>
      </p:sp>
      <p:sp>
        <p:nvSpPr>
          <p:cNvPr id="91145" name="Text Box 11"/>
          <p:cNvSpPr txBox="1">
            <a:spLocks noChangeArrowheads="1"/>
          </p:cNvSpPr>
          <p:nvPr/>
        </p:nvSpPr>
        <p:spPr bwMode="auto">
          <a:xfrm>
            <a:off x="1908175" y="2781300"/>
            <a:ext cx="16557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t>Crece el mercado</a:t>
            </a:r>
          </a:p>
        </p:txBody>
      </p:sp>
      <p:sp>
        <p:nvSpPr>
          <p:cNvPr id="91146" name="Text Box 12"/>
          <p:cNvSpPr txBox="1">
            <a:spLocks noChangeArrowheads="1"/>
          </p:cNvSpPr>
          <p:nvPr/>
        </p:nvSpPr>
        <p:spPr bwMode="auto">
          <a:xfrm>
            <a:off x="6516688" y="3573463"/>
            <a:ext cx="2376487"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a:t>Mayor que lo identificado en el informe de manejo de riesgos</a:t>
            </a:r>
          </a:p>
        </p:txBody>
      </p:sp>
      <p:sp>
        <p:nvSpPr>
          <p:cNvPr id="31754" name="AutoShape 13"/>
          <p:cNvSpPr>
            <a:spLocks noChangeArrowheads="1"/>
          </p:cNvSpPr>
          <p:nvPr/>
        </p:nvSpPr>
        <p:spPr bwMode="auto">
          <a:xfrm>
            <a:off x="3995738" y="4581525"/>
            <a:ext cx="503237" cy="647700"/>
          </a:xfrm>
          <a:prstGeom prst="downArrow">
            <a:avLst>
              <a:gd name="adj1" fmla="val 50000"/>
              <a:gd name="adj2" fmla="val 32177"/>
            </a:avLst>
          </a:prstGeom>
          <a:solidFill>
            <a:srgbClr val="FFFF00"/>
          </a:solidFill>
          <a:ln w="38100">
            <a:solidFill>
              <a:srgbClr val="FF0000"/>
            </a:solidFill>
            <a:miter lim="800000"/>
            <a:headEnd/>
            <a:tailEnd/>
          </a:ln>
          <a:effectLst>
            <a:innerShdw blurRad="63500" dist="50800" dir="5400000">
              <a:prstClr val="black">
                <a:alpha val="50000"/>
              </a:prstClr>
            </a:innerShdw>
          </a:effectLst>
        </p:spPr>
        <p:txBody>
          <a:bodyPr wrap="none" anchor="ctr"/>
          <a:lstStyle/>
          <a:p>
            <a:pPr>
              <a:defRPr/>
            </a:pPr>
            <a:endParaRPr lang="es-CL"/>
          </a:p>
        </p:txBody>
      </p:sp>
      <p:sp>
        <p:nvSpPr>
          <p:cNvPr id="91150" name="Text Box 14"/>
          <p:cNvSpPr txBox="1">
            <a:spLocks noChangeArrowheads="1"/>
          </p:cNvSpPr>
          <p:nvPr/>
        </p:nvSpPr>
        <p:spPr bwMode="auto">
          <a:xfrm>
            <a:off x="1619250" y="5589588"/>
            <a:ext cx="5040313" cy="701675"/>
          </a:xfrm>
          <a:prstGeom prst="rect">
            <a:avLst/>
          </a:prstGeom>
          <a:solidFill>
            <a:schemeClr val="tx1"/>
          </a:solidFill>
          <a:ln>
            <a:noFill/>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sz="2000" b="1">
                <a:solidFill>
                  <a:srgbClr val="FFFF00"/>
                </a:solidFill>
              </a:rPr>
              <a:t>GERENCIA establece requerimiento de Acción Correctiva y Preventiva</a:t>
            </a:r>
          </a:p>
        </p:txBody>
      </p:sp>
      <p:sp>
        <p:nvSpPr>
          <p:cNvPr id="13" name="12 Rectángulo redondeado"/>
          <p:cNvSpPr/>
          <p:nvPr/>
        </p:nvSpPr>
        <p:spPr>
          <a:xfrm>
            <a:off x="358775" y="300625"/>
            <a:ext cx="8280400" cy="117191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91152" name="Rectangle 4"/>
          <p:cNvSpPr>
            <a:spLocks noGrp="1" noChangeArrowheads="1"/>
          </p:cNvSpPr>
          <p:nvPr>
            <p:ph type="title" idx="4294967295"/>
          </p:nvPr>
        </p:nvSpPr>
        <p:spPr bwMode="auto">
          <a:xfrm>
            <a:off x="358775" y="385762"/>
            <a:ext cx="8229600" cy="666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sz="2800" b="1" dirty="0" smtClean="0">
                <a:solidFill>
                  <a:schemeClr val="bg1"/>
                </a:solidFill>
                <a:latin typeface="Verdana" pitchFamily="34" charset="0"/>
                <a:ea typeface="Verdana" pitchFamily="34" charset="0"/>
                <a:cs typeface="Verdana" pitchFamily="34" charset="0"/>
              </a:rPr>
              <a:t>Ej. Catéter de Balón:</a:t>
            </a:r>
            <a:br>
              <a:rPr lang="es-ES" sz="2800" b="1" dirty="0" smtClean="0">
                <a:solidFill>
                  <a:schemeClr val="bg1"/>
                </a:solidFill>
                <a:latin typeface="Verdana" pitchFamily="34" charset="0"/>
                <a:ea typeface="Verdana" pitchFamily="34" charset="0"/>
                <a:cs typeface="Verdana" pitchFamily="34" charset="0"/>
              </a:rPr>
            </a:br>
            <a:r>
              <a:rPr lang="es-ES" sz="2800" b="1" dirty="0" smtClean="0">
                <a:solidFill>
                  <a:schemeClr val="bg1"/>
                </a:solidFill>
                <a:latin typeface="Verdana" pitchFamily="34" charset="0"/>
                <a:ea typeface="Verdana" pitchFamily="34" charset="0"/>
                <a:cs typeface="Verdana" pitchFamily="34" charset="0"/>
              </a:rPr>
              <a:t> mayor fuerza para inflar</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7" descr="http://2.bp.blogspot.com/-emDtWQLP2Ac/TdCHwsqmvKI/AAAAAAAACco/WsHrcalzTcE/s320/abang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5758" y="1396836"/>
            <a:ext cx="1426966" cy="1143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22 Rectángulo redondeado"/>
          <p:cNvSpPr/>
          <p:nvPr/>
        </p:nvSpPr>
        <p:spPr>
          <a:xfrm>
            <a:off x="436563" y="258763"/>
            <a:ext cx="8297862" cy="892175"/>
          </a:xfrm>
          <a:prstGeom prst="roundRect">
            <a:avLst/>
          </a:prstGeom>
          <a:solidFill>
            <a:srgbClr val="00A7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solidFill>
                <a:schemeClr val="bg1"/>
              </a:solidFill>
            </a:endParaRPr>
          </a:p>
        </p:txBody>
      </p:sp>
      <p:sp>
        <p:nvSpPr>
          <p:cNvPr id="4099" name="Rectangle 2"/>
          <p:cNvSpPr>
            <a:spLocks noGrp="1" noChangeArrowheads="1"/>
          </p:cNvSpPr>
          <p:nvPr>
            <p:ph type="title" idx="4294967295"/>
          </p:nvPr>
        </p:nvSpPr>
        <p:spPr>
          <a:xfrm>
            <a:off x="266700" y="404813"/>
            <a:ext cx="8467725" cy="693737"/>
          </a:xfrm>
          <a:prstGeom prst="rect">
            <a:avLst/>
          </a:prstGeom>
        </p:spPr>
        <p:txBody>
          <a:bodyPr/>
          <a:lstStyle/>
          <a:p>
            <a:pPr eaLnBrk="1" hangingPunct="1">
              <a:defRPr/>
            </a:pPr>
            <a:r>
              <a:rPr lang="es-ES" sz="3200" b="1" dirty="0" smtClean="0">
                <a:solidFill>
                  <a:schemeClr val="bg1"/>
                </a:solidFill>
                <a:latin typeface="Verdana" pitchFamily="34" charset="0"/>
                <a:ea typeface="Verdana" pitchFamily="34" charset="0"/>
                <a:cs typeface="Verdana" pitchFamily="34" charset="0"/>
              </a:rPr>
              <a:t>Reingresa a un nuevo ciclo de vida</a:t>
            </a:r>
            <a:endParaRPr lang="es-ES" sz="2800" cap="all" dirty="0" smtClean="0">
              <a:solidFill>
                <a:schemeClr val="bg1"/>
              </a:solidFill>
              <a:latin typeface="Verdana" pitchFamily="34" charset="0"/>
              <a:ea typeface="Verdana" pitchFamily="34" charset="0"/>
              <a:cs typeface="Verdana" pitchFamily="34" charset="0"/>
            </a:endParaRPr>
          </a:p>
        </p:txBody>
      </p:sp>
      <p:grpSp>
        <p:nvGrpSpPr>
          <p:cNvPr id="69637" name="2 Grupo"/>
          <p:cNvGrpSpPr>
            <a:grpSpLocks/>
          </p:cNvGrpSpPr>
          <p:nvPr/>
        </p:nvGrpSpPr>
        <p:grpSpPr bwMode="auto">
          <a:xfrm>
            <a:off x="2219942" y="1337866"/>
            <a:ext cx="5528427" cy="5459412"/>
            <a:chOff x="1654156" y="1017112"/>
            <a:chExt cx="5528425" cy="5459850"/>
          </a:xfrm>
        </p:grpSpPr>
        <p:sp>
          <p:nvSpPr>
            <p:cNvPr id="22" name="21 Elipse"/>
            <p:cNvSpPr/>
            <p:nvPr/>
          </p:nvSpPr>
          <p:spPr>
            <a:xfrm>
              <a:off x="1689100" y="466955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1" name="20 Elipse"/>
            <p:cNvSpPr/>
            <p:nvPr/>
          </p:nvSpPr>
          <p:spPr>
            <a:xfrm>
              <a:off x="1654156"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s-CL"/>
            </a:p>
          </p:txBody>
        </p:sp>
        <p:sp>
          <p:nvSpPr>
            <p:cNvPr id="20" name="19 Elipse"/>
            <p:cNvSpPr/>
            <p:nvPr/>
          </p:nvSpPr>
          <p:spPr>
            <a:xfrm>
              <a:off x="5241193" y="4689475"/>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9" name="18 Elipse"/>
            <p:cNvSpPr/>
            <p:nvPr/>
          </p:nvSpPr>
          <p:spPr>
            <a:xfrm>
              <a:off x="5311043" y="2459182"/>
              <a:ext cx="1871538" cy="1362075"/>
            </a:xfrm>
            <a:prstGeom prst="ellipse">
              <a:avLst/>
            </a:prstGeom>
            <a:gradFill flip="none" rotWithShape="1">
              <a:gsLst>
                <a:gs pos="0">
                  <a:srgbClr val="66FFFF">
                    <a:tint val="66000"/>
                    <a:satMod val="160000"/>
                  </a:srgbClr>
                </a:gs>
                <a:gs pos="50000">
                  <a:srgbClr val="66FFFF">
                    <a:tint val="44500"/>
                    <a:satMod val="160000"/>
                  </a:srgbClr>
                </a:gs>
                <a:gs pos="100000">
                  <a:srgbClr val="66FFFF">
                    <a:tint val="23500"/>
                    <a:satMod val="160000"/>
                  </a:srgbClr>
                </a:gs>
              </a:gsLst>
              <a:path path="circle">
                <a:fillToRect t="100000" r="100000"/>
              </a:path>
              <a:tileRect l="-100000" b="-100000"/>
            </a:gradFill>
            <a:ln w="38100">
              <a:solidFill>
                <a:srgbClr val="09FFED"/>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 name="1 Elipse"/>
            <p:cNvSpPr/>
            <p:nvPr/>
          </p:nvSpPr>
          <p:spPr>
            <a:xfrm>
              <a:off x="3621212" y="1017112"/>
              <a:ext cx="1871538" cy="1362075"/>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38100">
              <a:solidFill>
                <a:srgbClr val="FFFF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s-CL"/>
            </a:p>
          </p:txBody>
        </p:sp>
        <p:sp>
          <p:nvSpPr>
            <p:cNvPr id="69657" name="Text Box 9"/>
            <p:cNvSpPr txBox="1">
              <a:spLocks noChangeArrowheads="1"/>
            </p:cNvSpPr>
            <p:nvPr/>
          </p:nvSpPr>
          <p:spPr bwMode="auto">
            <a:xfrm>
              <a:off x="3873500" y="1377950"/>
              <a:ext cx="1368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latin typeface="Arial Narrow" pitchFamily="34" charset="0"/>
                </a:rPr>
                <a:t>Diseño y</a:t>
              </a:r>
            </a:p>
            <a:p>
              <a:pPr algn="ctr" eaLnBrk="1" hangingPunct="1"/>
              <a:r>
                <a:rPr lang="es-ES" b="1">
                  <a:latin typeface="Arial Narrow" pitchFamily="34" charset="0"/>
                </a:rPr>
                <a:t>Desarrollo</a:t>
              </a:r>
              <a:endParaRPr lang="es-ES">
                <a:latin typeface="Arial Narrow" pitchFamily="34" charset="0"/>
              </a:endParaRPr>
            </a:p>
          </p:txBody>
        </p:sp>
        <p:sp>
          <p:nvSpPr>
            <p:cNvPr id="69658" name="Text Box 10"/>
            <p:cNvSpPr txBox="1">
              <a:spLocks noChangeArrowheads="1"/>
            </p:cNvSpPr>
            <p:nvPr/>
          </p:nvSpPr>
          <p:spPr bwMode="auto">
            <a:xfrm>
              <a:off x="5773738" y="299085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s-ES" b="1">
                  <a:latin typeface="Arial Narrow" pitchFamily="34" charset="0"/>
                </a:rPr>
                <a:t>Fabricación</a:t>
              </a:r>
            </a:p>
          </p:txBody>
        </p:sp>
        <p:sp>
          <p:nvSpPr>
            <p:cNvPr id="69659" name="Text Box 11"/>
            <p:cNvSpPr txBox="1">
              <a:spLocks noChangeArrowheads="1"/>
            </p:cNvSpPr>
            <p:nvPr/>
          </p:nvSpPr>
          <p:spPr bwMode="auto">
            <a:xfrm>
              <a:off x="5511800" y="4864100"/>
              <a:ext cx="14700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b="1">
                  <a:solidFill>
                    <a:srgbClr val="0033CC"/>
                  </a:solidFill>
                  <a:latin typeface="Arial Narrow" pitchFamily="34" charset="0"/>
                </a:rPr>
                <a:t>Estudios </a:t>
              </a:r>
            </a:p>
            <a:p>
              <a:pPr algn="ctr" eaLnBrk="1" hangingPunct="1"/>
              <a:r>
                <a:rPr lang="es-ES" b="1">
                  <a:solidFill>
                    <a:srgbClr val="0033CC"/>
                  </a:solidFill>
                  <a:latin typeface="Arial Narrow" pitchFamily="34" charset="0"/>
                </a:rPr>
                <a:t>pre Clínicos</a:t>
              </a:r>
            </a:p>
            <a:p>
              <a:pPr algn="ctr" eaLnBrk="1" hangingPunct="1"/>
              <a:r>
                <a:rPr lang="es-ES" b="1">
                  <a:solidFill>
                    <a:srgbClr val="0033CC"/>
                  </a:solidFill>
                  <a:latin typeface="Arial Narrow" pitchFamily="34" charset="0"/>
                </a:rPr>
                <a:t>y Clínicos</a:t>
              </a:r>
            </a:p>
          </p:txBody>
        </p:sp>
        <p:sp>
          <p:nvSpPr>
            <p:cNvPr id="69660" name="Text Box 12"/>
            <p:cNvSpPr txBox="1">
              <a:spLocks noChangeArrowheads="1"/>
            </p:cNvSpPr>
            <p:nvPr/>
          </p:nvSpPr>
          <p:spPr bwMode="auto">
            <a:xfrm>
              <a:off x="1830388" y="4930775"/>
              <a:ext cx="16430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Solicitudes y Aprobaciones Regulatorias</a:t>
              </a:r>
            </a:p>
          </p:txBody>
        </p:sp>
        <p:sp>
          <p:nvSpPr>
            <p:cNvPr id="69661" name="Text Box 13"/>
            <p:cNvSpPr txBox="1">
              <a:spLocks noChangeArrowheads="1"/>
            </p:cNvSpPr>
            <p:nvPr/>
          </p:nvSpPr>
          <p:spPr bwMode="auto">
            <a:xfrm>
              <a:off x="1689100" y="2878138"/>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s-ES" b="1">
                  <a:solidFill>
                    <a:srgbClr val="0000CC"/>
                  </a:solidFill>
                  <a:latin typeface="Arial Narrow" pitchFamily="34" charset="0"/>
                </a:rPr>
                <a:t>Actividades Post-Comercialización</a:t>
              </a:r>
            </a:p>
          </p:txBody>
        </p:sp>
        <p:sp>
          <p:nvSpPr>
            <p:cNvPr id="69662" name="AutoShape 14"/>
            <p:cNvSpPr>
              <a:spLocks noChangeArrowheads="1"/>
            </p:cNvSpPr>
            <p:nvPr/>
          </p:nvSpPr>
          <p:spPr bwMode="auto">
            <a:xfrm rot="5400000">
              <a:off x="5714475" y="1587295"/>
              <a:ext cx="751329" cy="832456"/>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3" name="AutoShape 15"/>
            <p:cNvSpPr>
              <a:spLocks noChangeArrowheads="1"/>
            </p:cNvSpPr>
            <p:nvPr/>
          </p:nvSpPr>
          <p:spPr bwMode="auto">
            <a:xfrm rot="-7966598">
              <a:off x="3943753" y="5439394"/>
              <a:ext cx="993656" cy="108148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4" name="AutoShape 16"/>
            <p:cNvSpPr>
              <a:spLocks noChangeArrowheads="1"/>
            </p:cNvSpPr>
            <p:nvPr/>
          </p:nvSpPr>
          <p:spPr bwMode="auto">
            <a:xfrm>
              <a:off x="2460625" y="1566237"/>
              <a:ext cx="1041400" cy="65308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
          <p:nvSpPr>
            <p:cNvPr id="69665" name="AutoShape 17"/>
            <p:cNvSpPr>
              <a:spLocks noChangeArrowheads="1"/>
            </p:cNvSpPr>
            <p:nvPr/>
          </p:nvSpPr>
          <p:spPr bwMode="auto">
            <a:xfrm>
              <a:off x="2322513" y="3895725"/>
              <a:ext cx="519112" cy="793750"/>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grpSp>
      <p:sp>
        <p:nvSpPr>
          <p:cNvPr id="4" name="3 Flecha doblada"/>
          <p:cNvSpPr/>
          <p:nvPr/>
        </p:nvSpPr>
        <p:spPr>
          <a:xfrm rot="1488920">
            <a:off x="2603395" y="1237243"/>
            <a:ext cx="1437871" cy="800104"/>
          </a:xfrm>
          <a:prstGeom prst="bentArrow">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solidFill>
                <a:schemeClr val="tx1"/>
              </a:solidFill>
            </a:endParaRPr>
          </a:p>
        </p:txBody>
      </p:sp>
      <p:sp>
        <p:nvSpPr>
          <p:cNvPr id="24" name="AutoShape 17"/>
          <p:cNvSpPr>
            <a:spLocks noChangeArrowheads="1"/>
          </p:cNvSpPr>
          <p:nvPr/>
        </p:nvSpPr>
        <p:spPr bwMode="auto">
          <a:xfrm>
            <a:off x="6553044" y="4216248"/>
            <a:ext cx="519112" cy="773768"/>
          </a:xfrm>
          <a:prstGeom prst="downArrow">
            <a:avLst>
              <a:gd name="adj1" fmla="val 50000"/>
              <a:gd name="adj2" fmla="val 46310"/>
            </a:avLst>
          </a:prstGeom>
          <a:solidFill>
            <a:srgbClr val="FF0000"/>
          </a:solidFill>
          <a:ln w="9525">
            <a:solidFill>
              <a:srgbClr val="FF0000"/>
            </a:solidFill>
            <a:miter lim="800000"/>
            <a:headEnd/>
            <a:tailEnd/>
          </a:ln>
          <a:effectLst>
            <a:outerShdw dist="107763" dir="2700000" algn="ctr" rotWithShape="0">
              <a:schemeClr val="bg2">
                <a:alpha val="50000"/>
              </a:schemeClr>
            </a:outerShdw>
          </a:effectLst>
        </p:spPr>
        <p:txBody>
          <a:bodyPr wrap="none" anchor="ctr"/>
          <a:lstStyle/>
          <a:p>
            <a:endParaRPr lang="es-CL"/>
          </a:p>
        </p:txBody>
      </p:sp>
    </p:spTree>
    <p:extLst>
      <p:ext uri="{BB962C8B-B14F-4D97-AF65-F5344CB8AC3E}">
        <p14:creationId xmlns:p14="http://schemas.microsoft.com/office/powerpoint/2010/main" val="135369855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ítulo 1"/>
          <p:cNvSpPr txBox="1">
            <a:spLocks/>
          </p:cNvSpPr>
          <p:nvPr/>
        </p:nvSpPr>
        <p:spPr bwMode="auto">
          <a:xfrm>
            <a:off x="0" y="3373438"/>
            <a:ext cx="892492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ts val="2700"/>
              </a:lnSpc>
            </a:pPr>
            <a:endParaRPr lang="es-ES" altLang="es-ES" sz="3000" b="1" dirty="0">
              <a:solidFill>
                <a:schemeClr val="bg1"/>
              </a:solidFill>
              <a:latin typeface="Verdana" pitchFamily="34" charset="0"/>
            </a:endParaRPr>
          </a:p>
          <a:p>
            <a:pPr algn="ctr" eaLnBrk="1" hangingPunct="1">
              <a:lnSpc>
                <a:spcPts val="2700"/>
              </a:lnSpc>
            </a:pPr>
            <a:r>
              <a:rPr lang="es-ES" altLang="es-ES" sz="3000" b="1" dirty="0" smtClean="0">
                <a:solidFill>
                  <a:schemeClr val="bg1"/>
                </a:solidFill>
                <a:latin typeface="Verdana" pitchFamily="34" charset="0"/>
              </a:rPr>
              <a:t>¡MUCHAS GRACIAS </a:t>
            </a:r>
            <a:endParaRPr lang="es-ES" altLang="es-ES" sz="3000" b="1" dirty="0">
              <a:solidFill>
                <a:schemeClr val="bg1"/>
              </a:solidFill>
              <a:latin typeface="Verdana" pitchFamily="34" charset="0"/>
            </a:endParaRPr>
          </a:p>
          <a:p>
            <a:pPr algn="ctr" eaLnBrk="1" hangingPunct="1">
              <a:lnSpc>
                <a:spcPts val="2700"/>
              </a:lnSpc>
            </a:pPr>
            <a:endParaRPr lang="es-ES" altLang="es-ES" sz="3000" b="1" dirty="0">
              <a:solidFill>
                <a:schemeClr val="bg1"/>
              </a:solidFill>
              <a:latin typeface="Verdana" pitchFamily="34" charset="0"/>
            </a:endParaRPr>
          </a:p>
          <a:p>
            <a:pPr algn="ctr" eaLnBrk="1" hangingPunct="1">
              <a:lnSpc>
                <a:spcPts val="2700"/>
              </a:lnSpc>
            </a:pPr>
            <a:r>
              <a:rPr lang="es-ES" altLang="es-ES" sz="3000" b="1" dirty="0">
                <a:solidFill>
                  <a:schemeClr val="bg1"/>
                </a:solidFill>
                <a:latin typeface="Verdana" pitchFamily="34" charset="0"/>
              </a:rPr>
              <a:t>POR SU ATENCIÓN!</a:t>
            </a:r>
          </a:p>
        </p:txBody>
      </p:sp>
      <p:pic>
        <p:nvPicPr>
          <p:cNvPr id="93187" name="Picture 9" descr="logoPN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44875" y="1209675"/>
            <a:ext cx="2035175" cy="1847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2781300" y="1133474"/>
            <a:ext cx="6157913" cy="5089195"/>
          </a:xfrm>
          <a:extLst/>
        </p:spPr>
        <p:txBody>
          <a:bodyPr wrap="square" lIns="91440" tIns="45720" rIns="91440" bIns="45720" numCol="1" anchor="t" anchorCtr="0" compatLnSpc="1">
            <a:prstTxWarp prst="textNoShape">
              <a:avLst/>
            </a:prstTxWarp>
          </a:bodyPr>
          <a:lstStyle/>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Qué productos corresponden a Dispositivos Médicos.</a:t>
            </a:r>
          </a:p>
          <a:p>
            <a:pPr marL="342900" indent="-342900" eaLnBrk="1" hangingPunct="1">
              <a:lnSpc>
                <a:spcPct val="150000"/>
              </a:lnSpc>
              <a:buFont typeface="Arial" charset="0"/>
              <a:buAutoNum type="arabicPeriod"/>
              <a:defRPr/>
            </a:pPr>
            <a:endParaRPr lang="es-CL" sz="600" dirty="0" smtClean="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Antecedentes</a:t>
            </a: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Contexto Nacional</a:t>
            </a:r>
            <a:endParaRPr lang="es-CL" sz="1800" cap="all" dirty="0">
              <a:solidFill>
                <a:schemeClr val="tx1"/>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cap="all" dirty="0" smtClean="0">
                <a:solidFill>
                  <a:schemeClr val="tx1"/>
                </a:solidFill>
                <a:latin typeface="Verdana" pitchFamily="34" charset="0"/>
                <a:ea typeface="Verdana" pitchFamily="34" charset="0"/>
                <a:cs typeface="Verdana" pitchFamily="34" charset="0"/>
              </a:rPr>
              <a:t>Ciclo de Vida de un Dispositivo Médico</a:t>
            </a:r>
            <a:endParaRPr lang="es-CL" sz="600" cap="all"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Diseño y Desarrollo</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smtClean="0">
                <a:solidFill>
                  <a:schemeClr val="tx1"/>
                </a:solidFill>
                <a:latin typeface="Verdana" pitchFamily="34" charset="0"/>
                <a:ea typeface="Verdana" pitchFamily="34" charset="0"/>
                <a:cs typeface="Verdana" pitchFamily="34" charset="0"/>
              </a:rPr>
              <a:t>Fase de Fabricación</a:t>
            </a:r>
          </a:p>
          <a:p>
            <a:pPr marL="712788" indent="-357188" eaLnBrk="1" hangingPunct="1">
              <a:spcBef>
                <a:spcPts val="0"/>
              </a:spcBef>
              <a:buFont typeface="Wingdings" pitchFamily="2" charset="2"/>
              <a:buChar char="Ø"/>
              <a:defRPr/>
            </a:pPr>
            <a:endParaRPr lang="es-CL" sz="700" dirty="0" smtClean="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Estudios Preclínicos y </a:t>
            </a:r>
            <a:r>
              <a:rPr lang="es-CL" sz="1800" dirty="0" smtClean="0">
                <a:solidFill>
                  <a:schemeClr val="tx1"/>
                </a:solidFill>
                <a:latin typeface="Verdana" pitchFamily="34" charset="0"/>
                <a:ea typeface="Verdana" pitchFamily="34" charset="0"/>
                <a:cs typeface="Verdana" pitchFamily="34" charset="0"/>
              </a:rPr>
              <a:t>Clínicos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Solicitudes y Aprobaciones </a:t>
            </a:r>
            <a:r>
              <a:rPr lang="es-CL" sz="1800" dirty="0" smtClean="0">
                <a:solidFill>
                  <a:schemeClr val="tx1"/>
                </a:solidFill>
                <a:latin typeface="Verdana" pitchFamily="34" charset="0"/>
                <a:ea typeface="Verdana" pitchFamily="34" charset="0"/>
                <a:cs typeface="Verdana" pitchFamily="34" charset="0"/>
              </a:rPr>
              <a:t>Regulatorias</a:t>
            </a:r>
          </a:p>
          <a:p>
            <a:pPr marL="712788" indent="-357188" eaLnBrk="1" hangingPunct="1">
              <a:spcBef>
                <a:spcPts val="0"/>
              </a:spcBef>
              <a:buFont typeface="Wingdings" pitchFamily="2" charset="2"/>
              <a:buChar char="Ø"/>
              <a:defRPr/>
            </a:pPr>
            <a:endParaRPr lang="es-CL" sz="700" dirty="0">
              <a:solidFill>
                <a:schemeClr val="tx1"/>
              </a:solidFill>
              <a:latin typeface="Verdana" pitchFamily="34" charset="0"/>
              <a:ea typeface="Verdana" pitchFamily="34" charset="0"/>
              <a:cs typeface="Verdana" pitchFamily="34" charset="0"/>
            </a:endParaRPr>
          </a:p>
          <a:p>
            <a:pPr marL="712788" indent="-357188" eaLnBrk="1" hangingPunct="1">
              <a:spcBef>
                <a:spcPts val="0"/>
              </a:spcBef>
              <a:buFont typeface="Wingdings" pitchFamily="2" charset="2"/>
              <a:buChar char="Ø"/>
              <a:defRPr/>
            </a:pPr>
            <a:r>
              <a:rPr lang="es-CL" sz="1800" dirty="0">
                <a:solidFill>
                  <a:schemeClr val="tx1"/>
                </a:solidFill>
                <a:latin typeface="Verdana" pitchFamily="34" charset="0"/>
                <a:ea typeface="Verdana" pitchFamily="34" charset="0"/>
                <a:cs typeface="Verdana" pitchFamily="34" charset="0"/>
              </a:rPr>
              <a:t>Fase Post-Comercialización</a:t>
            </a:r>
          </a:p>
          <a:p>
            <a:pPr marL="712788" indent="-357188" eaLnBrk="1" hangingPunct="1">
              <a:lnSpc>
                <a:spcPct val="150000"/>
              </a:lnSpc>
              <a:buFont typeface="Wingdings" pitchFamily="2" charset="2"/>
              <a:buChar char="Ø"/>
              <a:defRPr/>
            </a:pPr>
            <a:endParaRPr lang="es-CL" sz="1800" dirty="0" smtClean="0">
              <a:solidFill>
                <a:srgbClr val="008E84"/>
              </a:solidFill>
              <a:latin typeface="Verdana" pitchFamily="34" charset="0"/>
              <a:ea typeface="Verdana" pitchFamily="34" charset="0"/>
              <a:cs typeface="Verdana" pitchFamily="34" charset="0"/>
            </a:endParaRPr>
          </a:p>
          <a:p>
            <a:pPr eaLnBrk="1" hangingPunct="1">
              <a:lnSpc>
                <a:spcPct val="150000"/>
              </a:lnSpc>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p:txBody>
      </p:sp>
      <p:pic>
        <p:nvPicPr>
          <p:cNvPr id="13316"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5 Rectángulo"/>
          <p:cNvSpPr>
            <a:spLocks noChangeArrowheads="1"/>
          </p:cNvSpPr>
          <p:nvPr/>
        </p:nvSpPr>
        <p:spPr bwMode="auto">
          <a:xfrm>
            <a:off x="3295650" y="552450"/>
            <a:ext cx="554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sz="2800" b="1">
                <a:solidFill>
                  <a:srgbClr val="00A79D"/>
                </a:solidFill>
                <a:latin typeface="Verdana" pitchFamily="34" charset="0"/>
              </a:rPr>
              <a:t>CONTENIDOS</a:t>
            </a:r>
          </a:p>
        </p:txBody>
      </p:sp>
      <p:sp>
        <p:nvSpPr>
          <p:cNvPr id="2" name="1 Rectángulo"/>
          <p:cNvSpPr/>
          <p:nvPr/>
        </p:nvSpPr>
        <p:spPr>
          <a:xfrm>
            <a:off x="2781300" y="2695699"/>
            <a:ext cx="4415147" cy="403761"/>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3758594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4962</TotalTime>
  <Words>6358</Words>
  <Application>Microsoft Office PowerPoint</Application>
  <PresentationFormat>Presentación en pantalla (4:3)</PresentationFormat>
  <Paragraphs>977</Paragraphs>
  <Slides>88</Slides>
  <Notes>79</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88</vt:i4>
      </vt:variant>
    </vt:vector>
  </HeadingPairs>
  <TitlesOfParts>
    <vt:vector size="90" baseType="lpstr">
      <vt:lpstr>Office Theme</vt:lpstr>
      <vt:lpstr>Foto de Photo Editor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4. Ciclo de Vida de los DM </vt:lpstr>
      <vt:lpstr>Fase de Diseño &amp; Desarrollo</vt:lpstr>
      <vt:lpstr>Fase de D &amp; D: Concepto</vt:lpstr>
      <vt:lpstr>  Fase de D &amp; D: Equipo del proyecto</vt:lpstr>
      <vt:lpstr>Fase de D &amp; D:  Responsabilidad del fabricante</vt:lpstr>
      <vt:lpstr> Fase de D &amp; D:  Plan de Comercialización</vt:lpstr>
      <vt:lpstr>Plan de Comercialización</vt:lpstr>
      <vt:lpstr>Fase de Diseño &amp; Desarrollo</vt:lpstr>
      <vt:lpstr>Primer Aspecto Clave” de la  Fase de Diseño &amp; Desarrollo</vt:lpstr>
      <vt:lpstr>Informe Integral del Manejo de Riesgos</vt:lpstr>
      <vt:lpstr>Segundo Aspecto Clave Fase de D &amp; D</vt:lpstr>
      <vt:lpstr>Fase de Diseño &amp; Desarrollo</vt:lpstr>
      <vt:lpstr>     Diferencia entre Concepto y Aporte al Diseño  </vt:lpstr>
      <vt:lpstr>Continuación del Ejemplo…..  </vt:lpstr>
      <vt:lpstr>Continuación del Ejemplo: Problema!!!!  </vt:lpstr>
      <vt:lpstr>En el ejemplo descrito…. </vt:lpstr>
      <vt:lpstr>Segundo aspecto Clave en el D &amp; D…. </vt:lpstr>
      <vt:lpstr>Segundo aspecto Clave en el D &amp; D…. </vt:lpstr>
      <vt:lpstr>Tercer Aspecto Clave de la Fase de D &amp; D</vt:lpstr>
      <vt:lpstr>Cuarto Aspecto Clave de Fase de D y D</vt:lpstr>
      <vt:lpstr>Claves para superar con éxito la Fase de Diseño &amp; Desarrollo</vt:lpstr>
      <vt:lpstr>Normas Internacionales “Clave” </vt:lpstr>
      <vt:lpstr>Normas internacionales “Clave”</vt:lpstr>
      <vt:lpstr>Fiscalización de la Fase de  Diseño &amp; Desarrollo</vt:lpstr>
      <vt:lpstr>Presentación de PowerPoint</vt:lpstr>
      <vt:lpstr>Fase de Fabricación</vt:lpstr>
      <vt:lpstr>Fase de Fabricación</vt:lpstr>
      <vt:lpstr>Fase de Fabricación:  1. Instalaciones de Producción</vt:lpstr>
      <vt:lpstr>Fase de Fabricación: 2. Sistema de Gestión de Calidad</vt:lpstr>
      <vt:lpstr>Fase de Fabricación:  3. Recurso Humano y Capacitación</vt:lpstr>
      <vt:lpstr>Fase de Fabricación:  4. Validación de Procesos</vt:lpstr>
      <vt:lpstr>Fase de Fabricación: 5. Calibración</vt:lpstr>
      <vt:lpstr>Fase de Fabricación: 6. Esterilización</vt:lpstr>
      <vt:lpstr>Fase de Fabricación: 7. Trazabilidad</vt:lpstr>
      <vt:lpstr>Fase de Fabricación: 7. Trazabilidad (cont…)</vt:lpstr>
      <vt:lpstr>Fase de Fabricación: 7. Trazabilidad (cont…)</vt:lpstr>
      <vt:lpstr>Fase de Fabricación: 8. Especificaciones de Empaque y Etiqueta</vt:lpstr>
      <vt:lpstr>  8. Especificaciones de los Rótulos (etiquetas)</vt:lpstr>
      <vt:lpstr>Fase de Fabricación: 9. Entrega del DM</vt:lpstr>
      <vt:lpstr>Fase de Fabricación: 10. Documentación</vt:lpstr>
      <vt:lpstr>Presentación de PowerPoint</vt:lpstr>
      <vt:lpstr>Fase Est. Pre-Clínicos y Clínicos</vt:lpstr>
      <vt:lpstr>Fase Estudios Pre-Clínicos y Clínicos</vt:lpstr>
      <vt:lpstr>Fase Estudios Pre-Clínicos y Clínicos</vt:lpstr>
      <vt:lpstr>Presentación de PowerPoint</vt:lpstr>
      <vt:lpstr>Fase Estudios Pre-Clínicos y Clínicos</vt:lpstr>
      <vt:lpstr>Presentación de PowerPoint</vt:lpstr>
      <vt:lpstr>Solicitudes y Aprobaciones Regulatorias</vt:lpstr>
      <vt:lpstr>Solicitudes y Aprobaciones Regulatorias</vt:lpstr>
      <vt:lpstr>Evidencia documentada para las ARs</vt:lpstr>
      <vt:lpstr>Presentación de PowerPoint</vt:lpstr>
      <vt:lpstr>Fase Post-Comercialización</vt:lpstr>
      <vt:lpstr>  Actividades Post-Comercialización</vt:lpstr>
      <vt:lpstr>Actividades Post-Comercialización</vt:lpstr>
      <vt:lpstr>Actividades Post-Comercialización</vt:lpstr>
      <vt:lpstr>Actividades Post-Comercialización</vt:lpstr>
      <vt:lpstr>Actividades Post-Comercialización</vt:lpstr>
      <vt:lpstr>Actividades Post-Comercialización</vt:lpstr>
      <vt:lpstr>Ejemplo del Ciclo de Vida de un DM</vt:lpstr>
      <vt:lpstr>Reingreso a un nuevo ciclo de vida</vt:lpstr>
      <vt:lpstr>Ej. Catéter de Balón:  mayor fuerza para inflar</vt:lpstr>
      <vt:lpstr>Ejemplo Ciclo de Vida de un DM</vt:lpstr>
      <vt:lpstr>Ej. Catéter de Balón:  mayor fuerza para inflar</vt:lpstr>
      <vt:lpstr>Ej. Catéter de Balón:  mayor fuerza para inflar</vt:lpstr>
      <vt:lpstr>Ejemplo del Ciclo de Vida de DM</vt:lpstr>
      <vt:lpstr>Ej. Catéter de Balón:  mayor fuerza para inflar</vt:lpstr>
      <vt:lpstr>Ej. Catéter de Balón:  mayor fuerza para inflar</vt:lpstr>
      <vt:lpstr>Ejemplo del Ciclo de Vida de un DM</vt:lpstr>
      <vt:lpstr>Ej. Catéter de Balón:  mayor fuerza para inflar</vt:lpstr>
      <vt:lpstr>Ejemplo del Ciclo de Vida de un DM</vt:lpstr>
      <vt:lpstr>Ej. Catéter de Balón:  mayor fuerza para inflar</vt:lpstr>
      <vt:lpstr>Ejemplo del Ciclo de Vida de un DM</vt:lpstr>
      <vt:lpstr>Ej. Catéter de Balón:  mayor fuerza para inflar</vt:lpstr>
      <vt:lpstr>Reingresa a un nuevo ciclo de vida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Nuñez Rojas</dc:creator>
  <cp:lastModifiedBy>Usuario de Windows</cp:lastModifiedBy>
  <cp:revision>386</cp:revision>
  <dcterms:created xsi:type="dcterms:W3CDTF">2014-07-21T22:48:34Z</dcterms:created>
  <dcterms:modified xsi:type="dcterms:W3CDTF">2018-07-31T01:13:55Z</dcterms:modified>
</cp:coreProperties>
</file>