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0.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1.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5"/>
  </p:notesMasterIdLst>
  <p:handoutMasterIdLst>
    <p:handoutMasterId r:id="rId86"/>
  </p:handoutMasterIdLst>
  <p:sldIdLst>
    <p:sldId id="264" r:id="rId2"/>
    <p:sldId id="391" r:id="rId3"/>
    <p:sldId id="392" r:id="rId4"/>
    <p:sldId id="321" r:id="rId5"/>
    <p:sldId id="310" r:id="rId6"/>
    <p:sldId id="311" r:id="rId7"/>
    <p:sldId id="312" r:id="rId8"/>
    <p:sldId id="313" r:id="rId9"/>
    <p:sldId id="314" r:id="rId10"/>
    <p:sldId id="315" r:id="rId11"/>
    <p:sldId id="316" r:id="rId12"/>
    <p:sldId id="317" r:id="rId13"/>
    <p:sldId id="318" r:id="rId14"/>
    <p:sldId id="319" r:id="rId15"/>
    <p:sldId id="320" r:id="rId16"/>
    <p:sldId id="395" r:id="rId17"/>
    <p:sldId id="322" r:id="rId18"/>
    <p:sldId id="323" r:id="rId19"/>
    <p:sldId id="324" r:id="rId20"/>
    <p:sldId id="325" r:id="rId21"/>
    <p:sldId id="326" r:id="rId22"/>
    <p:sldId id="329" r:id="rId23"/>
    <p:sldId id="328" r:id="rId24"/>
    <p:sldId id="327" r:id="rId25"/>
    <p:sldId id="396" r:id="rId26"/>
    <p:sldId id="330" r:id="rId27"/>
    <p:sldId id="331" r:id="rId28"/>
    <p:sldId id="332" r:id="rId29"/>
    <p:sldId id="333" r:id="rId30"/>
    <p:sldId id="397" r:id="rId31"/>
    <p:sldId id="335" r:id="rId32"/>
    <p:sldId id="336" r:id="rId33"/>
    <p:sldId id="337" r:id="rId34"/>
    <p:sldId id="371" r:id="rId35"/>
    <p:sldId id="372" r:id="rId36"/>
    <p:sldId id="373" r:id="rId37"/>
    <p:sldId id="374" r:id="rId38"/>
    <p:sldId id="375" r:id="rId39"/>
    <p:sldId id="376" r:id="rId40"/>
    <p:sldId id="377" r:id="rId41"/>
    <p:sldId id="378" r:id="rId42"/>
    <p:sldId id="379" r:id="rId43"/>
    <p:sldId id="380" r:id="rId44"/>
    <p:sldId id="381" r:id="rId45"/>
    <p:sldId id="382" r:id="rId46"/>
    <p:sldId id="338" r:id="rId47"/>
    <p:sldId id="383" r:id="rId48"/>
    <p:sldId id="340" r:id="rId49"/>
    <p:sldId id="341" r:id="rId50"/>
    <p:sldId id="342" r:id="rId51"/>
    <p:sldId id="343" r:id="rId52"/>
    <p:sldId id="344" r:id="rId53"/>
    <p:sldId id="345" r:id="rId54"/>
    <p:sldId id="346" r:id="rId55"/>
    <p:sldId id="347" r:id="rId56"/>
    <p:sldId id="348" r:id="rId57"/>
    <p:sldId id="350" r:id="rId58"/>
    <p:sldId id="351" r:id="rId59"/>
    <p:sldId id="352" r:id="rId60"/>
    <p:sldId id="353" r:id="rId61"/>
    <p:sldId id="354" r:id="rId62"/>
    <p:sldId id="355" r:id="rId63"/>
    <p:sldId id="356" r:id="rId64"/>
    <p:sldId id="357" r:id="rId65"/>
    <p:sldId id="358" r:id="rId66"/>
    <p:sldId id="385" r:id="rId67"/>
    <p:sldId id="360" r:id="rId68"/>
    <p:sldId id="384" r:id="rId69"/>
    <p:sldId id="388" r:id="rId70"/>
    <p:sldId id="394" r:id="rId71"/>
    <p:sldId id="389" r:id="rId72"/>
    <p:sldId id="393" r:id="rId73"/>
    <p:sldId id="361" r:id="rId74"/>
    <p:sldId id="362" r:id="rId75"/>
    <p:sldId id="386" r:id="rId76"/>
    <p:sldId id="364" r:id="rId77"/>
    <p:sldId id="365" r:id="rId78"/>
    <p:sldId id="366" r:id="rId79"/>
    <p:sldId id="398" r:id="rId80"/>
    <p:sldId id="368" r:id="rId81"/>
    <p:sldId id="369" r:id="rId82"/>
    <p:sldId id="370" r:id="rId83"/>
    <p:sldId id="305" r:id="rId84"/>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49E9B"/>
    <a:srgbClr val="46A08B"/>
    <a:srgbClr val="10F604"/>
    <a:srgbClr val="F9796F"/>
    <a:srgbClr val="EE7D00"/>
    <a:srgbClr val="FAFD7B"/>
    <a:srgbClr val="F9FEBE"/>
    <a:srgbClr val="FB9E97"/>
    <a:srgbClr val="00A79D"/>
    <a:srgbClr val="F11A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6844" autoAdjust="0"/>
    <p:restoredTop sz="94713" autoAdjust="0"/>
  </p:normalViewPr>
  <p:slideViewPr>
    <p:cSldViewPr snapToGrid="0" snapToObjects="1">
      <p:cViewPr>
        <p:scale>
          <a:sx n="70" d="100"/>
          <a:sy n="70" d="100"/>
        </p:scale>
        <p:origin x="-1326"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4006"/>
    </p:cViewPr>
  </p:sorterViewPr>
  <p:notesViewPr>
    <p:cSldViewPr snapToGrid="0" snapToObjects="1">
      <p:cViewPr varScale="1">
        <p:scale>
          <a:sx n="88" d="100"/>
          <a:sy n="88" d="100"/>
        </p:scale>
        <p:origin x="-3870"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tableStyles" Target="tableStyles.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presProps" Target="pres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9B68A3-4477-46F0-B223-402783213C76}" type="doc">
      <dgm:prSet loTypeId="urn:microsoft.com/office/officeart/2005/8/layout/list1" loCatId="list" qsTypeId="urn:microsoft.com/office/officeart/2005/8/quickstyle/simple1" qsCatId="simple" csTypeId="urn:microsoft.com/office/officeart/2005/8/colors/colorful4" csCatId="colorful" phldr="1"/>
      <dgm:spPr/>
      <dgm:t>
        <a:bodyPr/>
        <a:lstStyle/>
        <a:p>
          <a:endParaRPr lang="es-CL"/>
        </a:p>
      </dgm:t>
    </dgm:pt>
    <dgm:pt modelId="{0B9ADBA6-D9B6-48DF-A635-3DDC81D27F56}">
      <dgm:prSet phldrT="[Texto]" custT="1"/>
      <dgm:spPr/>
      <dgm:t>
        <a:bodyPr/>
        <a:lstStyle/>
        <a:p>
          <a:pPr algn="just"/>
          <a:r>
            <a:rPr lang="es-CL" sz="2000" dirty="0" smtClean="0">
              <a:latin typeface="Verdana" pitchFamily="34" charset="0"/>
              <a:ea typeface="Verdana" pitchFamily="34" charset="0"/>
              <a:cs typeface="Verdana" pitchFamily="34" charset="0"/>
            </a:rPr>
            <a:t>1. Fortalecer la convergencia regulatoria</a:t>
          </a:r>
          <a:endParaRPr lang="es-CL" sz="2000" dirty="0">
            <a:latin typeface="Verdana" pitchFamily="34" charset="0"/>
            <a:ea typeface="Verdana" pitchFamily="34" charset="0"/>
            <a:cs typeface="Verdana" pitchFamily="34" charset="0"/>
          </a:endParaRPr>
        </a:p>
      </dgm:t>
    </dgm:pt>
    <dgm:pt modelId="{C3CF6205-A2A1-4220-BD19-F94F78B8F4EE}" type="parTrans" cxnId="{99892BE1-8431-4C2E-85B5-C4F6368093E8}">
      <dgm:prSet/>
      <dgm:spPr/>
      <dgm:t>
        <a:bodyPr/>
        <a:lstStyle/>
        <a:p>
          <a:endParaRPr lang="es-CL"/>
        </a:p>
      </dgm:t>
    </dgm:pt>
    <dgm:pt modelId="{CB91DE42-B88F-46AF-A1C8-D876AE7185F3}" type="sibTrans" cxnId="{99892BE1-8431-4C2E-85B5-C4F6368093E8}">
      <dgm:prSet/>
      <dgm:spPr/>
      <dgm:t>
        <a:bodyPr/>
        <a:lstStyle/>
        <a:p>
          <a:endParaRPr lang="es-CL"/>
        </a:p>
      </dgm:t>
    </dgm:pt>
    <dgm:pt modelId="{9A4BF560-F55B-46A6-A88F-4B6559F75BE6}">
      <dgm:prSet phldrT="[Texto]" custT="1"/>
      <dgm:spPr/>
      <dgm:t>
        <a:bodyPr/>
        <a:lstStyle/>
        <a:p>
          <a:r>
            <a:rPr lang="es-CL" sz="2000" dirty="0" smtClean="0">
              <a:latin typeface="Verdana" pitchFamily="34" charset="0"/>
              <a:ea typeface="Verdana" pitchFamily="34" charset="0"/>
              <a:cs typeface="Verdana" pitchFamily="34" charset="0"/>
            </a:rPr>
            <a:t>2. Publicar y difundir documentos armonizados sobre prácticas regulatorias</a:t>
          </a:r>
          <a:endParaRPr lang="es-CL" sz="2000" dirty="0">
            <a:latin typeface="Verdana" pitchFamily="34" charset="0"/>
            <a:ea typeface="Verdana" pitchFamily="34" charset="0"/>
            <a:cs typeface="Verdana" pitchFamily="34" charset="0"/>
          </a:endParaRPr>
        </a:p>
      </dgm:t>
    </dgm:pt>
    <dgm:pt modelId="{BB3298EC-A96C-4EC9-B2AB-B180E48BCF44}" type="parTrans" cxnId="{70FA30EA-CF67-46A0-9477-D9367CC2736A}">
      <dgm:prSet/>
      <dgm:spPr/>
      <dgm:t>
        <a:bodyPr/>
        <a:lstStyle/>
        <a:p>
          <a:endParaRPr lang="es-CL"/>
        </a:p>
      </dgm:t>
    </dgm:pt>
    <dgm:pt modelId="{EAF3F114-21AC-4C4D-97B5-9780C332C6AF}" type="sibTrans" cxnId="{70FA30EA-CF67-46A0-9477-D9367CC2736A}">
      <dgm:prSet/>
      <dgm:spPr/>
      <dgm:t>
        <a:bodyPr/>
        <a:lstStyle/>
        <a:p>
          <a:endParaRPr lang="es-CL"/>
        </a:p>
      </dgm:t>
    </dgm:pt>
    <dgm:pt modelId="{B6F220CB-11EB-4578-A49D-ADC180302D75}">
      <dgm:prSet phldrT="[Texto]" custT="1"/>
      <dgm:spPr/>
      <dgm:t>
        <a:bodyPr/>
        <a:lstStyle/>
        <a:p>
          <a:r>
            <a:rPr lang="es-CL" sz="2000" dirty="0" smtClean="0">
              <a:latin typeface="Verdana" pitchFamily="34" charset="0"/>
              <a:ea typeface="Verdana" pitchFamily="34" charset="0"/>
              <a:cs typeface="Verdana" pitchFamily="34" charset="0"/>
            </a:rPr>
            <a:t>3. Ser un Foro de intercambio de información </a:t>
          </a:r>
          <a:endParaRPr lang="es-CL" sz="2000" dirty="0">
            <a:latin typeface="Verdana" pitchFamily="34" charset="0"/>
            <a:ea typeface="Verdana" pitchFamily="34" charset="0"/>
            <a:cs typeface="Verdana" pitchFamily="34" charset="0"/>
          </a:endParaRPr>
        </a:p>
      </dgm:t>
    </dgm:pt>
    <dgm:pt modelId="{66377325-209F-4E26-9DA6-872D7F887E60}" type="parTrans" cxnId="{A0116A2B-3DF7-440B-92A0-385763AC5ADC}">
      <dgm:prSet/>
      <dgm:spPr/>
      <dgm:t>
        <a:bodyPr/>
        <a:lstStyle/>
        <a:p>
          <a:endParaRPr lang="es-CL"/>
        </a:p>
      </dgm:t>
    </dgm:pt>
    <dgm:pt modelId="{182C2AE7-FA03-4C9D-9651-BD6941A3F67C}" type="sibTrans" cxnId="{A0116A2B-3DF7-440B-92A0-385763AC5ADC}">
      <dgm:prSet/>
      <dgm:spPr/>
      <dgm:t>
        <a:bodyPr/>
        <a:lstStyle/>
        <a:p>
          <a:endParaRPr lang="es-CL"/>
        </a:p>
      </dgm:t>
    </dgm:pt>
    <dgm:pt modelId="{307C05B1-EA6F-42FE-8555-E26D51932ACA}" type="pres">
      <dgm:prSet presAssocID="{6C9B68A3-4477-46F0-B223-402783213C76}" presName="linear" presStyleCnt="0">
        <dgm:presLayoutVars>
          <dgm:dir/>
          <dgm:animLvl val="lvl"/>
          <dgm:resizeHandles val="exact"/>
        </dgm:presLayoutVars>
      </dgm:prSet>
      <dgm:spPr/>
      <dgm:t>
        <a:bodyPr/>
        <a:lstStyle/>
        <a:p>
          <a:endParaRPr lang="es-CL"/>
        </a:p>
      </dgm:t>
    </dgm:pt>
    <dgm:pt modelId="{AFF42EF7-B6AA-4B84-81AD-324DFEFA0A78}" type="pres">
      <dgm:prSet presAssocID="{0B9ADBA6-D9B6-48DF-A635-3DDC81D27F56}" presName="parentLin" presStyleCnt="0"/>
      <dgm:spPr/>
      <dgm:t>
        <a:bodyPr/>
        <a:lstStyle/>
        <a:p>
          <a:endParaRPr lang="es-CL"/>
        </a:p>
      </dgm:t>
    </dgm:pt>
    <dgm:pt modelId="{250754B3-2628-4737-B83E-C982BCA3B27B}" type="pres">
      <dgm:prSet presAssocID="{0B9ADBA6-D9B6-48DF-A635-3DDC81D27F56}" presName="parentLeftMargin" presStyleLbl="node1" presStyleIdx="0" presStyleCnt="3"/>
      <dgm:spPr/>
      <dgm:t>
        <a:bodyPr/>
        <a:lstStyle/>
        <a:p>
          <a:endParaRPr lang="es-CL"/>
        </a:p>
      </dgm:t>
    </dgm:pt>
    <dgm:pt modelId="{2F2435DE-EC43-4DE0-A0CB-0EBAE9003DB4}" type="pres">
      <dgm:prSet presAssocID="{0B9ADBA6-D9B6-48DF-A635-3DDC81D27F56}" presName="parentText" presStyleLbl="node1" presStyleIdx="0" presStyleCnt="3" custScaleX="142857">
        <dgm:presLayoutVars>
          <dgm:chMax val="0"/>
          <dgm:bulletEnabled val="1"/>
        </dgm:presLayoutVars>
      </dgm:prSet>
      <dgm:spPr/>
      <dgm:t>
        <a:bodyPr/>
        <a:lstStyle/>
        <a:p>
          <a:endParaRPr lang="es-CL"/>
        </a:p>
      </dgm:t>
    </dgm:pt>
    <dgm:pt modelId="{C6A72045-E21B-498D-8E2D-B507ED280125}" type="pres">
      <dgm:prSet presAssocID="{0B9ADBA6-D9B6-48DF-A635-3DDC81D27F56}" presName="negativeSpace" presStyleCnt="0"/>
      <dgm:spPr/>
      <dgm:t>
        <a:bodyPr/>
        <a:lstStyle/>
        <a:p>
          <a:endParaRPr lang="es-CL"/>
        </a:p>
      </dgm:t>
    </dgm:pt>
    <dgm:pt modelId="{025182C3-D4DA-4B2F-ABDD-793E941AEC77}" type="pres">
      <dgm:prSet presAssocID="{0B9ADBA6-D9B6-48DF-A635-3DDC81D27F56}" presName="childText" presStyleLbl="conFgAcc1" presStyleIdx="0" presStyleCnt="3">
        <dgm:presLayoutVars>
          <dgm:bulletEnabled val="1"/>
        </dgm:presLayoutVars>
      </dgm:prSet>
      <dgm:spPr/>
      <dgm:t>
        <a:bodyPr/>
        <a:lstStyle/>
        <a:p>
          <a:endParaRPr lang="es-CL"/>
        </a:p>
      </dgm:t>
    </dgm:pt>
    <dgm:pt modelId="{F6592B6F-69E0-4D8A-A5BC-65153CC9ECBB}" type="pres">
      <dgm:prSet presAssocID="{CB91DE42-B88F-46AF-A1C8-D876AE7185F3}" presName="spaceBetweenRectangles" presStyleCnt="0"/>
      <dgm:spPr/>
      <dgm:t>
        <a:bodyPr/>
        <a:lstStyle/>
        <a:p>
          <a:endParaRPr lang="es-CL"/>
        </a:p>
      </dgm:t>
    </dgm:pt>
    <dgm:pt modelId="{4C5C0C0E-B71A-4496-8EC6-7B1D4889CD04}" type="pres">
      <dgm:prSet presAssocID="{9A4BF560-F55B-46A6-A88F-4B6559F75BE6}" presName="parentLin" presStyleCnt="0"/>
      <dgm:spPr/>
      <dgm:t>
        <a:bodyPr/>
        <a:lstStyle/>
        <a:p>
          <a:endParaRPr lang="es-CL"/>
        </a:p>
      </dgm:t>
    </dgm:pt>
    <dgm:pt modelId="{5D247B95-2EB0-4074-9700-B5C7E144AAB0}" type="pres">
      <dgm:prSet presAssocID="{9A4BF560-F55B-46A6-A88F-4B6559F75BE6}" presName="parentLeftMargin" presStyleLbl="node1" presStyleIdx="0" presStyleCnt="3"/>
      <dgm:spPr/>
      <dgm:t>
        <a:bodyPr/>
        <a:lstStyle/>
        <a:p>
          <a:endParaRPr lang="es-CL"/>
        </a:p>
      </dgm:t>
    </dgm:pt>
    <dgm:pt modelId="{F7F91401-2892-4049-9BA9-960F3C643747}" type="pres">
      <dgm:prSet presAssocID="{9A4BF560-F55B-46A6-A88F-4B6559F75BE6}" presName="parentText" presStyleLbl="node1" presStyleIdx="1" presStyleCnt="3" custScaleX="142857">
        <dgm:presLayoutVars>
          <dgm:chMax val="0"/>
          <dgm:bulletEnabled val="1"/>
        </dgm:presLayoutVars>
      </dgm:prSet>
      <dgm:spPr/>
      <dgm:t>
        <a:bodyPr/>
        <a:lstStyle/>
        <a:p>
          <a:endParaRPr lang="es-CL"/>
        </a:p>
      </dgm:t>
    </dgm:pt>
    <dgm:pt modelId="{A364D3AD-82E9-4BBF-8C67-DE4909022AA1}" type="pres">
      <dgm:prSet presAssocID="{9A4BF560-F55B-46A6-A88F-4B6559F75BE6}" presName="negativeSpace" presStyleCnt="0"/>
      <dgm:spPr/>
      <dgm:t>
        <a:bodyPr/>
        <a:lstStyle/>
        <a:p>
          <a:endParaRPr lang="es-CL"/>
        </a:p>
      </dgm:t>
    </dgm:pt>
    <dgm:pt modelId="{A662AD85-4533-4735-A144-45003C54022C}" type="pres">
      <dgm:prSet presAssocID="{9A4BF560-F55B-46A6-A88F-4B6559F75BE6}" presName="childText" presStyleLbl="conFgAcc1" presStyleIdx="1" presStyleCnt="3">
        <dgm:presLayoutVars>
          <dgm:bulletEnabled val="1"/>
        </dgm:presLayoutVars>
      </dgm:prSet>
      <dgm:spPr/>
      <dgm:t>
        <a:bodyPr/>
        <a:lstStyle/>
        <a:p>
          <a:endParaRPr lang="es-CL"/>
        </a:p>
      </dgm:t>
    </dgm:pt>
    <dgm:pt modelId="{B75E85E6-2533-4F31-A4AC-8A9CECF11FA2}" type="pres">
      <dgm:prSet presAssocID="{EAF3F114-21AC-4C4D-97B5-9780C332C6AF}" presName="spaceBetweenRectangles" presStyleCnt="0"/>
      <dgm:spPr/>
      <dgm:t>
        <a:bodyPr/>
        <a:lstStyle/>
        <a:p>
          <a:endParaRPr lang="es-CL"/>
        </a:p>
      </dgm:t>
    </dgm:pt>
    <dgm:pt modelId="{9DF19A17-AC19-4B96-8C9B-7EA1B5F8732A}" type="pres">
      <dgm:prSet presAssocID="{B6F220CB-11EB-4578-A49D-ADC180302D75}" presName="parentLin" presStyleCnt="0"/>
      <dgm:spPr/>
      <dgm:t>
        <a:bodyPr/>
        <a:lstStyle/>
        <a:p>
          <a:endParaRPr lang="es-CL"/>
        </a:p>
      </dgm:t>
    </dgm:pt>
    <dgm:pt modelId="{089E9C6D-5A72-46E6-9832-2A4A570C68FD}" type="pres">
      <dgm:prSet presAssocID="{B6F220CB-11EB-4578-A49D-ADC180302D75}" presName="parentLeftMargin" presStyleLbl="node1" presStyleIdx="1" presStyleCnt="3"/>
      <dgm:spPr/>
      <dgm:t>
        <a:bodyPr/>
        <a:lstStyle/>
        <a:p>
          <a:endParaRPr lang="es-CL"/>
        </a:p>
      </dgm:t>
    </dgm:pt>
    <dgm:pt modelId="{BB499BB5-2AA2-4C86-9301-578BF453D298}" type="pres">
      <dgm:prSet presAssocID="{B6F220CB-11EB-4578-A49D-ADC180302D75}" presName="parentText" presStyleLbl="node1" presStyleIdx="2" presStyleCnt="3" custScaleX="142857">
        <dgm:presLayoutVars>
          <dgm:chMax val="0"/>
          <dgm:bulletEnabled val="1"/>
        </dgm:presLayoutVars>
      </dgm:prSet>
      <dgm:spPr/>
      <dgm:t>
        <a:bodyPr/>
        <a:lstStyle/>
        <a:p>
          <a:endParaRPr lang="es-CL"/>
        </a:p>
      </dgm:t>
    </dgm:pt>
    <dgm:pt modelId="{3E7E06AD-CAB6-4254-9F60-4D61BEC35A7F}" type="pres">
      <dgm:prSet presAssocID="{B6F220CB-11EB-4578-A49D-ADC180302D75}" presName="negativeSpace" presStyleCnt="0"/>
      <dgm:spPr/>
      <dgm:t>
        <a:bodyPr/>
        <a:lstStyle/>
        <a:p>
          <a:endParaRPr lang="es-CL"/>
        </a:p>
      </dgm:t>
    </dgm:pt>
    <dgm:pt modelId="{4A03D6A3-E33B-41DD-B436-A9DD769DCF71}" type="pres">
      <dgm:prSet presAssocID="{B6F220CB-11EB-4578-A49D-ADC180302D75}" presName="childText" presStyleLbl="conFgAcc1" presStyleIdx="2" presStyleCnt="3">
        <dgm:presLayoutVars>
          <dgm:bulletEnabled val="1"/>
        </dgm:presLayoutVars>
      </dgm:prSet>
      <dgm:spPr/>
      <dgm:t>
        <a:bodyPr/>
        <a:lstStyle/>
        <a:p>
          <a:endParaRPr lang="es-CL"/>
        </a:p>
      </dgm:t>
    </dgm:pt>
  </dgm:ptLst>
  <dgm:cxnLst>
    <dgm:cxn modelId="{1D60E86B-12C8-4457-99C8-0DF0443F08C3}" type="presOf" srcId="{B6F220CB-11EB-4578-A49D-ADC180302D75}" destId="{BB499BB5-2AA2-4C86-9301-578BF453D298}" srcOrd="1" destOrd="0" presId="urn:microsoft.com/office/officeart/2005/8/layout/list1"/>
    <dgm:cxn modelId="{87777041-50DA-4F9C-A434-0A068A3E660C}" type="presOf" srcId="{0B9ADBA6-D9B6-48DF-A635-3DDC81D27F56}" destId="{2F2435DE-EC43-4DE0-A0CB-0EBAE9003DB4}" srcOrd="1" destOrd="0" presId="urn:microsoft.com/office/officeart/2005/8/layout/list1"/>
    <dgm:cxn modelId="{8A03D8CB-54AC-48E1-ACBD-54AAE7AD85A3}" type="presOf" srcId="{9A4BF560-F55B-46A6-A88F-4B6559F75BE6}" destId="{F7F91401-2892-4049-9BA9-960F3C643747}" srcOrd="1" destOrd="0" presId="urn:microsoft.com/office/officeart/2005/8/layout/list1"/>
    <dgm:cxn modelId="{99892BE1-8431-4C2E-85B5-C4F6368093E8}" srcId="{6C9B68A3-4477-46F0-B223-402783213C76}" destId="{0B9ADBA6-D9B6-48DF-A635-3DDC81D27F56}" srcOrd="0" destOrd="0" parTransId="{C3CF6205-A2A1-4220-BD19-F94F78B8F4EE}" sibTransId="{CB91DE42-B88F-46AF-A1C8-D876AE7185F3}"/>
    <dgm:cxn modelId="{8B197773-6B4D-4451-B415-5A4D287BCBBC}" type="presOf" srcId="{0B9ADBA6-D9B6-48DF-A635-3DDC81D27F56}" destId="{250754B3-2628-4737-B83E-C982BCA3B27B}" srcOrd="0" destOrd="0" presId="urn:microsoft.com/office/officeart/2005/8/layout/list1"/>
    <dgm:cxn modelId="{70FA30EA-CF67-46A0-9477-D9367CC2736A}" srcId="{6C9B68A3-4477-46F0-B223-402783213C76}" destId="{9A4BF560-F55B-46A6-A88F-4B6559F75BE6}" srcOrd="1" destOrd="0" parTransId="{BB3298EC-A96C-4EC9-B2AB-B180E48BCF44}" sibTransId="{EAF3F114-21AC-4C4D-97B5-9780C332C6AF}"/>
    <dgm:cxn modelId="{CAACFD00-0BD5-4897-8E26-01BBCA3F2C7B}" type="presOf" srcId="{6C9B68A3-4477-46F0-B223-402783213C76}" destId="{307C05B1-EA6F-42FE-8555-E26D51932ACA}" srcOrd="0" destOrd="0" presId="urn:microsoft.com/office/officeart/2005/8/layout/list1"/>
    <dgm:cxn modelId="{4CE992D5-1CD7-4283-9629-670DED3E6B78}" type="presOf" srcId="{B6F220CB-11EB-4578-A49D-ADC180302D75}" destId="{089E9C6D-5A72-46E6-9832-2A4A570C68FD}" srcOrd="0" destOrd="0" presId="urn:microsoft.com/office/officeart/2005/8/layout/list1"/>
    <dgm:cxn modelId="{ADB18570-3326-47E5-82D2-D9E6E5303C1F}" type="presOf" srcId="{9A4BF560-F55B-46A6-A88F-4B6559F75BE6}" destId="{5D247B95-2EB0-4074-9700-B5C7E144AAB0}" srcOrd="0" destOrd="0" presId="urn:microsoft.com/office/officeart/2005/8/layout/list1"/>
    <dgm:cxn modelId="{A0116A2B-3DF7-440B-92A0-385763AC5ADC}" srcId="{6C9B68A3-4477-46F0-B223-402783213C76}" destId="{B6F220CB-11EB-4578-A49D-ADC180302D75}" srcOrd="2" destOrd="0" parTransId="{66377325-209F-4E26-9DA6-872D7F887E60}" sibTransId="{182C2AE7-FA03-4C9D-9651-BD6941A3F67C}"/>
    <dgm:cxn modelId="{819BAD11-22C5-4981-942D-8B8F13EE53C2}" type="presParOf" srcId="{307C05B1-EA6F-42FE-8555-E26D51932ACA}" destId="{AFF42EF7-B6AA-4B84-81AD-324DFEFA0A78}" srcOrd="0" destOrd="0" presId="urn:microsoft.com/office/officeart/2005/8/layout/list1"/>
    <dgm:cxn modelId="{07C34E63-97B8-4CB3-B12C-D8C3953AD141}" type="presParOf" srcId="{AFF42EF7-B6AA-4B84-81AD-324DFEFA0A78}" destId="{250754B3-2628-4737-B83E-C982BCA3B27B}" srcOrd="0" destOrd="0" presId="urn:microsoft.com/office/officeart/2005/8/layout/list1"/>
    <dgm:cxn modelId="{8A740B8B-611C-4C0D-A345-EC4D265C66A7}" type="presParOf" srcId="{AFF42EF7-B6AA-4B84-81AD-324DFEFA0A78}" destId="{2F2435DE-EC43-4DE0-A0CB-0EBAE9003DB4}" srcOrd="1" destOrd="0" presId="urn:microsoft.com/office/officeart/2005/8/layout/list1"/>
    <dgm:cxn modelId="{C7646096-4B20-41AC-B120-5DD046491DB0}" type="presParOf" srcId="{307C05B1-EA6F-42FE-8555-E26D51932ACA}" destId="{C6A72045-E21B-498D-8E2D-B507ED280125}" srcOrd="1" destOrd="0" presId="urn:microsoft.com/office/officeart/2005/8/layout/list1"/>
    <dgm:cxn modelId="{59150BDF-EB9F-49A0-B9B7-5F83CCFD9CBC}" type="presParOf" srcId="{307C05B1-EA6F-42FE-8555-E26D51932ACA}" destId="{025182C3-D4DA-4B2F-ABDD-793E941AEC77}" srcOrd="2" destOrd="0" presId="urn:microsoft.com/office/officeart/2005/8/layout/list1"/>
    <dgm:cxn modelId="{C1E38D23-095D-4188-80FB-334714C01B70}" type="presParOf" srcId="{307C05B1-EA6F-42FE-8555-E26D51932ACA}" destId="{F6592B6F-69E0-4D8A-A5BC-65153CC9ECBB}" srcOrd="3" destOrd="0" presId="urn:microsoft.com/office/officeart/2005/8/layout/list1"/>
    <dgm:cxn modelId="{8206D0F0-1536-47B1-8775-D8E11F40222D}" type="presParOf" srcId="{307C05B1-EA6F-42FE-8555-E26D51932ACA}" destId="{4C5C0C0E-B71A-4496-8EC6-7B1D4889CD04}" srcOrd="4" destOrd="0" presId="urn:microsoft.com/office/officeart/2005/8/layout/list1"/>
    <dgm:cxn modelId="{212832B9-ECEB-41BB-A20C-E46D514EFFB9}" type="presParOf" srcId="{4C5C0C0E-B71A-4496-8EC6-7B1D4889CD04}" destId="{5D247B95-2EB0-4074-9700-B5C7E144AAB0}" srcOrd="0" destOrd="0" presId="urn:microsoft.com/office/officeart/2005/8/layout/list1"/>
    <dgm:cxn modelId="{92A14F38-0F25-4ABC-AD46-8F67829B34C4}" type="presParOf" srcId="{4C5C0C0E-B71A-4496-8EC6-7B1D4889CD04}" destId="{F7F91401-2892-4049-9BA9-960F3C643747}" srcOrd="1" destOrd="0" presId="urn:microsoft.com/office/officeart/2005/8/layout/list1"/>
    <dgm:cxn modelId="{53BD5C13-D63A-45B9-BD52-C6ED5BFC623B}" type="presParOf" srcId="{307C05B1-EA6F-42FE-8555-E26D51932ACA}" destId="{A364D3AD-82E9-4BBF-8C67-DE4909022AA1}" srcOrd="5" destOrd="0" presId="urn:microsoft.com/office/officeart/2005/8/layout/list1"/>
    <dgm:cxn modelId="{51E6BF2E-E008-4549-A6C6-7F3BF8A53394}" type="presParOf" srcId="{307C05B1-EA6F-42FE-8555-E26D51932ACA}" destId="{A662AD85-4533-4735-A144-45003C54022C}" srcOrd="6" destOrd="0" presId="urn:microsoft.com/office/officeart/2005/8/layout/list1"/>
    <dgm:cxn modelId="{430AF46E-106E-490C-BCAD-41465E2D294B}" type="presParOf" srcId="{307C05B1-EA6F-42FE-8555-E26D51932ACA}" destId="{B75E85E6-2533-4F31-A4AC-8A9CECF11FA2}" srcOrd="7" destOrd="0" presId="urn:microsoft.com/office/officeart/2005/8/layout/list1"/>
    <dgm:cxn modelId="{C54C673C-BE6E-4378-A578-3BF6044095CB}" type="presParOf" srcId="{307C05B1-EA6F-42FE-8555-E26D51932ACA}" destId="{9DF19A17-AC19-4B96-8C9B-7EA1B5F8732A}" srcOrd="8" destOrd="0" presId="urn:microsoft.com/office/officeart/2005/8/layout/list1"/>
    <dgm:cxn modelId="{187FA235-846F-4AA1-90DC-5C6583CD4369}" type="presParOf" srcId="{9DF19A17-AC19-4B96-8C9B-7EA1B5F8732A}" destId="{089E9C6D-5A72-46E6-9832-2A4A570C68FD}" srcOrd="0" destOrd="0" presId="urn:microsoft.com/office/officeart/2005/8/layout/list1"/>
    <dgm:cxn modelId="{6F31ECFC-D6C4-4FC8-A60E-AEA3ADBCAA02}" type="presParOf" srcId="{9DF19A17-AC19-4B96-8C9B-7EA1B5F8732A}" destId="{BB499BB5-2AA2-4C86-9301-578BF453D298}" srcOrd="1" destOrd="0" presId="urn:microsoft.com/office/officeart/2005/8/layout/list1"/>
    <dgm:cxn modelId="{678E97F8-6C2F-4AAC-9216-449D53BCE8E4}" type="presParOf" srcId="{307C05B1-EA6F-42FE-8555-E26D51932ACA}" destId="{3E7E06AD-CAB6-4254-9F60-4D61BEC35A7F}" srcOrd="9" destOrd="0" presId="urn:microsoft.com/office/officeart/2005/8/layout/list1"/>
    <dgm:cxn modelId="{29C0A4EE-779E-4FA3-8494-BB1961ADC6A6}" type="presParOf" srcId="{307C05B1-EA6F-42FE-8555-E26D51932ACA}" destId="{4A03D6A3-E33B-41DD-B436-A9DD769DCF71}"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D817758-95AD-4382-A648-A9F40C987FD1}" type="doc">
      <dgm:prSet loTypeId="urn:microsoft.com/office/officeart/2005/8/layout/radial6" loCatId="relationship" qsTypeId="urn:microsoft.com/office/officeart/2005/8/quickstyle/simple1" qsCatId="simple" csTypeId="urn:microsoft.com/office/officeart/2005/8/colors/accent1_2" csCatId="accent1" phldr="1"/>
      <dgm:spPr/>
      <dgm:t>
        <a:bodyPr/>
        <a:lstStyle/>
        <a:p>
          <a:endParaRPr lang="es-CL"/>
        </a:p>
      </dgm:t>
    </dgm:pt>
    <dgm:pt modelId="{19C119A9-E146-4AD5-A148-A2A6BA465C1E}">
      <dgm:prSet phldrT="[Texto]" custT="1"/>
      <dgm:spPr>
        <a:solidFill>
          <a:srgbClr val="4F81BD"/>
        </a:solidFill>
        <a:ln>
          <a:solidFill>
            <a:srgbClr val="4F81BD"/>
          </a:solidFill>
        </a:ln>
      </dgm:spPr>
      <dgm:t>
        <a:bodyPr/>
        <a:lstStyle/>
        <a:p>
          <a:endParaRPr lang="es-CL" sz="1700" dirty="0" smtClean="0">
            <a:solidFill>
              <a:srgbClr val="FFFFFF"/>
            </a:solidFill>
          </a:endParaRPr>
        </a:p>
        <a:p>
          <a:endParaRPr lang="es-CL" sz="1400" b="1" dirty="0" smtClean="0">
            <a:solidFill>
              <a:srgbClr val="FFFFFF"/>
            </a:solidFill>
            <a:latin typeface="Verdana" pitchFamily="34" charset="0"/>
            <a:ea typeface="Verdana" pitchFamily="34" charset="0"/>
            <a:cs typeface="Verdana" pitchFamily="34" charset="0"/>
          </a:endParaRPr>
        </a:p>
        <a:p>
          <a:r>
            <a:rPr lang="es-CL" sz="1400" b="1" dirty="0" smtClean="0">
              <a:solidFill>
                <a:srgbClr val="FFFFFF"/>
              </a:solidFill>
              <a:latin typeface="Verdana" pitchFamily="34" charset="0"/>
              <a:ea typeface="Verdana" pitchFamily="34" charset="0"/>
              <a:cs typeface="Verdana" pitchFamily="34" charset="0"/>
            </a:rPr>
            <a:t>ISO</a:t>
          </a:r>
        </a:p>
      </dgm:t>
    </dgm:pt>
    <dgm:pt modelId="{16B1DE0C-5B4B-4849-B94A-9C2CBDEED4D1}" type="parTrans" cxnId="{3204824B-D043-4A76-B786-50FBF38FFA16}">
      <dgm:prSet/>
      <dgm:spPr/>
      <dgm:t>
        <a:bodyPr/>
        <a:lstStyle/>
        <a:p>
          <a:endParaRPr lang="es-CL"/>
        </a:p>
      </dgm:t>
    </dgm:pt>
    <dgm:pt modelId="{634A5DC9-A936-4F9F-B597-BDFDA681E5AB}" type="sibTrans" cxnId="{3204824B-D043-4A76-B786-50FBF38FFA16}">
      <dgm:prSet/>
      <dgm:spPr>
        <a:solidFill>
          <a:srgbClr val="5F5F5F"/>
        </a:solidFill>
      </dgm:spPr>
      <dgm:t>
        <a:bodyPr/>
        <a:lstStyle/>
        <a:p>
          <a:endParaRPr lang="es-CL"/>
        </a:p>
      </dgm:t>
    </dgm:pt>
    <dgm:pt modelId="{42430FC6-5C29-4EC8-B051-7F8A78ABA6B6}">
      <dgm:prSet phldrT="[Texto]" custT="1"/>
      <dgm:spPr>
        <a:solidFill>
          <a:srgbClr val="4F81BD"/>
        </a:solidFill>
        <a:ln>
          <a:solidFill>
            <a:srgbClr val="4F81BD"/>
          </a:solidFill>
        </a:ln>
      </dgm:spPr>
      <dgm:t>
        <a:bodyPr/>
        <a:lstStyle/>
        <a:p>
          <a:endParaRPr lang="es-CL" sz="1400" b="1" dirty="0" smtClean="0">
            <a:solidFill>
              <a:srgbClr val="FFFFFF"/>
            </a:solidFill>
            <a:latin typeface="Verdana" pitchFamily="34" charset="0"/>
            <a:ea typeface="Verdana" pitchFamily="34" charset="0"/>
            <a:cs typeface="Verdana" pitchFamily="34" charset="0"/>
          </a:endParaRPr>
        </a:p>
        <a:p>
          <a:endParaRPr lang="es-CL" sz="1400" b="1" dirty="0" smtClean="0">
            <a:solidFill>
              <a:srgbClr val="FFFFFF"/>
            </a:solidFill>
            <a:latin typeface="Verdana" pitchFamily="34" charset="0"/>
            <a:ea typeface="Verdana" pitchFamily="34" charset="0"/>
            <a:cs typeface="Verdana" pitchFamily="34" charset="0"/>
          </a:endParaRPr>
        </a:p>
        <a:p>
          <a:r>
            <a:rPr lang="es-CL" sz="1400" b="1" dirty="0" smtClean="0">
              <a:solidFill>
                <a:srgbClr val="FFFFFF"/>
              </a:solidFill>
              <a:latin typeface="Verdana" pitchFamily="34" charset="0"/>
              <a:ea typeface="Verdana" pitchFamily="34" charset="0"/>
              <a:cs typeface="Verdana" pitchFamily="34" charset="0"/>
            </a:rPr>
            <a:t>OPS</a:t>
          </a:r>
          <a:endParaRPr lang="es-CL" sz="1400" b="1" dirty="0">
            <a:solidFill>
              <a:srgbClr val="FFFFFF"/>
            </a:solidFill>
            <a:latin typeface="Verdana" pitchFamily="34" charset="0"/>
            <a:ea typeface="Verdana" pitchFamily="34" charset="0"/>
            <a:cs typeface="Verdana" pitchFamily="34" charset="0"/>
          </a:endParaRPr>
        </a:p>
      </dgm:t>
    </dgm:pt>
    <dgm:pt modelId="{B048E986-D6BB-48A1-9A05-912000E11964}" type="parTrans" cxnId="{577458F8-8377-4468-8BA4-0F2166802EFD}">
      <dgm:prSet/>
      <dgm:spPr/>
      <dgm:t>
        <a:bodyPr/>
        <a:lstStyle/>
        <a:p>
          <a:endParaRPr lang="es-CL"/>
        </a:p>
      </dgm:t>
    </dgm:pt>
    <dgm:pt modelId="{AE3122CE-ED4F-4251-9D8D-677EA8C6D64E}" type="sibTrans" cxnId="{577458F8-8377-4468-8BA4-0F2166802EFD}">
      <dgm:prSet/>
      <dgm:spPr>
        <a:solidFill>
          <a:srgbClr val="5F5F5F"/>
        </a:solidFill>
      </dgm:spPr>
      <dgm:t>
        <a:bodyPr/>
        <a:lstStyle/>
        <a:p>
          <a:endParaRPr lang="es-CL"/>
        </a:p>
      </dgm:t>
    </dgm:pt>
    <dgm:pt modelId="{49B6E0BC-CE01-448D-BDA6-794AB16B357D}">
      <dgm:prSet phldrT="[Texto]" custT="1"/>
      <dgm:spPr>
        <a:solidFill>
          <a:srgbClr val="4F81BD"/>
        </a:solidFill>
        <a:ln>
          <a:solidFill>
            <a:srgbClr val="4F81BD"/>
          </a:solidFill>
        </a:ln>
      </dgm:spPr>
      <dgm:t>
        <a:bodyPr/>
        <a:lstStyle/>
        <a:p>
          <a:endParaRPr lang="es-CL" sz="1400" b="1" dirty="0" smtClean="0">
            <a:solidFill>
              <a:srgbClr val="FFFFFF"/>
            </a:solidFill>
            <a:latin typeface="Verdana" pitchFamily="34" charset="0"/>
            <a:ea typeface="Verdana" pitchFamily="34" charset="0"/>
            <a:cs typeface="Verdana" pitchFamily="34" charset="0"/>
          </a:endParaRPr>
        </a:p>
        <a:p>
          <a:endParaRPr lang="es-CL" sz="1400" b="1" dirty="0" smtClean="0">
            <a:solidFill>
              <a:srgbClr val="FFFFFF"/>
            </a:solidFill>
            <a:latin typeface="Verdana" pitchFamily="34" charset="0"/>
            <a:ea typeface="Verdana" pitchFamily="34" charset="0"/>
            <a:cs typeface="Verdana" pitchFamily="34" charset="0"/>
          </a:endParaRPr>
        </a:p>
        <a:p>
          <a:r>
            <a:rPr lang="es-CL" sz="1400" b="1" dirty="0" smtClean="0">
              <a:solidFill>
                <a:srgbClr val="FFFFFF"/>
              </a:solidFill>
              <a:latin typeface="Verdana" pitchFamily="34" charset="0"/>
              <a:ea typeface="Verdana" pitchFamily="34" charset="0"/>
              <a:cs typeface="Verdana" pitchFamily="34" charset="0"/>
            </a:rPr>
            <a:t>APEC</a:t>
          </a:r>
          <a:endParaRPr lang="es-CL" sz="1400" b="1" dirty="0">
            <a:solidFill>
              <a:srgbClr val="FFFFFF"/>
            </a:solidFill>
            <a:latin typeface="Verdana" pitchFamily="34" charset="0"/>
            <a:ea typeface="Verdana" pitchFamily="34" charset="0"/>
            <a:cs typeface="Verdana" pitchFamily="34" charset="0"/>
          </a:endParaRPr>
        </a:p>
      </dgm:t>
    </dgm:pt>
    <dgm:pt modelId="{EDD63948-A710-44C7-B9A9-73A0687C3D92}" type="parTrans" cxnId="{CCF4F0A0-88B2-4331-9AFA-F764667DA04A}">
      <dgm:prSet/>
      <dgm:spPr/>
      <dgm:t>
        <a:bodyPr/>
        <a:lstStyle/>
        <a:p>
          <a:endParaRPr lang="es-CL"/>
        </a:p>
      </dgm:t>
    </dgm:pt>
    <dgm:pt modelId="{3977747D-2E16-46E3-83FA-9AA00AF6775D}" type="sibTrans" cxnId="{CCF4F0A0-88B2-4331-9AFA-F764667DA04A}">
      <dgm:prSet/>
      <dgm:spPr>
        <a:solidFill>
          <a:srgbClr val="5F5F5F"/>
        </a:solidFill>
      </dgm:spPr>
      <dgm:t>
        <a:bodyPr/>
        <a:lstStyle/>
        <a:p>
          <a:endParaRPr lang="es-CL"/>
        </a:p>
      </dgm:t>
    </dgm:pt>
    <dgm:pt modelId="{CBCBB4F9-5FBA-47BB-A161-537ED0DA9C4A}">
      <dgm:prSet phldrT="[Texto]" custT="1"/>
      <dgm:spPr>
        <a:solidFill>
          <a:srgbClr val="4F81BD"/>
        </a:solidFill>
        <a:ln>
          <a:solidFill>
            <a:srgbClr val="4F81BD"/>
          </a:solidFill>
        </a:ln>
      </dgm:spPr>
      <dgm:t>
        <a:bodyPr/>
        <a:lstStyle/>
        <a:p>
          <a:endParaRPr lang="es-CL" sz="1400" b="1" dirty="0" smtClean="0">
            <a:solidFill>
              <a:srgbClr val="FFFFFF"/>
            </a:solidFill>
            <a:latin typeface="Verdana" pitchFamily="34" charset="0"/>
            <a:ea typeface="Verdana" pitchFamily="34" charset="0"/>
            <a:cs typeface="Verdana" pitchFamily="34" charset="0"/>
          </a:endParaRPr>
        </a:p>
        <a:p>
          <a:endParaRPr lang="es-CL" sz="1400" b="1" dirty="0" smtClean="0">
            <a:solidFill>
              <a:srgbClr val="FFFFFF"/>
            </a:solidFill>
            <a:latin typeface="Verdana" pitchFamily="34" charset="0"/>
            <a:ea typeface="Verdana" pitchFamily="34" charset="0"/>
            <a:cs typeface="Verdana" pitchFamily="34" charset="0"/>
          </a:endParaRPr>
        </a:p>
        <a:p>
          <a:r>
            <a:rPr lang="es-CL" sz="1400" b="1" dirty="0" smtClean="0">
              <a:solidFill>
                <a:srgbClr val="FFFFFF"/>
              </a:solidFill>
              <a:latin typeface="Verdana" pitchFamily="34" charset="0"/>
              <a:ea typeface="Verdana" pitchFamily="34" charset="0"/>
              <a:cs typeface="Verdana" pitchFamily="34" charset="0"/>
            </a:rPr>
            <a:t>OMS</a:t>
          </a:r>
          <a:endParaRPr lang="es-CL" sz="1400" b="1" dirty="0">
            <a:solidFill>
              <a:srgbClr val="FFFFFF"/>
            </a:solidFill>
            <a:latin typeface="Verdana" pitchFamily="34" charset="0"/>
            <a:ea typeface="Verdana" pitchFamily="34" charset="0"/>
            <a:cs typeface="Verdana" pitchFamily="34" charset="0"/>
          </a:endParaRPr>
        </a:p>
      </dgm:t>
    </dgm:pt>
    <dgm:pt modelId="{884D7E81-42BB-489D-A655-D94124AEA7B4}" type="parTrans" cxnId="{0BD294E0-3CA8-4F84-9A26-CB292BE26B56}">
      <dgm:prSet/>
      <dgm:spPr/>
      <dgm:t>
        <a:bodyPr/>
        <a:lstStyle/>
        <a:p>
          <a:endParaRPr lang="es-CL"/>
        </a:p>
      </dgm:t>
    </dgm:pt>
    <dgm:pt modelId="{CFEF3E30-44FF-44B9-8212-4A7240C17952}" type="sibTrans" cxnId="{0BD294E0-3CA8-4F84-9A26-CB292BE26B56}">
      <dgm:prSet/>
      <dgm:spPr>
        <a:solidFill>
          <a:srgbClr val="808080"/>
        </a:solidFill>
      </dgm:spPr>
      <dgm:t>
        <a:bodyPr/>
        <a:lstStyle/>
        <a:p>
          <a:endParaRPr lang="es-CL"/>
        </a:p>
      </dgm:t>
    </dgm:pt>
    <dgm:pt modelId="{3475102E-D183-413B-A41D-926320CFE600}">
      <dgm:prSet phldrT="[Texto]" phldr="1"/>
      <dgm:spPr>
        <a:solidFill>
          <a:srgbClr val="4F81BD"/>
        </a:solidFill>
        <a:ln>
          <a:solidFill>
            <a:srgbClr val="4F81BD"/>
          </a:solidFill>
        </a:ln>
      </dgm:spPr>
      <dgm:t>
        <a:bodyPr/>
        <a:lstStyle/>
        <a:p>
          <a:endParaRPr lang="es-CL" dirty="0">
            <a:solidFill>
              <a:srgbClr val="FFFFFF"/>
            </a:solidFill>
          </a:endParaRPr>
        </a:p>
      </dgm:t>
    </dgm:pt>
    <dgm:pt modelId="{8BF09DE6-FA12-4E6B-83D3-E3C0BAD4E017}" type="sibTrans" cxnId="{79DE4A72-ADCC-4054-A187-24581786BE4A}">
      <dgm:prSet/>
      <dgm:spPr/>
      <dgm:t>
        <a:bodyPr/>
        <a:lstStyle/>
        <a:p>
          <a:endParaRPr lang="es-CL"/>
        </a:p>
      </dgm:t>
    </dgm:pt>
    <dgm:pt modelId="{6634D371-A852-4035-AE96-E89F3C081DFD}" type="parTrans" cxnId="{79DE4A72-ADCC-4054-A187-24581786BE4A}">
      <dgm:prSet/>
      <dgm:spPr/>
      <dgm:t>
        <a:bodyPr/>
        <a:lstStyle/>
        <a:p>
          <a:endParaRPr lang="es-CL"/>
        </a:p>
      </dgm:t>
    </dgm:pt>
    <dgm:pt modelId="{81214CC5-2265-4AA8-AC13-4BD694EA1E8F}" type="pres">
      <dgm:prSet presAssocID="{9D817758-95AD-4382-A648-A9F40C987FD1}" presName="Name0" presStyleCnt="0">
        <dgm:presLayoutVars>
          <dgm:chMax val="1"/>
          <dgm:dir/>
          <dgm:animLvl val="ctr"/>
          <dgm:resizeHandles val="exact"/>
        </dgm:presLayoutVars>
      </dgm:prSet>
      <dgm:spPr/>
      <dgm:t>
        <a:bodyPr/>
        <a:lstStyle/>
        <a:p>
          <a:endParaRPr lang="es-CL"/>
        </a:p>
      </dgm:t>
    </dgm:pt>
    <dgm:pt modelId="{29A650BA-23F4-4FA1-8C72-A6F7BA28BCCF}" type="pres">
      <dgm:prSet presAssocID="{3475102E-D183-413B-A41D-926320CFE600}" presName="centerShape" presStyleLbl="node0" presStyleIdx="0" presStyleCnt="1" custScaleX="7260" custScaleY="30404"/>
      <dgm:spPr/>
      <dgm:t>
        <a:bodyPr/>
        <a:lstStyle/>
        <a:p>
          <a:endParaRPr lang="es-CL"/>
        </a:p>
      </dgm:t>
    </dgm:pt>
    <dgm:pt modelId="{B3A5160C-C485-432D-9E5D-13AFF973C322}" type="pres">
      <dgm:prSet presAssocID="{19C119A9-E146-4AD5-A148-A2A6BA465C1E}" presName="node" presStyleLbl="node1" presStyleIdx="0" presStyleCnt="4">
        <dgm:presLayoutVars>
          <dgm:bulletEnabled val="1"/>
        </dgm:presLayoutVars>
      </dgm:prSet>
      <dgm:spPr/>
      <dgm:t>
        <a:bodyPr/>
        <a:lstStyle/>
        <a:p>
          <a:endParaRPr lang="es-CL"/>
        </a:p>
      </dgm:t>
    </dgm:pt>
    <dgm:pt modelId="{9B7C631C-F6CA-4BD3-B5D0-289E674422CB}" type="pres">
      <dgm:prSet presAssocID="{19C119A9-E146-4AD5-A148-A2A6BA465C1E}" presName="dummy" presStyleCnt="0"/>
      <dgm:spPr/>
    </dgm:pt>
    <dgm:pt modelId="{14F00C28-2660-450B-B827-6D2A47FFC602}" type="pres">
      <dgm:prSet presAssocID="{634A5DC9-A936-4F9F-B597-BDFDA681E5AB}" presName="sibTrans" presStyleLbl="sibTrans2D1" presStyleIdx="0" presStyleCnt="4"/>
      <dgm:spPr/>
      <dgm:t>
        <a:bodyPr/>
        <a:lstStyle/>
        <a:p>
          <a:endParaRPr lang="es-CL"/>
        </a:p>
      </dgm:t>
    </dgm:pt>
    <dgm:pt modelId="{A74C3D38-C4A6-41EE-9C3B-7B89492B9BE3}" type="pres">
      <dgm:prSet presAssocID="{42430FC6-5C29-4EC8-B051-7F8A78ABA6B6}" presName="node" presStyleLbl="node1" presStyleIdx="1" presStyleCnt="4">
        <dgm:presLayoutVars>
          <dgm:bulletEnabled val="1"/>
        </dgm:presLayoutVars>
      </dgm:prSet>
      <dgm:spPr/>
      <dgm:t>
        <a:bodyPr/>
        <a:lstStyle/>
        <a:p>
          <a:endParaRPr lang="es-CL"/>
        </a:p>
      </dgm:t>
    </dgm:pt>
    <dgm:pt modelId="{CFD2C012-9364-4357-A576-C4BA5B42004E}" type="pres">
      <dgm:prSet presAssocID="{42430FC6-5C29-4EC8-B051-7F8A78ABA6B6}" presName="dummy" presStyleCnt="0"/>
      <dgm:spPr/>
    </dgm:pt>
    <dgm:pt modelId="{802A7321-5F59-4CA8-A577-2756F8335031}" type="pres">
      <dgm:prSet presAssocID="{AE3122CE-ED4F-4251-9D8D-677EA8C6D64E}" presName="sibTrans" presStyleLbl="sibTrans2D1" presStyleIdx="1" presStyleCnt="4"/>
      <dgm:spPr/>
      <dgm:t>
        <a:bodyPr/>
        <a:lstStyle/>
        <a:p>
          <a:endParaRPr lang="es-CL"/>
        </a:p>
      </dgm:t>
    </dgm:pt>
    <dgm:pt modelId="{98E95479-250B-4000-84B1-2B2E90F35D65}" type="pres">
      <dgm:prSet presAssocID="{49B6E0BC-CE01-448D-BDA6-794AB16B357D}" presName="node" presStyleLbl="node1" presStyleIdx="2" presStyleCnt="4">
        <dgm:presLayoutVars>
          <dgm:bulletEnabled val="1"/>
        </dgm:presLayoutVars>
      </dgm:prSet>
      <dgm:spPr/>
      <dgm:t>
        <a:bodyPr/>
        <a:lstStyle/>
        <a:p>
          <a:endParaRPr lang="es-CL"/>
        </a:p>
      </dgm:t>
    </dgm:pt>
    <dgm:pt modelId="{408A48EC-5C4A-4350-ABBA-385AAD1D3BBC}" type="pres">
      <dgm:prSet presAssocID="{49B6E0BC-CE01-448D-BDA6-794AB16B357D}" presName="dummy" presStyleCnt="0"/>
      <dgm:spPr/>
    </dgm:pt>
    <dgm:pt modelId="{E1B4F585-D981-4DA3-8B3A-3F9D7DE7F7E3}" type="pres">
      <dgm:prSet presAssocID="{3977747D-2E16-46E3-83FA-9AA00AF6775D}" presName="sibTrans" presStyleLbl="sibTrans2D1" presStyleIdx="2" presStyleCnt="4"/>
      <dgm:spPr/>
      <dgm:t>
        <a:bodyPr/>
        <a:lstStyle/>
        <a:p>
          <a:endParaRPr lang="es-CL"/>
        </a:p>
      </dgm:t>
    </dgm:pt>
    <dgm:pt modelId="{9D7BDB99-A46E-481F-908A-7A3277250F37}" type="pres">
      <dgm:prSet presAssocID="{CBCBB4F9-5FBA-47BB-A161-537ED0DA9C4A}" presName="node" presStyleLbl="node1" presStyleIdx="3" presStyleCnt="4">
        <dgm:presLayoutVars>
          <dgm:bulletEnabled val="1"/>
        </dgm:presLayoutVars>
      </dgm:prSet>
      <dgm:spPr/>
      <dgm:t>
        <a:bodyPr/>
        <a:lstStyle/>
        <a:p>
          <a:endParaRPr lang="es-CL"/>
        </a:p>
      </dgm:t>
    </dgm:pt>
    <dgm:pt modelId="{A9FF2C7A-79F2-49AE-A7D0-F9B457A1E9EC}" type="pres">
      <dgm:prSet presAssocID="{CBCBB4F9-5FBA-47BB-A161-537ED0DA9C4A}" presName="dummy" presStyleCnt="0"/>
      <dgm:spPr/>
    </dgm:pt>
    <dgm:pt modelId="{379FF08B-E17C-4E72-B5B9-184B23D633E6}" type="pres">
      <dgm:prSet presAssocID="{CFEF3E30-44FF-44B9-8212-4A7240C17952}" presName="sibTrans" presStyleLbl="sibTrans2D1" presStyleIdx="3" presStyleCnt="4"/>
      <dgm:spPr/>
      <dgm:t>
        <a:bodyPr/>
        <a:lstStyle/>
        <a:p>
          <a:endParaRPr lang="es-CL"/>
        </a:p>
      </dgm:t>
    </dgm:pt>
  </dgm:ptLst>
  <dgm:cxnLst>
    <dgm:cxn modelId="{2A29E16F-C20B-480C-87A3-4A7CD4DC7309}" type="presOf" srcId="{CFEF3E30-44FF-44B9-8212-4A7240C17952}" destId="{379FF08B-E17C-4E72-B5B9-184B23D633E6}" srcOrd="0" destOrd="0" presId="urn:microsoft.com/office/officeart/2005/8/layout/radial6"/>
    <dgm:cxn modelId="{057C1F29-3281-463D-8087-16DD2FC31F0E}" type="presOf" srcId="{3977747D-2E16-46E3-83FA-9AA00AF6775D}" destId="{E1B4F585-D981-4DA3-8B3A-3F9D7DE7F7E3}" srcOrd="0" destOrd="0" presId="urn:microsoft.com/office/officeart/2005/8/layout/radial6"/>
    <dgm:cxn modelId="{C0DC950E-C375-42A6-BD58-3A649E5C53FD}" type="presOf" srcId="{CBCBB4F9-5FBA-47BB-A161-537ED0DA9C4A}" destId="{9D7BDB99-A46E-481F-908A-7A3277250F37}" srcOrd="0" destOrd="0" presId="urn:microsoft.com/office/officeart/2005/8/layout/radial6"/>
    <dgm:cxn modelId="{A0DBD540-3B55-4E8B-97B6-4DA4427E2623}" type="presOf" srcId="{AE3122CE-ED4F-4251-9D8D-677EA8C6D64E}" destId="{802A7321-5F59-4CA8-A577-2756F8335031}" srcOrd="0" destOrd="0" presId="urn:microsoft.com/office/officeart/2005/8/layout/radial6"/>
    <dgm:cxn modelId="{577458F8-8377-4468-8BA4-0F2166802EFD}" srcId="{3475102E-D183-413B-A41D-926320CFE600}" destId="{42430FC6-5C29-4EC8-B051-7F8A78ABA6B6}" srcOrd="1" destOrd="0" parTransId="{B048E986-D6BB-48A1-9A05-912000E11964}" sibTransId="{AE3122CE-ED4F-4251-9D8D-677EA8C6D64E}"/>
    <dgm:cxn modelId="{CCF4F0A0-88B2-4331-9AFA-F764667DA04A}" srcId="{3475102E-D183-413B-A41D-926320CFE600}" destId="{49B6E0BC-CE01-448D-BDA6-794AB16B357D}" srcOrd="2" destOrd="0" parTransId="{EDD63948-A710-44C7-B9A9-73A0687C3D92}" sibTransId="{3977747D-2E16-46E3-83FA-9AA00AF6775D}"/>
    <dgm:cxn modelId="{E67D71F6-F1AC-4527-9F61-8B8E62D78A90}" type="presOf" srcId="{42430FC6-5C29-4EC8-B051-7F8A78ABA6B6}" destId="{A74C3D38-C4A6-41EE-9C3B-7B89492B9BE3}" srcOrd="0" destOrd="0" presId="urn:microsoft.com/office/officeart/2005/8/layout/radial6"/>
    <dgm:cxn modelId="{79DE4A72-ADCC-4054-A187-24581786BE4A}" srcId="{9D817758-95AD-4382-A648-A9F40C987FD1}" destId="{3475102E-D183-413B-A41D-926320CFE600}" srcOrd="0" destOrd="0" parTransId="{6634D371-A852-4035-AE96-E89F3C081DFD}" sibTransId="{8BF09DE6-FA12-4E6B-83D3-E3C0BAD4E017}"/>
    <dgm:cxn modelId="{77F305E6-DFAD-4314-9D75-DB91BE44776E}" type="presOf" srcId="{3475102E-D183-413B-A41D-926320CFE600}" destId="{29A650BA-23F4-4FA1-8C72-A6F7BA28BCCF}" srcOrd="0" destOrd="0" presId="urn:microsoft.com/office/officeart/2005/8/layout/radial6"/>
    <dgm:cxn modelId="{0E6E23C8-0BA8-408F-8F43-AA2828BCBA19}" type="presOf" srcId="{9D817758-95AD-4382-A648-A9F40C987FD1}" destId="{81214CC5-2265-4AA8-AC13-4BD694EA1E8F}" srcOrd="0" destOrd="0" presId="urn:microsoft.com/office/officeart/2005/8/layout/radial6"/>
    <dgm:cxn modelId="{3204824B-D043-4A76-B786-50FBF38FFA16}" srcId="{3475102E-D183-413B-A41D-926320CFE600}" destId="{19C119A9-E146-4AD5-A148-A2A6BA465C1E}" srcOrd="0" destOrd="0" parTransId="{16B1DE0C-5B4B-4849-B94A-9C2CBDEED4D1}" sibTransId="{634A5DC9-A936-4F9F-B597-BDFDA681E5AB}"/>
    <dgm:cxn modelId="{0B7F7035-18FE-462F-901F-A0E291CCB2CC}" type="presOf" srcId="{19C119A9-E146-4AD5-A148-A2A6BA465C1E}" destId="{B3A5160C-C485-432D-9E5D-13AFF973C322}" srcOrd="0" destOrd="0" presId="urn:microsoft.com/office/officeart/2005/8/layout/radial6"/>
    <dgm:cxn modelId="{09D6F428-ED52-4DF8-9A29-B668F3A52225}" type="presOf" srcId="{634A5DC9-A936-4F9F-B597-BDFDA681E5AB}" destId="{14F00C28-2660-450B-B827-6D2A47FFC602}" srcOrd="0" destOrd="0" presId="urn:microsoft.com/office/officeart/2005/8/layout/radial6"/>
    <dgm:cxn modelId="{0BD294E0-3CA8-4F84-9A26-CB292BE26B56}" srcId="{3475102E-D183-413B-A41D-926320CFE600}" destId="{CBCBB4F9-5FBA-47BB-A161-537ED0DA9C4A}" srcOrd="3" destOrd="0" parTransId="{884D7E81-42BB-489D-A655-D94124AEA7B4}" sibTransId="{CFEF3E30-44FF-44B9-8212-4A7240C17952}"/>
    <dgm:cxn modelId="{8D1919AA-6B04-4AC4-9299-DEFFC7AF561A}" type="presOf" srcId="{49B6E0BC-CE01-448D-BDA6-794AB16B357D}" destId="{98E95479-250B-4000-84B1-2B2E90F35D65}" srcOrd="0" destOrd="0" presId="urn:microsoft.com/office/officeart/2005/8/layout/radial6"/>
    <dgm:cxn modelId="{0BFA10F8-0185-4CD2-B564-5441BCA7CFF1}" type="presParOf" srcId="{81214CC5-2265-4AA8-AC13-4BD694EA1E8F}" destId="{29A650BA-23F4-4FA1-8C72-A6F7BA28BCCF}" srcOrd="0" destOrd="0" presId="urn:microsoft.com/office/officeart/2005/8/layout/radial6"/>
    <dgm:cxn modelId="{EDEFE318-AE21-4F6F-AA44-71E287F47AF0}" type="presParOf" srcId="{81214CC5-2265-4AA8-AC13-4BD694EA1E8F}" destId="{B3A5160C-C485-432D-9E5D-13AFF973C322}" srcOrd="1" destOrd="0" presId="urn:microsoft.com/office/officeart/2005/8/layout/radial6"/>
    <dgm:cxn modelId="{289BE357-976C-4D22-9E27-25E61E64C3BC}" type="presParOf" srcId="{81214CC5-2265-4AA8-AC13-4BD694EA1E8F}" destId="{9B7C631C-F6CA-4BD3-B5D0-289E674422CB}" srcOrd="2" destOrd="0" presId="urn:microsoft.com/office/officeart/2005/8/layout/radial6"/>
    <dgm:cxn modelId="{9DACA4BE-4257-427C-84FF-B50441E8C970}" type="presParOf" srcId="{81214CC5-2265-4AA8-AC13-4BD694EA1E8F}" destId="{14F00C28-2660-450B-B827-6D2A47FFC602}" srcOrd="3" destOrd="0" presId="urn:microsoft.com/office/officeart/2005/8/layout/radial6"/>
    <dgm:cxn modelId="{C0B67CF0-A620-432E-B797-030789DC85DB}" type="presParOf" srcId="{81214CC5-2265-4AA8-AC13-4BD694EA1E8F}" destId="{A74C3D38-C4A6-41EE-9C3B-7B89492B9BE3}" srcOrd="4" destOrd="0" presId="urn:microsoft.com/office/officeart/2005/8/layout/radial6"/>
    <dgm:cxn modelId="{05FE6827-0F98-4F6D-884E-ED64DCD9F789}" type="presParOf" srcId="{81214CC5-2265-4AA8-AC13-4BD694EA1E8F}" destId="{CFD2C012-9364-4357-A576-C4BA5B42004E}" srcOrd="5" destOrd="0" presId="urn:microsoft.com/office/officeart/2005/8/layout/radial6"/>
    <dgm:cxn modelId="{ADF99D72-AEEE-4127-9032-A0FE8B770BEA}" type="presParOf" srcId="{81214CC5-2265-4AA8-AC13-4BD694EA1E8F}" destId="{802A7321-5F59-4CA8-A577-2756F8335031}" srcOrd="6" destOrd="0" presId="urn:microsoft.com/office/officeart/2005/8/layout/radial6"/>
    <dgm:cxn modelId="{3598136B-F174-4B07-A3A3-724B73C35E7F}" type="presParOf" srcId="{81214CC5-2265-4AA8-AC13-4BD694EA1E8F}" destId="{98E95479-250B-4000-84B1-2B2E90F35D65}" srcOrd="7" destOrd="0" presId="urn:microsoft.com/office/officeart/2005/8/layout/radial6"/>
    <dgm:cxn modelId="{FA114198-6DDC-4EF8-831B-2E62E1CD1ACD}" type="presParOf" srcId="{81214CC5-2265-4AA8-AC13-4BD694EA1E8F}" destId="{408A48EC-5C4A-4350-ABBA-385AAD1D3BBC}" srcOrd="8" destOrd="0" presId="urn:microsoft.com/office/officeart/2005/8/layout/radial6"/>
    <dgm:cxn modelId="{8003572F-0F4E-4C6A-B77B-E1992D221BFD}" type="presParOf" srcId="{81214CC5-2265-4AA8-AC13-4BD694EA1E8F}" destId="{E1B4F585-D981-4DA3-8B3A-3F9D7DE7F7E3}" srcOrd="9" destOrd="0" presId="urn:microsoft.com/office/officeart/2005/8/layout/radial6"/>
    <dgm:cxn modelId="{9F5D7846-106E-4DE7-B640-30BAE02DCC9A}" type="presParOf" srcId="{81214CC5-2265-4AA8-AC13-4BD694EA1E8F}" destId="{9D7BDB99-A46E-481F-908A-7A3277250F37}" srcOrd="10" destOrd="0" presId="urn:microsoft.com/office/officeart/2005/8/layout/radial6"/>
    <dgm:cxn modelId="{EAA13536-6C42-4989-82AB-414B28E45593}" type="presParOf" srcId="{81214CC5-2265-4AA8-AC13-4BD694EA1E8F}" destId="{A9FF2C7A-79F2-49AE-A7D0-F9B457A1E9EC}" srcOrd="11" destOrd="0" presId="urn:microsoft.com/office/officeart/2005/8/layout/radial6"/>
    <dgm:cxn modelId="{C3DB6153-0A13-496C-8272-B17A032380B5}" type="presParOf" srcId="{81214CC5-2265-4AA8-AC13-4BD694EA1E8F}" destId="{379FF08B-E17C-4E72-B5B9-184B23D633E6}"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3F8CE08-DB2B-4A39-B4F6-B555381F9F77}"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lang="es-CL"/>
        </a:p>
      </dgm:t>
    </dgm:pt>
    <dgm:pt modelId="{0EB8DC93-3692-421D-9944-0B900E35AD9C}">
      <dgm:prSet phldrT="[Texto]" custT="1"/>
      <dgm:spPr/>
      <dgm:t>
        <a:bodyPr/>
        <a:lstStyle/>
        <a:p>
          <a:pPr algn="just"/>
          <a:r>
            <a:rPr lang="es-CL" sz="1600" b="1" dirty="0" smtClean="0">
              <a:latin typeface="Verdana" pitchFamily="34" charset="0"/>
              <a:ea typeface="Verdana" pitchFamily="34" charset="0"/>
              <a:cs typeface="Verdana" pitchFamily="34" charset="0"/>
            </a:rPr>
            <a:t> 1.  Recomendaciones armonizadas internacionalmente</a:t>
          </a:r>
          <a:endParaRPr lang="es-CL" sz="1600" b="1" dirty="0">
            <a:latin typeface="Verdana" pitchFamily="34" charset="0"/>
            <a:ea typeface="Verdana" pitchFamily="34" charset="0"/>
            <a:cs typeface="Verdana" pitchFamily="34" charset="0"/>
          </a:endParaRPr>
        </a:p>
      </dgm:t>
    </dgm:pt>
    <dgm:pt modelId="{C09F2BE8-FCCD-45A1-B764-ED99BD238B49}" type="parTrans" cxnId="{56720B66-C958-4471-930D-A60EE37B6CDB}">
      <dgm:prSet/>
      <dgm:spPr/>
      <dgm:t>
        <a:bodyPr/>
        <a:lstStyle/>
        <a:p>
          <a:endParaRPr lang="es-CL"/>
        </a:p>
      </dgm:t>
    </dgm:pt>
    <dgm:pt modelId="{1908F388-E17D-4716-A0EE-D3331550A335}" type="sibTrans" cxnId="{56720B66-C958-4471-930D-A60EE37B6CDB}">
      <dgm:prSet/>
      <dgm:spPr/>
      <dgm:t>
        <a:bodyPr/>
        <a:lstStyle/>
        <a:p>
          <a:endParaRPr lang="es-CL"/>
        </a:p>
      </dgm:t>
    </dgm:pt>
    <dgm:pt modelId="{D740DBAA-90F6-49F1-8EE5-59804FCA2E21}">
      <dgm:prSet/>
      <dgm:spPr/>
      <dgm:t>
        <a:bodyPr/>
        <a:lstStyle/>
        <a:p>
          <a:endParaRPr lang="es-CL" dirty="0">
            <a:latin typeface="Verdana" pitchFamily="34" charset="0"/>
            <a:ea typeface="Verdana" pitchFamily="34" charset="0"/>
            <a:cs typeface="Verdana" pitchFamily="34" charset="0"/>
          </a:endParaRPr>
        </a:p>
      </dgm:t>
    </dgm:pt>
    <dgm:pt modelId="{6B88602A-3A62-4C89-ACBB-11A9A498452F}" type="parTrans" cxnId="{2C97E24D-EF7F-469D-8D3E-AF5A040E0179}">
      <dgm:prSet/>
      <dgm:spPr/>
      <dgm:t>
        <a:bodyPr/>
        <a:lstStyle/>
        <a:p>
          <a:endParaRPr lang="es-CL"/>
        </a:p>
      </dgm:t>
    </dgm:pt>
    <dgm:pt modelId="{BED6B0E5-4689-4D26-B953-45025EDF678F}" type="sibTrans" cxnId="{2C97E24D-EF7F-469D-8D3E-AF5A040E0179}">
      <dgm:prSet/>
      <dgm:spPr/>
      <dgm:t>
        <a:bodyPr/>
        <a:lstStyle/>
        <a:p>
          <a:endParaRPr lang="es-CL"/>
        </a:p>
      </dgm:t>
    </dgm:pt>
    <dgm:pt modelId="{494C5AE7-38D5-42F2-9FED-764A7C78CF90}">
      <dgm:prSet phldrT="[Texto]" custT="1"/>
      <dgm:spPr/>
      <dgm:t>
        <a:bodyPr anchor="t"/>
        <a:lstStyle/>
        <a:p>
          <a:r>
            <a:rPr lang="es-CL" sz="1600" b="1" dirty="0" smtClean="0">
              <a:latin typeface="Verdana" pitchFamily="34" charset="0"/>
              <a:ea typeface="Verdana" pitchFamily="34" charset="0"/>
              <a:cs typeface="Verdana" pitchFamily="34" charset="0"/>
            </a:rPr>
            <a:t>3.  Experiencia compartida por ANMAT, CECMED e INVIMA</a:t>
          </a:r>
          <a:r>
            <a:rPr lang="es-CL" sz="5200" dirty="0" smtClean="0">
              <a:latin typeface="Verdana" pitchFamily="34" charset="0"/>
              <a:ea typeface="Verdana" pitchFamily="34" charset="0"/>
              <a:cs typeface="Verdana" pitchFamily="34" charset="0"/>
            </a:rPr>
            <a:t> </a:t>
          </a:r>
          <a:endParaRPr lang="es-CL" sz="5200" dirty="0">
            <a:latin typeface="Verdana" pitchFamily="34" charset="0"/>
            <a:ea typeface="Verdana" pitchFamily="34" charset="0"/>
            <a:cs typeface="Verdana" pitchFamily="34" charset="0"/>
          </a:endParaRPr>
        </a:p>
      </dgm:t>
    </dgm:pt>
    <dgm:pt modelId="{AA5B7F74-8C89-4F5A-934D-15D6CE732AF8}" type="sibTrans" cxnId="{8F175E2B-4C0C-44BE-8C6B-9238ED1773C6}">
      <dgm:prSet/>
      <dgm:spPr/>
      <dgm:t>
        <a:bodyPr/>
        <a:lstStyle/>
        <a:p>
          <a:endParaRPr lang="es-CL"/>
        </a:p>
      </dgm:t>
    </dgm:pt>
    <dgm:pt modelId="{5FBDAB37-0F02-4BD3-802D-8C75478FFCE4}" type="parTrans" cxnId="{8F175E2B-4C0C-44BE-8C6B-9238ED1773C6}">
      <dgm:prSet/>
      <dgm:spPr/>
      <dgm:t>
        <a:bodyPr/>
        <a:lstStyle/>
        <a:p>
          <a:endParaRPr lang="es-CL"/>
        </a:p>
      </dgm:t>
    </dgm:pt>
    <dgm:pt modelId="{6110ED23-E785-4007-AE30-B4E3757E6D83}" type="pres">
      <dgm:prSet presAssocID="{73F8CE08-DB2B-4A39-B4F6-B555381F9F77}" presName="linear" presStyleCnt="0">
        <dgm:presLayoutVars>
          <dgm:animLvl val="lvl"/>
          <dgm:resizeHandles val="exact"/>
        </dgm:presLayoutVars>
      </dgm:prSet>
      <dgm:spPr/>
      <dgm:t>
        <a:bodyPr/>
        <a:lstStyle/>
        <a:p>
          <a:endParaRPr lang="es-CL"/>
        </a:p>
      </dgm:t>
    </dgm:pt>
    <dgm:pt modelId="{202952FA-6997-40FE-B833-E26EF29522EB}" type="pres">
      <dgm:prSet presAssocID="{0EB8DC93-3692-421D-9944-0B900E35AD9C}" presName="parentText" presStyleLbl="node1" presStyleIdx="0" presStyleCnt="3" custScaleY="89370" custLinFactNeighborX="-463" custLinFactNeighborY="-87402">
        <dgm:presLayoutVars>
          <dgm:chMax val="0"/>
          <dgm:bulletEnabled val="1"/>
        </dgm:presLayoutVars>
      </dgm:prSet>
      <dgm:spPr/>
      <dgm:t>
        <a:bodyPr/>
        <a:lstStyle/>
        <a:p>
          <a:endParaRPr lang="es-CL"/>
        </a:p>
      </dgm:t>
    </dgm:pt>
    <dgm:pt modelId="{E193B4C3-50C7-443B-B0D5-58E6589FF25A}" type="pres">
      <dgm:prSet presAssocID="{1908F388-E17D-4716-A0EE-D3331550A335}" presName="spacer" presStyleCnt="0"/>
      <dgm:spPr/>
      <dgm:t>
        <a:bodyPr/>
        <a:lstStyle/>
        <a:p>
          <a:endParaRPr lang="es-CL"/>
        </a:p>
      </dgm:t>
    </dgm:pt>
    <dgm:pt modelId="{9C308052-B5C7-4269-A2F5-38A90FABE96E}" type="pres">
      <dgm:prSet presAssocID="{D740DBAA-90F6-49F1-8EE5-59804FCA2E21}" presName="parentText" presStyleLbl="node1" presStyleIdx="1" presStyleCnt="3" custLinFactY="-1008" custLinFactNeighborX="636" custLinFactNeighborY="-100000">
        <dgm:presLayoutVars>
          <dgm:chMax val="0"/>
          <dgm:bulletEnabled val="1"/>
        </dgm:presLayoutVars>
      </dgm:prSet>
      <dgm:spPr/>
      <dgm:t>
        <a:bodyPr/>
        <a:lstStyle/>
        <a:p>
          <a:endParaRPr lang="es-CL"/>
        </a:p>
      </dgm:t>
    </dgm:pt>
    <dgm:pt modelId="{C196F295-D411-48A0-9C7E-188AAEAFDEB0}" type="pres">
      <dgm:prSet presAssocID="{BED6B0E5-4689-4D26-B953-45025EDF678F}" presName="spacer" presStyleCnt="0"/>
      <dgm:spPr/>
      <dgm:t>
        <a:bodyPr/>
        <a:lstStyle/>
        <a:p>
          <a:endParaRPr lang="es-CL"/>
        </a:p>
      </dgm:t>
    </dgm:pt>
    <dgm:pt modelId="{E9253D70-D65A-4357-A02B-F117D755B7C5}" type="pres">
      <dgm:prSet presAssocID="{494C5AE7-38D5-42F2-9FED-764A7C78CF90}" presName="parentText" presStyleLbl="node1" presStyleIdx="2" presStyleCnt="3" custLinFactY="-16392" custLinFactNeighborX="-278" custLinFactNeighborY="-100000">
        <dgm:presLayoutVars>
          <dgm:chMax val="0"/>
          <dgm:bulletEnabled val="1"/>
        </dgm:presLayoutVars>
      </dgm:prSet>
      <dgm:spPr/>
      <dgm:t>
        <a:bodyPr/>
        <a:lstStyle/>
        <a:p>
          <a:endParaRPr lang="es-CL"/>
        </a:p>
      </dgm:t>
    </dgm:pt>
  </dgm:ptLst>
  <dgm:cxnLst>
    <dgm:cxn modelId="{9D936D03-628B-4051-A351-774D80E050A4}" type="presOf" srcId="{0EB8DC93-3692-421D-9944-0B900E35AD9C}" destId="{202952FA-6997-40FE-B833-E26EF29522EB}" srcOrd="0" destOrd="0" presId="urn:microsoft.com/office/officeart/2005/8/layout/vList2"/>
    <dgm:cxn modelId="{02FEEA5F-AD8B-4B55-B9F2-DE7791242339}" type="presOf" srcId="{73F8CE08-DB2B-4A39-B4F6-B555381F9F77}" destId="{6110ED23-E785-4007-AE30-B4E3757E6D83}" srcOrd="0" destOrd="0" presId="urn:microsoft.com/office/officeart/2005/8/layout/vList2"/>
    <dgm:cxn modelId="{926B5189-7916-4C0F-9E98-1BB9C61C2814}" type="presOf" srcId="{494C5AE7-38D5-42F2-9FED-764A7C78CF90}" destId="{E9253D70-D65A-4357-A02B-F117D755B7C5}" srcOrd="0" destOrd="0" presId="urn:microsoft.com/office/officeart/2005/8/layout/vList2"/>
    <dgm:cxn modelId="{2C97E24D-EF7F-469D-8D3E-AF5A040E0179}" srcId="{73F8CE08-DB2B-4A39-B4F6-B555381F9F77}" destId="{D740DBAA-90F6-49F1-8EE5-59804FCA2E21}" srcOrd="1" destOrd="0" parTransId="{6B88602A-3A62-4C89-ACBB-11A9A498452F}" sibTransId="{BED6B0E5-4689-4D26-B953-45025EDF678F}"/>
    <dgm:cxn modelId="{56720B66-C958-4471-930D-A60EE37B6CDB}" srcId="{73F8CE08-DB2B-4A39-B4F6-B555381F9F77}" destId="{0EB8DC93-3692-421D-9944-0B900E35AD9C}" srcOrd="0" destOrd="0" parTransId="{C09F2BE8-FCCD-45A1-B764-ED99BD238B49}" sibTransId="{1908F388-E17D-4716-A0EE-D3331550A335}"/>
    <dgm:cxn modelId="{2C661525-0586-4F1F-9BCC-DBF4658E06DE}" type="presOf" srcId="{D740DBAA-90F6-49F1-8EE5-59804FCA2E21}" destId="{9C308052-B5C7-4269-A2F5-38A90FABE96E}" srcOrd="0" destOrd="0" presId="urn:microsoft.com/office/officeart/2005/8/layout/vList2"/>
    <dgm:cxn modelId="{8F175E2B-4C0C-44BE-8C6B-9238ED1773C6}" srcId="{73F8CE08-DB2B-4A39-B4F6-B555381F9F77}" destId="{494C5AE7-38D5-42F2-9FED-764A7C78CF90}" srcOrd="2" destOrd="0" parTransId="{5FBDAB37-0F02-4BD3-802D-8C75478FFCE4}" sibTransId="{AA5B7F74-8C89-4F5A-934D-15D6CE732AF8}"/>
    <dgm:cxn modelId="{92BC21B6-6FA6-4EE4-A2B9-8B83E62F6A1D}" type="presParOf" srcId="{6110ED23-E785-4007-AE30-B4E3757E6D83}" destId="{202952FA-6997-40FE-B833-E26EF29522EB}" srcOrd="0" destOrd="0" presId="urn:microsoft.com/office/officeart/2005/8/layout/vList2"/>
    <dgm:cxn modelId="{BC2F03D9-F0A6-4164-BB85-C8A3562158BF}" type="presParOf" srcId="{6110ED23-E785-4007-AE30-B4E3757E6D83}" destId="{E193B4C3-50C7-443B-B0D5-58E6589FF25A}" srcOrd="1" destOrd="0" presId="urn:microsoft.com/office/officeart/2005/8/layout/vList2"/>
    <dgm:cxn modelId="{224A2A0E-A94B-4FB7-ADA3-07EAD9B167CD}" type="presParOf" srcId="{6110ED23-E785-4007-AE30-B4E3757E6D83}" destId="{9C308052-B5C7-4269-A2F5-38A90FABE96E}" srcOrd="2" destOrd="0" presId="urn:microsoft.com/office/officeart/2005/8/layout/vList2"/>
    <dgm:cxn modelId="{399A25FA-237E-45C1-886C-35DE31559551}" type="presParOf" srcId="{6110ED23-E785-4007-AE30-B4E3757E6D83}" destId="{C196F295-D411-48A0-9C7E-188AAEAFDEB0}" srcOrd="3" destOrd="0" presId="urn:microsoft.com/office/officeart/2005/8/layout/vList2"/>
    <dgm:cxn modelId="{9BFBD571-C21B-49CB-B674-B2DD1F524834}" type="presParOf" srcId="{6110ED23-E785-4007-AE30-B4E3757E6D83}" destId="{E9253D70-D65A-4357-A02B-F117D755B7C5}"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48C4867-87B7-4807-9559-B42216071C20}"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s-CL"/>
        </a:p>
      </dgm:t>
    </dgm:pt>
    <dgm:pt modelId="{16851365-3F8B-4DC2-8B0C-BBCC3BF3B826}">
      <dgm:prSet phldrT="[Texto]" custT="1"/>
      <dgm:spPr>
        <a:gradFill flip="none" rotWithShape="0">
          <a:gsLst>
            <a:gs pos="0">
              <a:srgbClr val="10F604">
                <a:shade val="30000"/>
                <a:satMod val="115000"/>
              </a:srgbClr>
            </a:gs>
            <a:gs pos="50000">
              <a:srgbClr val="10F604">
                <a:shade val="67500"/>
                <a:satMod val="115000"/>
              </a:srgbClr>
            </a:gs>
            <a:gs pos="100000">
              <a:srgbClr val="10F604">
                <a:shade val="100000"/>
                <a:satMod val="115000"/>
              </a:srgbClr>
            </a:gs>
          </a:gsLst>
          <a:path path="circle">
            <a:fillToRect t="100000" r="100000"/>
          </a:path>
          <a:tileRect l="-100000" b="-100000"/>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s-CL" sz="1800" b="1" dirty="0" smtClean="0">
              <a:solidFill>
                <a:schemeClr val="tx2">
                  <a:lumMod val="75000"/>
                </a:schemeClr>
              </a:solidFill>
              <a:latin typeface="Verdana" pitchFamily="34" charset="0"/>
              <a:ea typeface="Verdana" pitchFamily="34" charset="0"/>
              <a:cs typeface="Verdana" pitchFamily="34" charset="0"/>
            </a:rPr>
            <a:t>MEJOR CONTROL DE LOS DM</a:t>
          </a:r>
          <a:endParaRPr lang="es-CL" sz="1800" b="1" dirty="0">
            <a:solidFill>
              <a:schemeClr val="tx2">
                <a:lumMod val="75000"/>
              </a:schemeClr>
            </a:solidFill>
            <a:latin typeface="Verdana" pitchFamily="34" charset="0"/>
            <a:ea typeface="Verdana" pitchFamily="34" charset="0"/>
            <a:cs typeface="Verdana" pitchFamily="34" charset="0"/>
          </a:endParaRPr>
        </a:p>
      </dgm:t>
    </dgm:pt>
    <dgm:pt modelId="{C1303974-A966-41EC-8F51-0F722B72503E}" type="parTrans" cxnId="{7FD5755C-D642-4DF8-B94B-884747DD1348}">
      <dgm:prSet/>
      <dgm:spPr/>
      <dgm:t>
        <a:bodyPr/>
        <a:lstStyle/>
        <a:p>
          <a:endParaRPr lang="es-CL"/>
        </a:p>
      </dgm:t>
    </dgm:pt>
    <dgm:pt modelId="{F6C40E98-B260-48F5-8E44-25A94C9770E3}" type="sibTrans" cxnId="{7FD5755C-D642-4DF8-B94B-884747DD1348}">
      <dgm:prSet/>
      <dgm:spPr/>
      <dgm:t>
        <a:bodyPr/>
        <a:lstStyle/>
        <a:p>
          <a:endParaRPr lang="es-CL"/>
        </a:p>
      </dgm:t>
    </dgm:pt>
    <dgm:pt modelId="{0BF6F0A4-A0AB-4414-B7E1-5AB90CB50B13}">
      <dgm:prSet phldrT="[Texto]" custT="1"/>
      <dgm:spPr>
        <a:gradFill flip="none" rotWithShape="0">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s-CL" sz="1400" b="1" dirty="0" smtClean="0">
              <a:solidFill>
                <a:schemeClr val="tx1"/>
              </a:solidFill>
              <a:latin typeface="Verdana" pitchFamily="34" charset="0"/>
              <a:ea typeface="Verdana" pitchFamily="34" charset="0"/>
              <a:cs typeface="Verdana" pitchFamily="34" charset="0"/>
            </a:rPr>
            <a:t>1. Exigencia de </a:t>
          </a:r>
          <a:r>
            <a:rPr lang="es-CL" sz="1400" b="1" u="sng" dirty="0" smtClean="0">
              <a:solidFill>
                <a:schemeClr val="tx1"/>
              </a:solidFill>
              <a:latin typeface="Verdana" pitchFamily="34" charset="0"/>
              <a:ea typeface="Verdana" pitchFamily="34" charset="0"/>
              <a:cs typeface="Verdana" pitchFamily="34" charset="0"/>
            </a:rPr>
            <a:t>CDA</a:t>
          </a:r>
          <a:r>
            <a:rPr lang="es-CL" sz="1400" b="1" dirty="0" smtClean="0">
              <a:solidFill>
                <a:schemeClr val="tx1"/>
              </a:solidFill>
              <a:latin typeface="Verdana" pitchFamily="34" charset="0"/>
              <a:ea typeface="Verdana" pitchFamily="34" charset="0"/>
              <a:cs typeface="Verdana" pitchFamily="34" charset="0"/>
            </a:rPr>
            <a:t> para DM sin registro sanitario</a:t>
          </a:r>
          <a:endParaRPr lang="es-CL" sz="1400" b="1" dirty="0">
            <a:solidFill>
              <a:schemeClr val="tx1"/>
            </a:solidFill>
            <a:latin typeface="Verdana" pitchFamily="34" charset="0"/>
            <a:ea typeface="Verdana" pitchFamily="34" charset="0"/>
            <a:cs typeface="Verdana" pitchFamily="34" charset="0"/>
          </a:endParaRPr>
        </a:p>
      </dgm:t>
    </dgm:pt>
    <dgm:pt modelId="{45DD81CF-B589-4D83-B353-656B68E56342}" type="parTrans" cxnId="{D0622531-EC9F-48BB-A51C-5B959CD49982}">
      <dgm:prSet/>
      <dgm:spPr/>
      <dgm:t>
        <a:bodyPr/>
        <a:lstStyle/>
        <a:p>
          <a:endParaRPr lang="es-CL"/>
        </a:p>
      </dgm:t>
    </dgm:pt>
    <dgm:pt modelId="{BFF97A2B-B08D-42B7-A768-ABB4E2BADF6E}" type="sibTrans" cxnId="{D0622531-EC9F-48BB-A51C-5B959CD49982}">
      <dgm:prSet/>
      <dgm:spPr/>
      <dgm:t>
        <a:bodyPr/>
        <a:lstStyle/>
        <a:p>
          <a:endParaRPr lang="es-CL"/>
        </a:p>
      </dgm:t>
    </dgm:pt>
    <dgm:pt modelId="{EA544E01-CC46-4C2A-9407-7F193F5490B1}">
      <dgm:prSet phldrT="[Texto]" custT="1"/>
      <dgm:spPr>
        <a:gradFill flip="none" rotWithShape="0">
          <a:gsLst>
            <a:gs pos="0">
              <a:srgbClr val="F9796F">
                <a:tint val="66000"/>
                <a:satMod val="160000"/>
              </a:srgbClr>
            </a:gs>
            <a:gs pos="50000">
              <a:srgbClr val="F9796F">
                <a:tint val="44500"/>
                <a:satMod val="160000"/>
              </a:srgbClr>
            </a:gs>
            <a:gs pos="100000">
              <a:srgbClr val="F9796F">
                <a:tint val="23500"/>
                <a:satMod val="160000"/>
              </a:srgbClr>
            </a:gs>
          </a:gsLst>
          <a:path path="circle">
            <a:fillToRect l="50000" t="50000" r="50000" b="50000"/>
          </a:path>
          <a:tileRec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s-CL" sz="1400" b="1" dirty="0" smtClean="0">
              <a:solidFill>
                <a:schemeClr val="tx1"/>
              </a:solidFill>
              <a:latin typeface="Verdana" pitchFamily="34" charset="0"/>
              <a:ea typeface="Verdana" pitchFamily="34" charset="0"/>
              <a:cs typeface="Verdana" pitchFamily="34" charset="0"/>
            </a:rPr>
            <a:t>3. Actualización y elaboración de Guías Técnicas para DM y DMD</a:t>
          </a:r>
          <a:r>
            <a:rPr lang="es-CL" sz="1400" b="1" i="1" dirty="0" smtClean="0">
              <a:solidFill>
                <a:schemeClr val="tx1"/>
              </a:solidFill>
              <a:latin typeface="Verdana" pitchFamily="34" charset="0"/>
              <a:ea typeface="Verdana" pitchFamily="34" charset="0"/>
              <a:cs typeface="Verdana" pitchFamily="34" charset="0"/>
            </a:rPr>
            <a:t>IV</a:t>
          </a:r>
          <a:endParaRPr lang="es-CL" sz="1400" b="1" i="1" dirty="0">
            <a:solidFill>
              <a:schemeClr val="tx1"/>
            </a:solidFill>
            <a:latin typeface="Verdana" pitchFamily="34" charset="0"/>
            <a:ea typeface="Verdana" pitchFamily="34" charset="0"/>
            <a:cs typeface="Verdana" pitchFamily="34" charset="0"/>
          </a:endParaRPr>
        </a:p>
      </dgm:t>
    </dgm:pt>
    <dgm:pt modelId="{2126FA39-97A6-463D-A5A4-97DF7CC0C0AE}" type="parTrans" cxnId="{ADB1A17C-B5BB-4755-86D5-FBA7453FE17A}">
      <dgm:prSet/>
      <dgm:spPr/>
      <dgm:t>
        <a:bodyPr/>
        <a:lstStyle/>
        <a:p>
          <a:endParaRPr lang="es-CL"/>
        </a:p>
      </dgm:t>
    </dgm:pt>
    <dgm:pt modelId="{DCD636C2-FE00-4A34-935F-186F9F8B234D}" type="sibTrans" cxnId="{ADB1A17C-B5BB-4755-86D5-FBA7453FE17A}">
      <dgm:prSet/>
      <dgm:spPr/>
      <dgm:t>
        <a:bodyPr/>
        <a:lstStyle/>
        <a:p>
          <a:endParaRPr lang="es-CL"/>
        </a:p>
      </dgm:t>
    </dgm:pt>
    <dgm:pt modelId="{76491A83-D674-4E86-930B-54BDA646AE1E}">
      <dgm:prSet phldrT="[Texto]" custT="1"/>
      <dgm:spPr>
        <a:gradFill flip="none" rotWithShape="0">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s-CL" sz="1400" b="1" dirty="0" smtClean="0">
              <a:solidFill>
                <a:schemeClr val="tx1"/>
              </a:solidFill>
              <a:latin typeface="Verdana" pitchFamily="34" charset="0"/>
              <a:ea typeface="Verdana" pitchFamily="34" charset="0"/>
              <a:cs typeface="Verdana" pitchFamily="34" charset="0"/>
            </a:rPr>
            <a:t>4. Incorporación a control obligatorio preservativos  </a:t>
          </a:r>
          <a:r>
            <a:rPr lang="es-CL" sz="1400" b="1" u="sng" dirty="0" smtClean="0">
              <a:solidFill>
                <a:schemeClr val="tx1"/>
              </a:solidFill>
              <a:latin typeface="Verdana" pitchFamily="34" charset="0"/>
              <a:ea typeface="Verdana" pitchFamily="34" charset="0"/>
              <a:cs typeface="Verdana" pitchFamily="34" charset="0"/>
            </a:rPr>
            <a:t>material sintético</a:t>
          </a:r>
          <a:r>
            <a:rPr lang="es-CL" sz="1400" b="1" dirty="0" smtClean="0">
              <a:solidFill>
                <a:schemeClr val="tx1"/>
              </a:solidFill>
              <a:latin typeface="Verdana" pitchFamily="34" charset="0"/>
              <a:ea typeface="Verdana" pitchFamily="34" charset="0"/>
              <a:cs typeface="Verdana" pitchFamily="34" charset="0"/>
            </a:rPr>
            <a:t> y </a:t>
          </a:r>
          <a:r>
            <a:rPr lang="es-CL" sz="1400" b="1" u="sng" dirty="0" smtClean="0">
              <a:solidFill>
                <a:schemeClr val="tx1"/>
              </a:solidFill>
              <a:latin typeface="Verdana" pitchFamily="34" charset="0"/>
              <a:ea typeface="Verdana" pitchFamily="34" charset="0"/>
              <a:cs typeface="Verdana" pitchFamily="34" charset="0"/>
            </a:rPr>
            <a:t>femeninos</a:t>
          </a:r>
          <a:endParaRPr lang="es-CL" sz="1400" b="1" u="sng" dirty="0">
            <a:solidFill>
              <a:schemeClr val="tx1"/>
            </a:solidFill>
            <a:latin typeface="Verdana" pitchFamily="34" charset="0"/>
            <a:ea typeface="Verdana" pitchFamily="34" charset="0"/>
            <a:cs typeface="Verdana" pitchFamily="34" charset="0"/>
          </a:endParaRPr>
        </a:p>
      </dgm:t>
    </dgm:pt>
    <dgm:pt modelId="{C1A60236-4692-42F2-BF3C-95FC68A1EF99}" type="parTrans" cxnId="{1340EE5A-E2EB-47EC-A828-4C7D3D78D473}">
      <dgm:prSet/>
      <dgm:spPr/>
      <dgm:t>
        <a:bodyPr/>
        <a:lstStyle/>
        <a:p>
          <a:endParaRPr lang="es-CL"/>
        </a:p>
      </dgm:t>
    </dgm:pt>
    <dgm:pt modelId="{DF65626B-5B85-493B-AD4F-AE34CDD5ED33}" type="sibTrans" cxnId="{1340EE5A-E2EB-47EC-A828-4C7D3D78D473}">
      <dgm:prSet/>
      <dgm:spPr/>
      <dgm:t>
        <a:bodyPr/>
        <a:lstStyle/>
        <a:p>
          <a:endParaRPr lang="es-CL"/>
        </a:p>
      </dgm:t>
    </dgm:pt>
    <dgm:pt modelId="{D2FB387A-4F9C-473B-8A07-09DCECD85AAA}">
      <dgm:prSet phldrT="[Texto]" custT="1"/>
      <dgm:spPr>
        <a:gradFill flip="none" rotWithShape="0">
          <a:gsLst>
            <a:gs pos="0">
              <a:srgbClr val="00A79D">
                <a:tint val="66000"/>
                <a:satMod val="160000"/>
              </a:srgbClr>
            </a:gs>
            <a:gs pos="50000">
              <a:srgbClr val="00A79D">
                <a:tint val="44500"/>
                <a:satMod val="160000"/>
              </a:srgbClr>
            </a:gs>
            <a:gs pos="100000">
              <a:srgbClr val="00A79D">
                <a:tint val="23500"/>
                <a:satMod val="160000"/>
              </a:srgbClr>
            </a:gs>
          </a:gsLst>
          <a:path path="circle">
            <a:fillToRect l="50000" t="50000" r="50000" b="50000"/>
          </a:path>
          <a:tileRec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s-CL" sz="1400" b="1" dirty="0" smtClean="0">
              <a:solidFill>
                <a:schemeClr val="tx1"/>
              </a:solidFill>
              <a:latin typeface="Verdana" pitchFamily="34" charset="0"/>
              <a:ea typeface="Verdana" pitchFamily="34" charset="0"/>
              <a:cs typeface="Verdana" pitchFamily="34" charset="0"/>
            </a:rPr>
            <a:t>5. Red de Tecnovigilancia</a:t>
          </a:r>
          <a:endParaRPr lang="es-CL" sz="1400" b="1" dirty="0">
            <a:solidFill>
              <a:schemeClr val="tx1"/>
            </a:solidFill>
            <a:latin typeface="Verdana" pitchFamily="34" charset="0"/>
            <a:ea typeface="Verdana" pitchFamily="34" charset="0"/>
            <a:cs typeface="Verdana" pitchFamily="34" charset="0"/>
          </a:endParaRPr>
        </a:p>
      </dgm:t>
    </dgm:pt>
    <dgm:pt modelId="{8A7B6588-ED54-428F-994E-4F2A14F1D7CB}" type="parTrans" cxnId="{6DF32026-41D8-45DF-A5B8-D0603B04D1BB}">
      <dgm:prSet/>
      <dgm:spPr/>
      <dgm:t>
        <a:bodyPr/>
        <a:lstStyle/>
        <a:p>
          <a:endParaRPr lang="es-CL"/>
        </a:p>
      </dgm:t>
    </dgm:pt>
    <dgm:pt modelId="{202DD0B4-2FBC-4AC1-8738-43D46D0BAFC8}" type="sibTrans" cxnId="{6DF32026-41D8-45DF-A5B8-D0603B04D1BB}">
      <dgm:prSet/>
      <dgm:spPr/>
      <dgm:t>
        <a:bodyPr/>
        <a:lstStyle/>
        <a:p>
          <a:endParaRPr lang="es-CL"/>
        </a:p>
      </dgm:t>
    </dgm:pt>
    <dgm:pt modelId="{21185BEA-59F0-44D5-9D7D-4BA11096FDC1}">
      <dgm:prSet phldrT="[Texto]" custScaleX="170296" custRadScaleRad="103123"/>
      <dgm:spPr/>
      <dgm:t>
        <a:bodyPr/>
        <a:lstStyle/>
        <a:p>
          <a:endParaRPr lang="es-CL"/>
        </a:p>
      </dgm:t>
    </dgm:pt>
    <dgm:pt modelId="{17EFA09C-D743-4CF0-94F6-74EA08B479C4}" type="parTrans" cxnId="{F95FCD22-F8CD-4F5D-BB4A-97ABE5512A1B}">
      <dgm:prSet/>
      <dgm:spPr/>
      <dgm:t>
        <a:bodyPr/>
        <a:lstStyle/>
        <a:p>
          <a:endParaRPr lang="es-CL"/>
        </a:p>
      </dgm:t>
    </dgm:pt>
    <dgm:pt modelId="{4E32D72E-6BC4-4BB8-A2C0-8184E620BEC1}" type="sibTrans" cxnId="{F95FCD22-F8CD-4F5D-BB4A-97ABE5512A1B}">
      <dgm:prSet/>
      <dgm:spPr/>
      <dgm:t>
        <a:bodyPr/>
        <a:lstStyle/>
        <a:p>
          <a:endParaRPr lang="es-CL"/>
        </a:p>
      </dgm:t>
    </dgm:pt>
    <dgm:pt modelId="{04179DE1-31A5-47F5-A353-F14FDAB45D2B}" type="pres">
      <dgm:prSet presAssocID="{948C4867-87B7-4807-9559-B42216071C20}" presName="Name0" presStyleCnt="0">
        <dgm:presLayoutVars>
          <dgm:chMax val="1"/>
          <dgm:dir/>
          <dgm:animLvl val="ctr"/>
          <dgm:resizeHandles val="exact"/>
        </dgm:presLayoutVars>
      </dgm:prSet>
      <dgm:spPr/>
      <dgm:t>
        <a:bodyPr/>
        <a:lstStyle/>
        <a:p>
          <a:endParaRPr lang="es-CL"/>
        </a:p>
      </dgm:t>
    </dgm:pt>
    <dgm:pt modelId="{1F51D333-7FCC-49A4-87D2-AC06469E8C9B}" type="pres">
      <dgm:prSet presAssocID="{16851365-3F8B-4DC2-8B0C-BBCC3BF3B826}" presName="centerShape" presStyleLbl="node0" presStyleIdx="0" presStyleCnt="1" custLinFactNeighborX="-3392" custLinFactNeighborY="288"/>
      <dgm:spPr/>
      <dgm:t>
        <a:bodyPr/>
        <a:lstStyle/>
        <a:p>
          <a:endParaRPr lang="es-CL"/>
        </a:p>
      </dgm:t>
    </dgm:pt>
    <dgm:pt modelId="{2A6B82C6-4A54-4DD4-964A-78BFA61BE900}" type="pres">
      <dgm:prSet presAssocID="{0BF6F0A4-A0AB-4414-B7E1-5AB90CB50B13}" presName="node" presStyleLbl="node1" presStyleIdx="0" presStyleCnt="4" custScaleX="165138" custScaleY="123245" custRadScaleRad="100133" custRadScaleInc="-6809">
        <dgm:presLayoutVars>
          <dgm:bulletEnabled val="1"/>
        </dgm:presLayoutVars>
      </dgm:prSet>
      <dgm:spPr/>
      <dgm:t>
        <a:bodyPr/>
        <a:lstStyle/>
        <a:p>
          <a:endParaRPr lang="es-CL"/>
        </a:p>
      </dgm:t>
    </dgm:pt>
    <dgm:pt modelId="{A04FB685-AD17-4F8A-B8EE-5CC7DD679BE5}" type="pres">
      <dgm:prSet presAssocID="{0BF6F0A4-A0AB-4414-B7E1-5AB90CB50B13}" presName="dummy" presStyleCnt="0"/>
      <dgm:spPr/>
    </dgm:pt>
    <dgm:pt modelId="{ADF77ED3-9E21-448D-9D42-A129428B3428}" type="pres">
      <dgm:prSet presAssocID="{BFF97A2B-B08D-42B7-A768-ABB4E2BADF6E}" presName="sibTrans" presStyleLbl="sibTrans2D1" presStyleIdx="0" presStyleCnt="4" custLinFactNeighborX="6344" custLinFactNeighborY="45"/>
      <dgm:spPr/>
      <dgm:t>
        <a:bodyPr/>
        <a:lstStyle/>
        <a:p>
          <a:endParaRPr lang="es-CL"/>
        </a:p>
      </dgm:t>
    </dgm:pt>
    <dgm:pt modelId="{4EFA8E69-F40A-4CF4-B0D1-2953D93EDD52}" type="pres">
      <dgm:prSet presAssocID="{EA544E01-CC46-4C2A-9407-7F193F5490B1}" presName="node" presStyleLbl="node1" presStyleIdx="1" presStyleCnt="4" custScaleX="174228" custScaleY="109139" custRadScaleRad="110357" custRadScaleInc="36511">
        <dgm:presLayoutVars>
          <dgm:bulletEnabled val="1"/>
        </dgm:presLayoutVars>
      </dgm:prSet>
      <dgm:spPr/>
      <dgm:t>
        <a:bodyPr/>
        <a:lstStyle/>
        <a:p>
          <a:endParaRPr lang="es-CL"/>
        </a:p>
      </dgm:t>
    </dgm:pt>
    <dgm:pt modelId="{3A89E941-6764-42AE-9CE6-0D043C0641F6}" type="pres">
      <dgm:prSet presAssocID="{EA544E01-CC46-4C2A-9407-7F193F5490B1}" presName="dummy" presStyleCnt="0"/>
      <dgm:spPr/>
    </dgm:pt>
    <dgm:pt modelId="{089AFD60-6BE2-449E-BC96-275FF4B4487D}" type="pres">
      <dgm:prSet presAssocID="{DCD636C2-FE00-4A34-935F-186F9F8B234D}" presName="sibTrans" presStyleLbl="sibTrans2D1" presStyleIdx="1" presStyleCnt="4"/>
      <dgm:spPr/>
      <dgm:t>
        <a:bodyPr/>
        <a:lstStyle/>
        <a:p>
          <a:endParaRPr lang="es-CL"/>
        </a:p>
      </dgm:t>
    </dgm:pt>
    <dgm:pt modelId="{60366A29-1EC6-4E39-B161-7ACA2F75B03E}" type="pres">
      <dgm:prSet presAssocID="{76491A83-D674-4E86-930B-54BDA646AE1E}" presName="node" presStyleLbl="node1" presStyleIdx="2" presStyleCnt="4" custScaleX="178115" custScaleY="125774" custRadScaleRad="101786" custRadScaleInc="-59558">
        <dgm:presLayoutVars>
          <dgm:bulletEnabled val="1"/>
        </dgm:presLayoutVars>
      </dgm:prSet>
      <dgm:spPr/>
      <dgm:t>
        <a:bodyPr/>
        <a:lstStyle/>
        <a:p>
          <a:endParaRPr lang="es-CL"/>
        </a:p>
      </dgm:t>
    </dgm:pt>
    <dgm:pt modelId="{0AD9FC35-925E-4B9C-AAC1-4D5E733793D3}" type="pres">
      <dgm:prSet presAssocID="{76491A83-D674-4E86-930B-54BDA646AE1E}" presName="dummy" presStyleCnt="0"/>
      <dgm:spPr/>
    </dgm:pt>
    <dgm:pt modelId="{41E9CFD5-D39A-4F55-BF93-3B37D3AF2BD2}" type="pres">
      <dgm:prSet presAssocID="{DF65626B-5B85-493B-AD4F-AE34CDD5ED33}" presName="sibTrans" presStyleLbl="sibTrans2D1" presStyleIdx="2" presStyleCnt="4"/>
      <dgm:spPr/>
      <dgm:t>
        <a:bodyPr/>
        <a:lstStyle/>
        <a:p>
          <a:endParaRPr lang="es-CL"/>
        </a:p>
      </dgm:t>
    </dgm:pt>
    <dgm:pt modelId="{2B60C355-D428-46AE-A998-670C78902FD2}" type="pres">
      <dgm:prSet presAssocID="{D2FB387A-4F9C-473B-8A07-09DCECD85AAA}" presName="node" presStyleLbl="node1" presStyleIdx="3" presStyleCnt="4" custScaleX="170296" custRadScaleRad="121657" custRadScaleInc="-132526">
        <dgm:presLayoutVars>
          <dgm:bulletEnabled val="1"/>
        </dgm:presLayoutVars>
      </dgm:prSet>
      <dgm:spPr/>
      <dgm:t>
        <a:bodyPr/>
        <a:lstStyle/>
        <a:p>
          <a:endParaRPr lang="es-CL"/>
        </a:p>
      </dgm:t>
    </dgm:pt>
    <dgm:pt modelId="{63BD7BDF-6166-4A61-87B7-FC3C8BF58D55}" type="pres">
      <dgm:prSet presAssocID="{D2FB387A-4F9C-473B-8A07-09DCECD85AAA}" presName="dummy" presStyleCnt="0"/>
      <dgm:spPr/>
    </dgm:pt>
    <dgm:pt modelId="{9D8BA4F8-AAAC-4223-94DC-1359137D39EB}" type="pres">
      <dgm:prSet presAssocID="{202DD0B4-2FBC-4AC1-8738-43D46D0BAFC8}" presName="sibTrans" presStyleLbl="sibTrans2D1" presStyleIdx="3" presStyleCnt="4" custLinFactNeighborX="2844" custLinFactNeighborY="-464"/>
      <dgm:spPr/>
      <dgm:t>
        <a:bodyPr/>
        <a:lstStyle/>
        <a:p>
          <a:endParaRPr lang="es-CL"/>
        </a:p>
      </dgm:t>
    </dgm:pt>
  </dgm:ptLst>
  <dgm:cxnLst>
    <dgm:cxn modelId="{04DCBEDD-51F0-43AA-9915-E607C749B9BA}" type="presOf" srcId="{BFF97A2B-B08D-42B7-A768-ABB4E2BADF6E}" destId="{ADF77ED3-9E21-448D-9D42-A129428B3428}" srcOrd="0" destOrd="0" presId="urn:microsoft.com/office/officeart/2005/8/layout/radial6"/>
    <dgm:cxn modelId="{228009AA-2C8F-42F8-9E19-AAFAC4832AD3}" type="presOf" srcId="{948C4867-87B7-4807-9559-B42216071C20}" destId="{04179DE1-31A5-47F5-A353-F14FDAB45D2B}" srcOrd="0" destOrd="0" presId="urn:microsoft.com/office/officeart/2005/8/layout/radial6"/>
    <dgm:cxn modelId="{3D1735FE-FBD7-4F00-88DE-30F293598A9F}" type="presOf" srcId="{DCD636C2-FE00-4A34-935F-186F9F8B234D}" destId="{089AFD60-6BE2-449E-BC96-275FF4B4487D}" srcOrd="0" destOrd="0" presId="urn:microsoft.com/office/officeart/2005/8/layout/radial6"/>
    <dgm:cxn modelId="{E80E0997-2305-474A-A3C8-41C10782682C}" type="presOf" srcId="{DF65626B-5B85-493B-AD4F-AE34CDD5ED33}" destId="{41E9CFD5-D39A-4F55-BF93-3B37D3AF2BD2}" srcOrd="0" destOrd="0" presId="urn:microsoft.com/office/officeart/2005/8/layout/radial6"/>
    <dgm:cxn modelId="{02C57C61-6421-46B5-A89E-021524135F74}" type="presOf" srcId="{0BF6F0A4-A0AB-4414-B7E1-5AB90CB50B13}" destId="{2A6B82C6-4A54-4DD4-964A-78BFA61BE900}" srcOrd="0" destOrd="0" presId="urn:microsoft.com/office/officeart/2005/8/layout/radial6"/>
    <dgm:cxn modelId="{1340EE5A-E2EB-47EC-A828-4C7D3D78D473}" srcId="{16851365-3F8B-4DC2-8B0C-BBCC3BF3B826}" destId="{76491A83-D674-4E86-930B-54BDA646AE1E}" srcOrd="2" destOrd="0" parTransId="{C1A60236-4692-42F2-BF3C-95FC68A1EF99}" sibTransId="{DF65626B-5B85-493B-AD4F-AE34CDD5ED33}"/>
    <dgm:cxn modelId="{804C7F05-3295-496D-B098-2421BB333B08}" type="presOf" srcId="{EA544E01-CC46-4C2A-9407-7F193F5490B1}" destId="{4EFA8E69-F40A-4CF4-B0D1-2953D93EDD52}" srcOrd="0" destOrd="0" presId="urn:microsoft.com/office/officeart/2005/8/layout/radial6"/>
    <dgm:cxn modelId="{ADB1A17C-B5BB-4755-86D5-FBA7453FE17A}" srcId="{16851365-3F8B-4DC2-8B0C-BBCC3BF3B826}" destId="{EA544E01-CC46-4C2A-9407-7F193F5490B1}" srcOrd="1" destOrd="0" parTransId="{2126FA39-97A6-463D-A5A4-97DF7CC0C0AE}" sibTransId="{DCD636C2-FE00-4A34-935F-186F9F8B234D}"/>
    <dgm:cxn modelId="{9044B5F1-ECE6-41FE-9DB1-6E8F4B9DBDDA}" type="presOf" srcId="{16851365-3F8B-4DC2-8B0C-BBCC3BF3B826}" destId="{1F51D333-7FCC-49A4-87D2-AC06469E8C9B}" srcOrd="0" destOrd="0" presId="urn:microsoft.com/office/officeart/2005/8/layout/radial6"/>
    <dgm:cxn modelId="{6DF32026-41D8-45DF-A5B8-D0603B04D1BB}" srcId="{16851365-3F8B-4DC2-8B0C-BBCC3BF3B826}" destId="{D2FB387A-4F9C-473B-8A07-09DCECD85AAA}" srcOrd="3" destOrd="0" parTransId="{8A7B6588-ED54-428F-994E-4F2A14F1D7CB}" sibTransId="{202DD0B4-2FBC-4AC1-8738-43D46D0BAFC8}"/>
    <dgm:cxn modelId="{F95FCD22-F8CD-4F5D-BB4A-97ABE5512A1B}" srcId="{948C4867-87B7-4807-9559-B42216071C20}" destId="{21185BEA-59F0-44D5-9D7D-4BA11096FDC1}" srcOrd="1" destOrd="0" parTransId="{17EFA09C-D743-4CF0-94F6-74EA08B479C4}" sibTransId="{4E32D72E-6BC4-4BB8-A2C0-8184E620BEC1}"/>
    <dgm:cxn modelId="{D0622531-EC9F-48BB-A51C-5B959CD49982}" srcId="{16851365-3F8B-4DC2-8B0C-BBCC3BF3B826}" destId="{0BF6F0A4-A0AB-4414-B7E1-5AB90CB50B13}" srcOrd="0" destOrd="0" parTransId="{45DD81CF-B589-4D83-B353-656B68E56342}" sibTransId="{BFF97A2B-B08D-42B7-A768-ABB4E2BADF6E}"/>
    <dgm:cxn modelId="{7FD5755C-D642-4DF8-B94B-884747DD1348}" srcId="{948C4867-87B7-4807-9559-B42216071C20}" destId="{16851365-3F8B-4DC2-8B0C-BBCC3BF3B826}" srcOrd="0" destOrd="0" parTransId="{C1303974-A966-41EC-8F51-0F722B72503E}" sibTransId="{F6C40E98-B260-48F5-8E44-25A94C9770E3}"/>
    <dgm:cxn modelId="{972246B0-7BC1-4727-BD6F-BEA39A56416F}" type="presOf" srcId="{76491A83-D674-4E86-930B-54BDA646AE1E}" destId="{60366A29-1EC6-4E39-B161-7ACA2F75B03E}" srcOrd="0" destOrd="0" presId="urn:microsoft.com/office/officeart/2005/8/layout/radial6"/>
    <dgm:cxn modelId="{7E3AFFD0-CA92-4615-AD08-AB8553228159}" type="presOf" srcId="{202DD0B4-2FBC-4AC1-8738-43D46D0BAFC8}" destId="{9D8BA4F8-AAAC-4223-94DC-1359137D39EB}" srcOrd="0" destOrd="0" presId="urn:microsoft.com/office/officeart/2005/8/layout/radial6"/>
    <dgm:cxn modelId="{866229F5-43C7-40FE-A0C5-689B8DF6239D}" type="presOf" srcId="{D2FB387A-4F9C-473B-8A07-09DCECD85AAA}" destId="{2B60C355-D428-46AE-A998-670C78902FD2}" srcOrd="0" destOrd="0" presId="urn:microsoft.com/office/officeart/2005/8/layout/radial6"/>
    <dgm:cxn modelId="{585F0D82-B60D-48F1-8E2A-AD629045C6E0}" type="presParOf" srcId="{04179DE1-31A5-47F5-A353-F14FDAB45D2B}" destId="{1F51D333-7FCC-49A4-87D2-AC06469E8C9B}" srcOrd="0" destOrd="0" presId="urn:microsoft.com/office/officeart/2005/8/layout/radial6"/>
    <dgm:cxn modelId="{D8BD9020-05A8-4C5C-BE21-8C41F03F9435}" type="presParOf" srcId="{04179DE1-31A5-47F5-A353-F14FDAB45D2B}" destId="{2A6B82C6-4A54-4DD4-964A-78BFA61BE900}" srcOrd="1" destOrd="0" presId="urn:microsoft.com/office/officeart/2005/8/layout/radial6"/>
    <dgm:cxn modelId="{CB2A6A8C-7075-487F-AA9D-4C9217690DF6}" type="presParOf" srcId="{04179DE1-31A5-47F5-A353-F14FDAB45D2B}" destId="{A04FB685-AD17-4F8A-B8EE-5CC7DD679BE5}" srcOrd="2" destOrd="0" presId="urn:microsoft.com/office/officeart/2005/8/layout/radial6"/>
    <dgm:cxn modelId="{BC50BCE5-2837-4D14-986B-47ED9D6F4C3F}" type="presParOf" srcId="{04179DE1-31A5-47F5-A353-F14FDAB45D2B}" destId="{ADF77ED3-9E21-448D-9D42-A129428B3428}" srcOrd="3" destOrd="0" presId="urn:microsoft.com/office/officeart/2005/8/layout/radial6"/>
    <dgm:cxn modelId="{5147FA9D-362D-4437-BF69-8BCCB976F5B7}" type="presParOf" srcId="{04179DE1-31A5-47F5-A353-F14FDAB45D2B}" destId="{4EFA8E69-F40A-4CF4-B0D1-2953D93EDD52}" srcOrd="4" destOrd="0" presId="urn:microsoft.com/office/officeart/2005/8/layout/radial6"/>
    <dgm:cxn modelId="{EFA35C24-AF94-4CBF-A977-FE172AE60CFB}" type="presParOf" srcId="{04179DE1-31A5-47F5-A353-F14FDAB45D2B}" destId="{3A89E941-6764-42AE-9CE6-0D043C0641F6}" srcOrd="5" destOrd="0" presId="urn:microsoft.com/office/officeart/2005/8/layout/radial6"/>
    <dgm:cxn modelId="{0E9C37FB-6405-4284-AEFF-EBD3309D7AF0}" type="presParOf" srcId="{04179DE1-31A5-47F5-A353-F14FDAB45D2B}" destId="{089AFD60-6BE2-449E-BC96-275FF4B4487D}" srcOrd="6" destOrd="0" presId="urn:microsoft.com/office/officeart/2005/8/layout/radial6"/>
    <dgm:cxn modelId="{FADCAAB9-48DA-4BB9-A0E6-F321246A06FB}" type="presParOf" srcId="{04179DE1-31A5-47F5-A353-F14FDAB45D2B}" destId="{60366A29-1EC6-4E39-B161-7ACA2F75B03E}" srcOrd="7" destOrd="0" presId="urn:microsoft.com/office/officeart/2005/8/layout/radial6"/>
    <dgm:cxn modelId="{82272D9B-BF91-42EE-8998-AE18E4873D79}" type="presParOf" srcId="{04179DE1-31A5-47F5-A353-F14FDAB45D2B}" destId="{0AD9FC35-925E-4B9C-AAC1-4D5E733793D3}" srcOrd="8" destOrd="0" presId="urn:microsoft.com/office/officeart/2005/8/layout/radial6"/>
    <dgm:cxn modelId="{5E581265-629B-4E80-BCCB-CAB2904074B7}" type="presParOf" srcId="{04179DE1-31A5-47F5-A353-F14FDAB45D2B}" destId="{41E9CFD5-D39A-4F55-BF93-3B37D3AF2BD2}" srcOrd="9" destOrd="0" presId="urn:microsoft.com/office/officeart/2005/8/layout/radial6"/>
    <dgm:cxn modelId="{EBBDE8EA-DA8C-4AD8-A523-FACCC8B0F1B2}" type="presParOf" srcId="{04179DE1-31A5-47F5-A353-F14FDAB45D2B}" destId="{2B60C355-D428-46AE-A998-670C78902FD2}" srcOrd="10" destOrd="0" presId="urn:microsoft.com/office/officeart/2005/8/layout/radial6"/>
    <dgm:cxn modelId="{40FFAF1E-4FE1-4E23-9786-7DAF2527E995}" type="presParOf" srcId="{04179DE1-31A5-47F5-A353-F14FDAB45D2B}" destId="{63BD7BDF-6166-4A61-87B7-FC3C8BF58D55}" srcOrd="11" destOrd="0" presId="urn:microsoft.com/office/officeart/2005/8/layout/radial6"/>
    <dgm:cxn modelId="{D1EA4C17-C299-4CA6-956A-05B33C25B387}" type="presParOf" srcId="{04179DE1-31A5-47F5-A353-F14FDAB45D2B}" destId="{9D8BA4F8-AAAC-4223-94DC-1359137D39EB}"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48C4867-87B7-4807-9559-B42216071C20}"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s-CL"/>
        </a:p>
      </dgm:t>
    </dgm:pt>
    <dgm:pt modelId="{16851365-3F8B-4DC2-8B0C-BBCC3BF3B826}">
      <dgm:prSet phldrT="[Texto]" custT="1"/>
      <dgm:spPr>
        <a:gradFill flip="none" rotWithShape="0">
          <a:gsLst>
            <a:gs pos="0">
              <a:srgbClr val="10F604">
                <a:shade val="30000"/>
                <a:satMod val="115000"/>
              </a:srgbClr>
            </a:gs>
            <a:gs pos="50000">
              <a:srgbClr val="10F604">
                <a:shade val="67500"/>
                <a:satMod val="115000"/>
              </a:srgbClr>
            </a:gs>
            <a:gs pos="100000">
              <a:srgbClr val="10F604">
                <a:shade val="100000"/>
                <a:satMod val="115000"/>
              </a:srgbClr>
            </a:gs>
          </a:gsLst>
          <a:path path="circle">
            <a:fillToRect t="100000" r="100000"/>
          </a:path>
          <a:tileRect l="-100000" b="-100000"/>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s-CL" sz="1800" b="1" dirty="0" smtClean="0">
              <a:solidFill>
                <a:schemeClr val="tx2">
                  <a:lumMod val="75000"/>
                </a:schemeClr>
              </a:solidFill>
              <a:latin typeface="Verdana" pitchFamily="34" charset="0"/>
              <a:ea typeface="Verdana" pitchFamily="34" charset="0"/>
              <a:cs typeface="Verdana" pitchFamily="34" charset="0"/>
            </a:rPr>
            <a:t>MEJOR CONTROL DE LOS DM</a:t>
          </a:r>
          <a:endParaRPr lang="es-CL" sz="1800" b="1" dirty="0">
            <a:solidFill>
              <a:schemeClr val="tx2">
                <a:lumMod val="75000"/>
              </a:schemeClr>
            </a:solidFill>
            <a:latin typeface="Verdana" pitchFamily="34" charset="0"/>
            <a:ea typeface="Verdana" pitchFamily="34" charset="0"/>
            <a:cs typeface="Verdana" pitchFamily="34" charset="0"/>
          </a:endParaRPr>
        </a:p>
      </dgm:t>
    </dgm:pt>
    <dgm:pt modelId="{C1303974-A966-41EC-8F51-0F722B72503E}" type="parTrans" cxnId="{7FD5755C-D642-4DF8-B94B-884747DD1348}">
      <dgm:prSet/>
      <dgm:spPr/>
      <dgm:t>
        <a:bodyPr/>
        <a:lstStyle/>
        <a:p>
          <a:endParaRPr lang="es-CL"/>
        </a:p>
      </dgm:t>
    </dgm:pt>
    <dgm:pt modelId="{F6C40E98-B260-48F5-8E44-25A94C9770E3}" type="sibTrans" cxnId="{7FD5755C-D642-4DF8-B94B-884747DD1348}">
      <dgm:prSet/>
      <dgm:spPr/>
      <dgm:t>
        <a:bodyPr/>
        <a:lstStyle/>
        <a:p>
          <a:endParaRPr lang="es-CL"/>
        </a:p>
      </dgm:t>
    </dgm:pt>
    <dgm:pt modelId="{0BF6F0A4-A0AB-4414-B7E1-5AB90CB50B13}">
      <dgm:prSet phldrT="[Texto]" custT="1"/>
      <dgm:spPr>
        <a:gradFill flip="none" rotWithShape="0">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s-CL" sz="1400" b="1" dirty="0" smtClean="0">
              <a:solidFill>
                <a:schemeClr val="tx1"/>
              </a:solidFill>
              <a:latin typeface="Verdana" pitchFamily="34" charset="0"/>
              <a:ea typeface="Verdana" pitchFamily="34" charset="0"/>
              <a:cs typeface="Verdana" pitchFamily="34" charset="0"/>
            </a:rPr>
            <a:t>1. Exigencia de </a:t>
          </a:r>
          <a:r>
            <a:rPr lang="es-CL" sz="1400" b="1" u="sng" dirty="0" smtClean="0">
              <a:solidFill>
                <a:schemeClr val="tx1"/>
              </a:solidFill>
              <a:latin typeface="Verdana" pitchFamily="34" charset="0"/>
              <a:ea typeface="Verdana" pitchFamily="34" charset="0"/>
              <a:cs typeface="Verdana" pitchFamily="34" charset="0"/>
            </a:rPr>
            <a:t>CDA</a:t>
          </a:r>
          <a:r>
            <a:rPr lang="es-CL" sz="1400" b="1" dirty="0" smtClean="0">
              <a:solidFill>
                <a:schemeClr val="tx1"/>
              </a:solidFill>
              <a:latin typeface="Verdana" pitchFamily="34" charset="0"/>
              <a:ea typeface="Verdana" pitchFamily="34" charset="0"/>
              <a:cs typeface="Verdana" pitchFamily="34" charset="0"/>
            </a:rPr>
            <a:t> para DM sin registro sanitario</a:t>
          </a:r>
          <a:endParaRPr lang="es-CL" sz="1400" b="1" dirty="0">
            <a:solidFill>
              <a:schemeClr val="tx1"/>
            </a:solidFill>
            <a:latin typeface="Verdana" pitchFamily="34" charset="0"/>
            <a:ea typeface="Verdana" pitchFamily="34" charset="0"/>
            <a:cs typeface="Verdana" pitchFamily="34" charset="0"/>
          </a:endParaRPr>
        </a:p>
      </dgm:t>
    </dgm:pt>
    <dgm:pt modelId="{45DD81CF-B589-4D83-B353-656B68E56342}" type="parTrans" cxnId="{D0622531-EC9F-48BB-A51C-5B959CD49982}">
      <dgm:prSet/>
      <dgm:spPr/>
      <dgm:t>
        <a:bodyPr/>
        <a:lstStyle/>
        <a:p>
          <a:endParaRPr lang="es-CL"/>
        </a:p>
      </dgm:t>
    </dgm:pt>
    <dgm:pt modelId="{BFF97A2B-B08D-42B7-A768-ABB4E2BADF6E}" type="sibTrans" cxnId="{D0622531-EC9F-48BB-A51C-5B959CD49982}">
      <dgm:prSet/>
      <dgm:spPr/>
      <dgm:t>
        <a:bodyPr/>
        <a:lstStyle/>
        <a:p>
          <a:endParaRPr lang="es-CL"/>
        </a:p>
      </dgm:t>
    </dgm:pt>
    <dgm:pt modelId="{EA544E01-CC46-4C2A-9407-7F193F5490B1}">
      <dgm:prSet phldrT="[Texto]" custT="1"/>
      <dgm:spPr>
        <a:gradFill flip="none" rotWithShape="0">
          <a:gsLst>
            <a:gs pos="0">
              <a:srgbClr val="F9796F">
                <a:tint val="66000"/>
                <a:satMod val="160000"/>
              </a:srgbClr>
            </a:gs>
            <a:gs pos="50000">
              <a:srgbClr val="F9796F">
                <a:tint val="44500"/>
                <a:satMod val="160000"/>
              </a:srgbClr>
            </a:gs>
            <a:gs pos="100000">
              <a:srgbClr val="F9796F">
                <a:tint val="23500"/>
                <a:satMod val="160000"/>
              </a:srgbClr>
            </a:gs>
          </a:gsLst>
          <a:path path="circle">
            <a:fillToRect l="50000" t="50000" r="50000" b="50000"/>
          </a:path>
          <a:tileRec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s-CL" sz="1400" b="1" dirty="0" smtClean="0">
              <a:solidFill>
                <a:schemeClr val="tx1"/>
              </a:solidFill>
              <a:latin typeface="Verdana" pitchFamily="34" charset="0"/>
              <a:ea typeface="Verdana" pitchFamily="34" charset="0"/>
              <a:cs typeface="Verdana" pitchFamily="34" charset="0"/>
            </a:rPr>
            <a:t>3. Actualización y elaboración de Guías Técnicas para DM y DMD</a:t>
          </a:r>
          <a:r>
            <a:rPr lang="es-CL" sz="1400" b="1" i="1" dirty="0" smtClean="0">
              <a:solidFill>
                <a:schemeClr val="tx1"/>
              </a:solidFill>
              <a:latin typeface="Verdana" pitchFamily="34" charset="0"/>
              <a:ea typeface="Verdana" pitchFamily="34" charset="0"/>
              <a:cs typeface="Verdana" pitchFamily="34" charset="0"/>
            </a:rPr>
            <a:t>IV</a:t>
          </a:r>
          <a:endParaRPr lang="es-CL" sz="1400" b="1" i="1" dirty="0">
            <a:solidFill>
              <a:schemeClr val="tx1"/>
            </a:solidFill>
            <a:latin typeface="Verdana" pitchFamily="34" charset="0"/>
            <a:ea typeface="Verdana" pitchFamily="34" charset="0"/>
            <a:cs typeface="Verdana" pitchFamily="34" charset="0"/>
          </a:endParaRPr>
        </a:p>
      </dgm:t>
    </dgm:pt>
    <dgm:pt modelId="{2126FA39-97A6-463D-A5A4-97DF7CC0C0AE}" type="parTrans" cxnId="{ADB1A17C-B5BB-4755-86D5-FBA7453FE17A}">
      <dgm:prSet/>
      <dgm:spPr/>
      <dgm:t>
        <a:bodyPr/>
        <a:lstStyle/>
        <a:p>
          <a:endParaRPr lang="es-CL"/>
        </a:p>
      </dgm:t>
    </dgm:pt>
    <dgm:pt modelId="{DCD636C2-FE00-4A34-935F-186F9F8B234D}" type="sibTrans" cxnId="{ADB1A17C-B5BB-4755-86D5-FBA7453FE17A}">
      <dgm:prSet/>
      <dgm:spPr/>
      <dgm:t>
        <a:bodyPr/>
        <a:lstStyle/>
        <a:p>
          <a:endParaRPr lang="es-CL"/>
        </a:p>
      </dgm:t>
    </dgm:pt>
    <dgm:pt modelId="{76491A83-D674-4E86-930B-54BDA646AE1E}">
      <dgm:prSet phldrT="[Texto]" custT="1"/>
      <dgm:spPr>
        <a:gradFill flip="none" rotWithShape="0">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s-CL" sz="1400" b="1" dirty="0" smtClean="0">
              <a:solidFill>
                <a:schemeClr val="tx1"/>
              </a:solidFill>
              <a:latin typeface="Verdana" pitchFamily="34" charset="0"/>
              <a:ea typeface="Verdana" pitchFamily="34" charset="0"/>
              <a:cs typeface="Verdana" pitchFamily="34" charset="0"/>
            </a:rPr>
            <a:t>4. Incorporación a control obligatorio preservativos  </a:t>
          </a:r>
          <a:r>
            <a:rPr lang="es-CL" sz="1400" b="1" u="sng" dirty="0" smtClean="0">
              <a:solidFill>
                <a:schemeClr val="tx1"/>
              </a:solidFill>
              <a:latin typeface="Verdana" pitchFamily="34" charset="0"/>
              <a:ea typeface="Verdana" pitchFamily="34" charset="0"/>
              <a:cs typeface="Verdana" pitchFamily="34" charset="0"/>
            </a:rPr>
            <a:t>material sintético</a:t>
          </a:r>
          <a:r>
            <a:rPr lang="es-CL" sz="1400" b="1" dirty="0" smtClean="0">
              <a:solidFill>
                <a:schemeClr val="tx1"/>
              </a:solidFill>
              <a:latin typeface="Verdana" pitchFamily="34" charset="0"/>
              <a:ea typeface="Verdana" pitchFamily="34" charset="0"/>
              <a:cs typeface="Verdana" pitchFamily="34" charset="0"/>
            </a:rPr>
            <a:t> y </a:t>
          </a:r>
          <a:r>
            <a:rPr lang="es-CL" sz="1400" b="1" u="sng" dirty="0" smtClean="0">
              <a:solidFill>
                <a:schemeClr val="tx1"/>
              </a:solidFill>
              <a:latin typeface="Verdana" pitchFamily="34" charset="0"/>
              <a:ea typeface="Verdana" pitchFamily="34" charset="0"/>
              <a:cs typeface="Verdana" pitchFamily="34" charset="0"/>
            </a:rPr>
            <a:t>femeninos</a:t>
          </a:r>
          <a:endParaRPr lang="es-CL" sz="1400" b="1" u="sng" dirty="0">
            <a:solidFill>
              <a:schemeClr val="tx1"/>
            </a:solidFill>
            <a:latin typeface="Verdana" pitchFamily="34" charset="0"/>
            <a:ea typeface="Verdana" pitchFamily="34" charset="0"/>
            <a:cs typeface="Verdana" pitchFamily="34" charset="0"/>
          </a:endParaRPr>
        </a:p>
      </dgm:t>
    </dgm:pt>
    <dgm:pt modelId="{C1A60236-4692-42F2-BF3C-95FC68A1EF99}" type="parTrans" cxnId="{1340EE5A-E2EB-47EC-A828-4C7D3D78D473}">
      <dgm:prSet/>
      <dgm:spPr/>
      <dgm:t>
        <a:bodyPr/>
        <a:lstStyle/>
        <a:p>
          <a:endParaRPr lang="es-CL"/>
        </a:p>
      </dgm:t>
    </dgm:pt>
    <dgm:pt modelId="{DF65626B-5B85-493B-AD4F-AE34CDD5ED33}" type="sibTrans" cxnId="{1340EE5A-E2EB-47EC-A828-4C7D3D78D473}">
      <dgm:prSet/>
      <dgm:spPr/>
      <dgm:t>
        <a:bodyPr/>
        <a:lstStyle/>
        <a:p>
          <a:endParaRPr lang="es-CL"/>
        </a:p>
      </dgm:t>
    </dgm:pt>
    <dgm:pt modelId="{D2FB387A-4F9C-473B-8A07-09DCECD85AAA}">
      <dgm:prSet phldrT="[Texto]" custT="1"/>
      <dgm:spPr>
        <a:gradFill flip="none" rotWithShape="0">
          <a:gsLst>
            <a:gs pos="0">
              <a:srgbClr val="00A79D">
                <a:tint val="66000"/>
                <a:satMod val="160000"/>
              </a:srgbClr>
            </a:gs>
            <a:gs pos="50000">
              <a:srgbClr val="00A79D">
                <a:tint val="44500"/>
                <a:satMod val="160000"/>
              </a:srgbClr>
            </a:gs>
            <a:gs pos="100000">
              <a:srgbClr val="00A79D">
                <a:tint val="23500"/>
                <a:satMod val="160000"/>
              </a:srgbClr>
            </a:gs>
          </a:gsLst>
          <a:path path="circle">
            <a:fillToRect l="50000" t="50000" r="50000" b="50000"/>
          </a:path>
          <a:tileRec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s-CL" sz="1400" b="1" dirty="0" smtClean="0">
              <a:solidFill>
                <a:schemeClr val="tx1"/>
              </a:solidFill>
              <a:latin typeface="Verdana" pitchFamily="34" charset="0"/>
              <a:ea typeface="Verdana" pitchFamily="34" charset="0"/>
              <a:cs typeface="Verdana" pitchFamily="34" charset="0"/>
            </a:rPr>
            <a:t>5. Red de Tecnovigilancia</a:t>
          </a:r>
          <a:endParaRPr lang="es-CL" sz="1400" b="1" dirty="0">
            <a:solidFill>
              <a:schemeClr val="tx1"/>
            </a:solidFill>
            <a:latin typeface="Verdana" pitchFamily="34" charset="0"/>
            <a:ea typeface="Verdana" pitchFamily="34" charset="0"/>
            <a:cs typeface="Verdana" pitchFamily="34" charset="0"/>
          </a:endParaRPr>
        </a:p>
      </dgm:t>
    </dgm:pt>
    <dgm:pt modelId="{8A7B6588-ED54-428F-994E-4F2A14F1D7CB}" type="parTrans" cxnId="{6DF32026-41D8-45DF-A5B8-D0603B04D1BB}">
      <dgm:prSet/>
      <dgm:spPr/>
      <dgm:t>
        <a:bodyPr/>
        <a:lstStyle/>
        <a:p>
          <a:endParaRPr lang="es-CL"/>
        </a:p>
      </dgm:t>
    </dgm:pt>
    <dgm:pt modelId="{202DD0B4-2FBC-4AC1-8738-43D46D0BAFC8}" type="sibTrans" cxnId="{6DF32026-41D8-45DF-A5B8-D0603B04D1BB}">
      <dgm:prSet/>
      <dgm:spPr/>
      <dgm:t>
        <a:bodyPr/>
        <a:lstStyle/>
        <a:p>
          <a:endParaRPr lang="es-CL"/>
        </a:p>
      </dgm:t>
    </dgm:pt>
    <dgm:pt modelId="{21185BEA-59F0-44D5-9D7D-4BA11096FDC1}">
      <dgm:prSet phldrT="[Texto]" custScaleX="170296" custRadScaleRad="103123"/>
      <dgm:spPr/>
      <dgm:t>
        <a:bodyPr/>
        <a:lstStyle/>
        <a:p>
          <a:endParaRPr lang="es-CL"/>
        </a:p>
      </dgm:t>
    </dgm:pt>
    <dgm:pt modelId="{17EFA09C-D743-4CF0-94F6-74EA08B479C4}" type="parTrans" cxnId="{F95FCD22-F8CD-4F5D-BB4A-97ABE5512A1B}">
      <dgm:prSet/>
      <dgm:spPr/>
      <dgm:t>
        <a:bodyPr/>
        <a:lstStyle/>
        <a:p>
          <a:endParaRPr lang="es-CL"/>
        </a:p>
      </dgm:t>
    </dgm:pt>
    <dgm:pt modelId="{4E32D72E-6BC4-4BB8-A2C0-8184E620BEC1}" type="sibTrans" cxnId="{F95FCD22-F8CD-4F5D-BB4A-97ABE5512A1B}">
      <dgm:prSet/>
      <dgm:spPr/>
      <dgm:t>
        <a:bodyPr/>
        <a:lstStyle/>
        <a:p>
          <a:endParaRPr lang="es-CL"/>
        </a:p>
      </dgm:t>
    </dgm:pt>
    <dgm:pt modelId="{04179DE1-31A5-47F5-A353-F14FDAB45D2B}" type="pres">
      <dgm:prSet presAssocID="{948C4867-87B7-4807-9559-B42216071C20}" presName="Name0" presStyleCnt="0">
        <dgm:presLayoutVars>
          <dgm:chMax val="1"/>
          <dgm:dir/>
          <dgm:animLvl val="ctr"/>
          <dgm:resizeHandles val="exact"/>
        </dgm:presLayoutVars>
      </dgm:prSet>
      <dgm:spPr/>
      <dgm:t>
        <a:bodyPr/>
        <a:lstStyle/>
        <a:p>
          <a:endParaRPr lang="es-CL"/>
        </a:p>
      </dgm:t>
    </dgm:pt>
    <dgm:pt modelId="{1F51D333-7FCC-49A4-87D2-AC06469E8C9B}" type="pres">
      <dgm:prSet presAssocID="{16851365-3F8B-4DC2-8B0C-BBCC3BF3B826}" presName="centerShape" presStyleLbl="node0" presStyleIdx="0" presStyleCnt="1" custLinFactNeighborX="-3392" custLinFactNeighborY="288"/>
      <dgm:spPr/>
      <dgm:t>
        <a:bodyPr/>
        <a:lstStyle/>
        <a:p>
          <a:endParaRPr lang="es-CL"/>
        </a:p>
      </dgm:t>
    </dgm:pt>
    <dgm:pt modelId="{2A6B82C6-4A54-4DD4-964A-78BFA61BE900}" type="pres">
      <dgm:prSet presAssocID="{0BF6F0A4-A0AB-4414-B7E1-5AB90CB50B13}" presName="node" presStyleLbl="node1" presStyleIdx="0" presStyleCnt="4" custScaleX="165138" custScaleY="123245" custRadScaleRad="100133" custRadScaleInc="-6809">
        <dgm:presLayoutVars>
          <dgm:bulletEnabled val="1"/>
        </dgm:presLayoutVars>
      </dgm:prSet>
      <dgm:spPr/>
      <dgm:t>
        <a:bodyPr/>
        <a:lstStyle/>
        <a:p>
          <a:endParaRPr lang="es-CL"/>
        </a:p>
      </dgm:t>
    </dgm:pt>
    <dgm:pt modelId="{A04FB685-AD17-4F8A-B8EE-5CC7DD679BE5}" type="pres">
      <dgm:prSet presAssocID="{0BF6F0A4-A0AB-4414-B7E1-5AB90CB50B13}" presName="dummy" presStyleCnt="0"/>
      <dgm:spPr/>
    </dgm:pt>
    <dgm:pt modelId="{ADF77ED3-9E21-448D-9D42-A129428B3428}" type="pres">
      <dgm:prSet presAssocID="{BFF97A2B-B08D-42B7-A768-ABB4E2BADF6E}" presName="sibTrans" presStyleLbl="sibTrans2D1" presStyleIdx="0" presStyleCnt="4" custLinFactNeighborX="6344" custLinFactNeighborY="45"/>
      <dgm:spPr/>
      <dgm:t>
        <a:bodyPr/>
        <a:lstStyle/>
        <a:p>
          <a:endParaRPr lang="es-CL"/>
        </a:p>
      </dgm:t>
    </dgm:pt>
    <dgm:pt modelId="{4EFA8E69-F40A-4CF4-B0D1-2953D93EDD52}" type="pres">
      <dgm:prSet presAssocID="{EA544E01-CC46-4C2A-9407-7F193F5490B1}" presName="node" presStyleLbl="node1" presStyleIdx="1" presStyleCnt="4" custScaleX="174228" custScaleY="109139" custRadScaleRad="110357" custRadScaleInc="36511">
        <dgm:presLayoutVars>
          <dgm:bulletEnabled val="1"/>
        </dgm:presLayoutVars>
      </dgm:prSet>
      <dgm:spPr/>
      <dgm:t>
        <a:bodyPr/>
        <a:lstStyle/>
        <a:p>
          <a:endParaRPr lang="es-CL"/>
        </a:p>
      </dgm:t>
    </dgm:pt>
    <dgm:pt modelId="{3A89E941-6764-42AE-9CE6-0D043C0641F6}" type="pres">
      <dgm:prSet presAssocID="{EA544E01-CC46-4C2A-9407-7F193F5490B1}" presName="dummy" presStyleCnt="0"/>
      <dgm:spPr/>
    </dgm:pt>
    <dgm:pt modelId="{089AFD60-6BE2-449E-BC96-275FF4B4487D}" type="pres">
      <dgm:prSet presAssocID="{DCD636C2-FE00-4A34-935F-186F9F8B234D}" presName="sibTrans" presStyleLbl="sibTrans2D1" presStyleIdx="1" presStyleCnt="4"/>
      <dgm:spPr/>
      <dgm:t>
        <a:bodyPr/>
        <a:lstStyle/>
        <a:p>
          <a:endParaRPr lang="es-CL"/>
        </a:p>
      </dgm:t>
    </dgm:pt>
    <dgm:pt modelId="{60366A29-1EC6-4E39-B161-7ACA2F75B03E}" type="pres">
      <dgm:prSet presAssocID="{76491A83-D674-4E86-930B-54BDA646AE1E}" presName="node" presStyleLbl="node1" presStyleIdx="2" presStyleCnt="4" custScaleX="178115" custScaleY="125774" custRadScaleRad="101786" custRadScaleInc="-59558">
        <dgm:presLayoutVars>
          <dgm:bulletEnabled val="1"/>
        </dgm:presLayoutVars>
      </dgm:prSet>
      <dgm:spPr/>
      <dgm:t>
        <a:bodyPr/>
        <a:lstStyle/>
        <a:p>
          <a:endParaRPr lang="es-CL"/>
        </a:p>
      </dgm:t>
    </dgm:pt>
    <dgm:pt modelId="{0AD9FC35-925E-4B9C-AAC1-4D5E733793D3}" type="pres">
      <dgm:prSet presAssocID="{76491A83-D674-4E86-930B-54BDA646AE1E}" presName="dummy" presStyleCnt="0"/>
      <dgm:spPr/>
    </dgm:pt>
    <dgm:pt modelId="{41E9CFD5-D39A-4F55-BF93-3B37D3AF2BD2}" type="pres">
      <dgm:prSet presAssocID="{DF65626B-5B85-493B-AD4F-AE34CDD5ED33}" presName="sibTrans" presStyleLbl="sibTrans2D1" presStyleIdx="2" presStyleCnt="4"/>
      <dgm:spPr/>
      <dgm:t>
        <a:bodyPr/>
        <a:lstStyle/>
        <a:p>
          <a:endParaRPr lang="es-CL"/>
        </a:p>
      </dgm:t>
    </dgm:pt>
    <dgm:pt modelId="{2B60C355-D428-46AE-A998-670C78902FD2}" type="pres">
      <dgm:prSet presAssocID="{D2FB387A-4F9C-473B-8A07-09DCECD85AAA}" presName="node" presStyleLbl="node1" presStyleIdx="3" presStyleCnt="4" custScaleX="170296" custRadScaleRad="121657" custRadScaleInc="-132526">
        <dgm:presLayoutVars>
          <dgm:bulletEnabled val="1"/>
        </dgm:presLayoutVars>
      </dgm:prSet>
      <dgm:spPr/>
      <dgm:t>
        <a:bodyPr/>
        <a:lstStyle/>
        <a:p>
          <a:endParaRPr lang="es-CL"/>
        </a:p>
      </dgm:t>
    </dgm:pt>
    <dgm:pt modelId="{63BD7BDF-6166-4A61-87B7-FC3C8BF58D55}" type="pres">
      <dgm:prSet presAssocID="{D2FB387A-4F9C-473B-8A07-09DCECD85AAA}" presName="dummy" presStyleCnt="0"/>
      <dgm:spPr/>
    </dgm:pt>
    <dgm:pt modelId="{9D8BA4F8-AAAC-4223-94DC-1359137D39EB}" type="pres">
      <dgm:prSet presAssocID="{202DD0B4-2FBC-4AC1-8738-43D46D0BAFC8}" presName="sibTrans" presStyleLbl="sibTrans2D1" presStyleIdx="3" presStyleCnt="4" custLinFactNeighborX="2844" custLinFactNeighborY="-464"/>
      <dgm:spPr/>
      <dgm:t>
        <a:bodyPr/>
        <a:lstStyle/>
        <a:p>
          <a:endParaRPr lang="es-CL"/>
        </a:p>
      </dgm:t>
    </dgm:pt>
  </dgm:ptLst>
  <dgm:cxnLst>
    <dgm:cxn modelId="{23879689-0071-411C-93A0-7B5BD907E204}" type="presOf" srcId="{D2FB387A-4F9C-473B-8A07-09DCECD85AAA}" destId="{2B60C355-D428-46AE-A998-670C78902FD2}" srcOrd="0" destOrd="0" presId="urn:microsoft.com/office/officeart/2005/8/layout/radial6"/>
    <dgm:cxn modelId="{1340EE5A-E2EB-47EC-A828-4C7D3D78D473}" srcId="{16851365-3F8B-4DC2-8B0C-BBCC3BF3B826}" destId="{76491A83-D674-4E86-930B-54BDA646AE1E}" srcOrd="2" destOrd="0" parTransId="{C1A60236-4692-42F2-BF3C-95FC68A1EF99}" sibTransId="{DF65626B-5B85-493B-AD4F-AE34CDD5ED33}"/>
    <dgm:cxn modelId="{97528E99-5E2E-4BC5-9836-0D6A5CA06F6D}" type="presOf" srcId="{DCD636C2-FE00-4A34-935F-186F9F8B234D}" destId="{089AFD60-6BE2-449E-BC96-275FF4B4487D}" srcOrd="0" destOrd="0" presId="urn:microsoft.com/office/officeart/2005/8/layout/radial6"/>
    <dgm:cxn modelId="{4D5E6F61-02E1-4EF4-A503-56F396D546BC}" type="presOf" srcId="{202DD0B4-2FBC-4AC1-8738-43D46D0BAFC8}" destId="{9D8BA4F8-AAAC-4223-94DC-1359137D39EB}" srcOrd="0" destOrd="0" presId="urn:microsoft.com/office/officeart/2005/8/layout/radial6"/>
    <dgm:cxn modelId="{621C4DFB-CE1F-4F65-87CA-07B63CC5D0F6}" type="presOf" srcId="{76491A83-D674-4E86-930B-54BDA646AE1E}" destId="{60366A29-1EC6-4E39-B161-7ACA2F75B03E}" srcOrd="0" destOrd="0" presId="urn:microsoft.com/office/officeart/2005/8/layout/radial6"/>
    <dgm:cxn modelId="{323A7932-6082-40B3-A855-925F084FFED0}" type="presOf" srcId="{948C4867-87B7-4807-9559-B42216071C20}" destId="{04179DE1-31A5-47F5-A353-F14FDAB45D2B}" srcOrd="0" destOrd="0" presId="urn:microsoft.com/office/officeart/2005/8/layout/radial6"/>
    <dgm:cxn modelId="{FCFAFF32-1798-4336-8AE7-CC8F7D6A4EDA}" type="presOf" srcId="{DF65626B-5B85-493B-AD4F-AE34CDD5ED33}" destId="{41E9CFD5-D39A-4F55-BF93-3B37D3AF2BD2}" srcOrd="0" destOrd="0" presId="urn:microsoft.com/office/officeart/2005/8/layout/radial6"/>
    <dgm:cxn modelId="{ADB1A17C-B5BB-4755-86D5-FBA7453FE17A}" srcId="{16851365-3F8B-4DC2-8B0C-BBCC3BF3B826}" destId="{EA544E01-CC46-4C2A-9407-7F193F5490B1}" srcOrd="1" destOrd="0" parTransId="{2126FA39-97A6-463D-A5A4-97DF7CC0C0AE}" sibTransId="{DCD636C2-FE00-4A34-935F-186F9F8B234D}"/>
    <dgm:cxn modelId="{7DA65E26-B0F4-4E61-92BE-00E765993418}" type="presOf" srcId="{BFF97A2B-B08D-42B7-A768-ABB4E2BADF6E}" destId="{ADF77ED3-9E21-448D-9D42-A129428B3428}" srcOrd="0" destOrd="0" presId="urn:microsoft.com/office/officeart/2005/8/layout/radial6"/>
    <dgm:cxn modelId="{6DF32026-41D8-45DF-A5B8-D0603B04D1BB}" srcId="{16851365-3F8B-4DC2-8B0C-BBCC3BF3B826}" destId="{D2FB387A-4F9C-473B-8A07-09DCECD85AAA}" srcOrd="3" destOrd="0" parTransId="{8A7B6588-ED54-428F-994E-4F2A14F1D7CB}" sibTransId="{202DD0B4-2FBC-4AC1-8738-43D46D0BAFC8}"/>
    <dgm:cxn modelId="{F95FCD22-F8CD-4F5D-BB4A-97ABE5512A1B}" srcId="{948C4867-87B7-4807-9559-B42216071C20}" destId="{21185BEA-59F0-44D5-9D7D-4BA11096FDC1}" srcOrd="1" destOrd="0" parTransId="{17EFA09C-D743-4CF0-94F6-74EA08B479C4}" sibTransId="{4E32D72E-6BC4-4BB8-A2C0-8184E620BEC1}"/>
    <dgm:cxn modelId="{434F3CF4-C2E9-49CA-8856-11D219E3609A}" type="presOf" srcId="{0BF6F0A4-A0AB-4414-B7E1-5AB90CB50B13}" destId="{2A6B82C6-4A54-4DD4-964A-78BFA61BE900}" srcOrd="0" destOrd="0" presId="urn:microsoft.com/office/officeart/2005/8/layout/radial6"/>
    <dgm:cxn modelId="{D0622531-EC9F-48BB-A51C-5B959CD49982}" srcId="{16851365-3F8B-4DC2-8B0C-BBCC3BF3B826}" destId="{0BF6F0A4-A0AB-4414-B7E1-5AB90CB50B13}" srcOrd="0" destOrd="0" parTransId="{45DD81CF-B589-4D83-B353-656B68E56342}" sibTransId="{BFF97A2B-B08D-42B7-A768-ABB4E2BADF6E}"/>
    <dgm:cxn modelId="{7FD5755C-D642-4DF8-B94B-884747DD1348}" srcId="{948C4867-87B7-4807-9559-B42216071C20}" destId="{16851365-3F8B-4DC2-8B0C-BBCC3BF3B826}" srcOrd="0" destOrd="0" parTransId="{C1303974-A966-41EC-8F51-0F722B72503E}" sibTransId="{F6C40E98-B260-48F5-8E44-25A94C9770E3}"/>
    <dgm:cxn modelId="{A96BFF63-CCC8-4366-97BD-BD48E5192684}" type="presOf" srcId="{EA544E01-CC46-4C2A-9407-7F193F5490B1}" destId="{4EFA8E69-F40A-4CF4-B0D1-2953D93EDD52}" srcOrd="0" destOrd="0" presId="urn:microsoft.com/office/officeart/2005/8/layout/radial6"/>
    <dgm:cxn modelId="{57A7CDB2-BF27-4C09-A723-B47FA29D890E}" type="presOf" srcId="{16851365-3F8B-4DC2-8B0C-BBCC3BF3B826}" destId="{1F51D333-7FCC-49A4-87D2-AC06469E8C9B}" srcOrd="0" destOrd="0" presId="urn:microsoft.com/office/officeart/2005/8/layout/radial6"/>
    <dgm:cxn modelId="{C61D0D7A-CA14-435B-9863-66715C9CCE3A}" type="presParOf" srcId="{04179DE1-31A5-47F5-A353-F14FDAB45D2B}" destId="{1F51D333-7FCC-49A4-87D2-AC06469E8C9B}" srcOrd="0" destOrd="0" presId="urn:microsoft.com/office/officeart/2005/8/layout/radial6"/>
    <dgm:cxn modelId="{3737AC32-D07A-4140-A9F5-732524E910C5}" type="presParOf" srcId="{04179DE1-31A5-47F5-A353-F14FDAB45D2B}" destId="{2A6B82C6-4A54-4DD4-964A-78BFA61BE900}" srcOrd="1" destOrd="0" presId="urn:microsoft.com/office/officeart/2005/8/layout/radial6"/>
    <dgm:cxn modelId="{A9B38DD4-DAD0-46A4-A25E-8328CCAF666B}" type="presParOf" srcId="{04179DE1-31A5-47F5-A353-F14FDAB45D2B}" destId="{A04FB685-AD17-4F8A-B8EE-5CC7DD679BE5}" srcOrd="2" destOrd="0" presId="urn:microsoft.com/office/officeart/2005/8/layout/radial6"/>
    <dgm:cxn modelId="{531255B2-D3BD-4089-A4DD-0BED1340E7CF}" type="presParOf" srcId="{04179DE1-31A5-47F5-A353-F14FDAB45D2B}" destId="{ADF77ED3-9E21-448D-9D42-A129428B3428}" srcOrd="3" destOrd="0" presId="urn:microsoft.com/office/officeart/2005/8/layout/radial6"/>
    <dgm:cxn modelId="{6B84E2C8-1351-409F-9B08-3D1AC275DD77}" type="presParOf" srcId="{04179DE1-31A5-47F5-A353-F14FDAB45D2B}" destId="{4EFA8E69-F40A-4CF4-B0D1-2953D93EDD52}" srcOrd="4" destOrd="0" presId="urn:microsoft.com/office/officeart/2005/8/layout/radial6"/>
    <dgm:cxn modelId="{9875ED30-4D7F-42B7-A572-18375B7A1DA0}" type="presParOf" srcId="{04179DE1-31A5-47F5-A353-F14FDAB45D2B}" destId="{3A89E941-6764-42AE-9CE6-0D043C0641F6}" srcOrd="5" destOrd="0" presId="urn:microsoft.com/office/officeart/2005/8/layout/radial6"/>
    <dgm:cxn modelId="{F1073ABB-9BBE-4B8D-BEF4-CE90C7EE191D}" type="presParOf" srcId="{04179DE1-31A5-47F5-A353-F14FDAB45D2B}" destId="{089AFD60-6BE2-449E-BC96-275FF4B4487D}" srcOrd="6" destOrd="0" presId="urn:microsoft.com/office/officeart/2005/8/layout/radial6"/>
    <dgm:cxn modelId="{BCC8025C-2A34-4C18-AA0E-F222C6045374}" type="presParOf" srcId="{04179DE1-31A5-47F5-A353-F14FDAB45D2B}" destId="{60366A29-1EC6-4E39-B161-7ACA2F75B03E}" srcOrd="7" destOrd="0" presId="urn:microsoft.com/office/officeart/2005/8/layout/radial6"/>
    <dgm:cxn modelId="{5AD3DDC1-FD2A-4ACC-BD7D-1113FF2F91F3}" type="presParOf" srcId="{04179DE1-31A5-47F5-A353-F14FDAB45D2B}" destId="{0AD9FC35-925E-4B9C-AAC1-4D5E733793D3}" srcOrd="8" destOrd="0" presId="urn:microsoft.com/office/officeart/2005/8/layout/radial6"/>
    <dgm:cxn modelId="{2DCF14BA-4B9D-460E-8B09-D1D0B17ADE2A}" type="presParOf" srcId="{04179DE1-31A5-47F5-A353-F14FDAB45D2B}" destId="{41E9CFD5-D39A-4F55-BF93-3B37D3AF2BD2}" srcOrd="9" destOrd="0" presId="urn:microsoft.com/office/officeart/2005/8/layout/radial6"/>
    <dgm:cxn modelId="{5C472A2E-8708-448A-8811-898E86AC81EB}" type="presParOf" srcId="{04179DE1-31A5-47F5-A353-F14FDAB45D2B}" destId="{2B60C355-D428-46AE-A998-670C78902FD2}" srcOrd="10" destOrd="0" presId="urn:microsoft.com/office/officeart/2005/8/layout/radial6"/>
    <dgm:cxn modelId="{905B882D-8B9E-4935-AB81-1CDF9D2DC626}" type="presParOf" srcId="{04179DE1-31A5-47F5-A353-F14FDAB45D2B}" destId="{63BD7BDF-6166-4A61-87B7-FC3C8BF58D55}" srcOrd="11" destOrd="0" presId="urn:microsoft.com/office/officeart/2005/8/layout/radial6"/>
    <dgm:cxn modelId="{4D596034-8F12-4C8C-9050-0E2D3E4C694A}" type="presParOf" srcId="{04179DE1-31A5-47F5-A353-F14FDAB45D2B}" destId="{9D8BA4F8-AAAC-4223-94DC-1359137D39EB}"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87870F9-811F-4F44-BDD9-ECD4F05B3455}"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CL"/>
        </a:p>
      </dgm:t>
    </dgm:pt>
    <dgm:pt modelId="{957F7D1B-FFF3-4927-BC4F-DF09CA1F1D21}">
      <dgm:prSet phldrT="[Texto]" custT="1"/>
      <dgm:spPr>
        <a:solidFill>
          <a:srgbClr val="00A79D"/>
        </a:solidFill>
      </dgm:spPr>
      <dgm:t>
        <a:bodyPr/>
        <a:lstStyle/>
        <a:p>
          <a:pPr algn="just"/>
          <a:r>
            <a:rPr lang="es-CL" sz="1300" b="1" dirty="0" smtClean="0">
              <a:latin typeface="Verdana" pitchFamily="34" charset="0"/>
              <a:ea typeface="Verdana" pitchFamily="34" charset="0"/>
              <a:cs typeface="Verdana" pitchFamily="34" charset="0"/>
            </a:rPr>
            <a:t>Modificar el D.S N°342/2004</a:t>
          </a:r>
          <a:r>
            <a:rPr lang="es-CL" sz="1300" dirty="0" smtClean="0">
              <a:latin typeface="Verdana" pitchFamily="34" charset="0"/>
              <a:ea typeface="Verdana" pitchFamily="34" charset="0"/>
              <a:cs typeface="Verdana" pitchFamily="34" charset="0"/>
            </a:rPr>
            <a:t>, en el sentido de incorporar como Norma Técnica para la Verificación de la Conformidad de Preservativos  - Condones de látex de caucho, la </a:t>
          </a:r>
          <a:r>
            <a:rPr lang="es-CL" sz="1300" b="1" u="sng" dirty="0" smtClean="0">
              <a:latin typeface="Verdana" pitchFamily="34" charset="0"/>
              <a:ea typeface="Verdana" pitchFamily="34" charset="0"/>
              <a:cs typeface="Verdana" pitchFamily="34" charset="0"/>
            </a:rPr>
            <a:t>Norma UNE-EN ISO 4074 del año 2016</a:t>
          </a:r>
          <a:r>
            <a:rPr lang="es-CL" sz="1300" b="0" dirty="0" smtClean="0">
              <a:latin typeface="Verdana" pitchFamily="34" charset="0"/>
              <a:ea typeface="Verdana" pitchFamily="34" charset="0"/>
              <a:cs typeface="Verdana" pitchFamily="34" charset="0"/>
            </a:rPr>
            <a:t>, por corresponder a la versión actualizada de la NCh 2224/1 -2204/10 Of 93, que hoy se señala.</a:t>
          </a:r>
          <a:endParaRPr lang="es-CL" sz="1300" b="0" dirty="0">
            <a:latin typeface="Verdana" pitchFamily="34" charset="0"/>
            <a:ea typeface="Verdana" pitchFamily="34" charset="0"/>
            <a:cs typeface="Verdana" pitchFamily="34" charset="0"/>
          </a:endParaRPr>
        </a:p>
      </dgm:t>
    </dgm:pt>
    <dgm:pt modelId="{B4C4B863-F50D-46C0-B0B4-59E5426E6CD5}" type="parTrans" cxnId="{019F73F1-3B96-480C-86FD-C2047ADB4A2A}">
      <dgm:prSet/>
      <dgm:spPr/>
      <dgm:t>
        <a:bodyPr/>
        <a:lstStyle/>
        <a:p>
          <a:endParaRPr lang="es-CL"/>
        </a:p>
      </dgm:t>
    </dgm:pt>
    <dgm:pt modelId="{AC5FFD2E-0D52-441C-B584-0D34612F4100}" type="sibTrans" cxnId="{019F73F1-3B96-480C-86FD-C2047ADB4A2A}">
      <dgm:prSet/>
      <dgm:spPr/>
      <dgm:t>
        <a:bodyPr/>
        <a:lstStyle/>
        <a:p>
          <a:endParaRPr lang="es-CL"/>
        </a:p>
      </dgm:t>
    </dgm:pt>
    <dgm:pt modelId="{6AE7C6DC-86AB-4240-AB7A-40FD9698B96F}">
      <dgm:prSet phldrT="[Texto]" custT="1"/>
      <dgm:spPr>
        <a:solidFill>
          <a:srgbClr val="00A79D"/>
        </a:solidFill>
      </dgm:spPr>
      <dgm:t>
        <a:bodyPr/>
        <a:lstStyle/>
        <a:p>
          <a:pPr algn="just"/>
          <a:r>
            <a:rPr lang="es-CL" sz="1300" b="1" dirty="0" smtClean="0">
              <a:latin typeface="Verdana" pitchFamily="34" charset="0"/>
              <a:ea typeface="Verdana" pitchFamily="34" charset="0"/>
              <a:cs typeface="Verdana" pitchFamily="34" charset="0"/>
            </a:rPr>
            <a:t>Incorporar al régimen de control sanitario obligatorio</a:t>
          </a:r>
          <a:r>
            <a:rPr lang="es-CL" sz="1300" dirty="0" smtClean="0">
              <a:latin typeface="Verdana" pitchFamily="34" charset="0"/>
              <a:ea typeface="Verdana" pitchFamily="34" charset="0"/>
              <a:cs typeface="Verdana" pitchFamily="34" charset="0"/>
            </a:rPr>
            <a:t> establecido en el D.S 825/1998, los </a:t>
          </a:r>
          <a:r>
            <a:rPr lang="es-CL" sz="1300" b="1" u="sng" dirty="0" smtClean="0">
              <a:latin typeface="Verdana" pitchFamily="34" charset="0"/>
              <a:ea typeface="Verdana" pitchFamily="34" charset="0"/>
              <a:cs typeface="Verdana" pitchFamily="34" charset="0"/>
            </a:rPr>
            <a:t>preservativos masculinos de material sintético</a:t>
          </a:r>
          <a:r>
            <a:rPr lang="es-CL" sz="1300" b="1" u="none" dirty="0" smtClean="0">
              <a:latin typeface="Verdana" pitchFamily="34" charset="0"/>
              <a:ea typeface="Verdana" pitchFamily="34" charset="0"/>
              <a:cs typeface="Verdana" pitchFamily="34" charset="0"/>
            </a:rPr>
            <a:t>, </a:t>
          </a:r>
          <a:r>
            <a:rPr lang="es-CL" sz="1300" b="0" u="none" dirty="0" smtClean="0">
              <a:latin typeface="Verdana" pitchFamily="34" charset="0"/>
              <a:ea typeface="Verdana" pitchFamily="34" charset="0"/>
              <a:cs typeface="Verdana" pitchFamily="34" charset="0"/>
            </a:rPr>
            <a:t>cuya verificación de conformidad deberá efectuarse conforme a la </a:t>
          </a:r>
          <a:r>
            <a:rPr lang="es-CL" sz="1300" b="1" u="none" dirty="0" smtClean="0">
              <a:latin typeface="Verdana" pitchFamily="34" charset="0"/>
              <a:ea typeface="Verdana" pitchFamily="34" charset="0"/>
              <a:cs typeface="Verdana" pitchFamily="34" charset="0"/>
            </a:rPr>
            <a:t>Norma ISO 23409 del año 2011.</a:t>
          </a:r>
          <a:endParaRPr lang="es-CL" sz="1300" u="none" dirty="0">
            <a:latin typeface="Verdana" pitchFamily="34" charset="0"/>
            <a:ea typeface="Verdana" pitchFamily="34" charset="0"/>
            <a:cs typeface="Verdana" pitchFamily="34" charset="0"/>
          </a:endParaRPr>
        </a:p>
      </dgm:t>
    </dgm:pt>
    <dgm:pt modelId="{2F503B46-8474-4605-AC86-88CFF354EFCC}" type="parTrans" cxnId="{CF431E53-ACB8-4F2F-B672-C5790F245A3A}">
      <dgm:prSet/>
      <dgm:spPr/>
      <dgm:t>
        <a:bodyPr/>
        <a:lstStyle/>
        <a:p>
          <a:endParaRPr lang="es-CL"/>
        </a:p>
      </dgm:t>
    </dgm:pt>
    <dgm:pt modelId="{584C01E8-56FD-4B1A-AD8E-3B4CC9FD94A9}" type="sibTrans" cxnId="{CF431E53-ACB8-4F2F-B672-C5790F245A3A}">
      <dgm:prSet/>
      <dgm:spPr/>
      <dgm:t>
        <a:bodyPr/>
        <a:lstStyle/>
        <a:p>
          <a:endParaRPr lang="es-CL"/>
        </a:p>
      </dgm:t>
    </dgm:pt>
    <dgm:pt modelId="{CC2D55A5-5973-4583-A815-A4AF73D61E89}">
      <dgm:prSet phldrT="[Texto]" custT="1"/>
      <dgm:spPr>
        <a:solidFill>
          <a:srgbClr val="00A79D"/>
        </a:solidFill>
      </dgm:spPr>
      <dgm:t>
        <a:bodyPr/>
        <a:lstStyle/>
        <a:p>
          <a:pPr algn="just"/>
          <a:r>
            <a:rPr lang="es-CL" sz="1300" b="1" u="none" dirty="0" smtClean="0">
              <a:latin typeface="Verdana" pitchFamily="34" charset="0"/>
              <a:ea typeface="Verdana" pitchFamily="34" charset="0"/>
              <a:cs typeface="Verdana" pitchFamily="34" charset="0"/>
            </a:rPr>
            <a:t>Incorporar al régimen de control sanitario obligatorio </a:t>
          </a:r>
          <a:r>
            <a:rPr lang="es-CL" sz="1300" b="0" u="none" dirty="0" smtClean="0">
              <a:latin typeface="Verdana" pitchFamily="34" charset="0"/>
              <a:ea typeface="Verdana" pitchFamily="34" charset="0"/>
              <a:cs typeface="Verdana" pitchFamily="34" charset="0"/>
            </a:rPr>
            <a:t>establecido en el D.S 825/1998, </a:t>
          </a:r>
          <a:r>
            <a:rPr lang="es-CL" sz="1300" b="1" u="sng" dirty="0" smtClean="0">
              <a:latin typeface="Verdana" pitchFamily="34" charset="0"/>
              <a:ea typeface="Verdana" pitchFamily="34" charset="0"/>
              <a:cs typeface="Verdana" pitchFamily="34" charset="0"/>
            </a:rPr>
            <a:t>los preservativos femeninos</a:t>
          </a:r>
          <a:r>
            <a:rPr lang="es-CL" sz="1300" b="0" u="none" dirty="0" smtClean="0">
              <a:latin typeface="Verdana" pitchFamily="34" charset="0"/>
              <a:ea typeface="Verdana" pitchFamily="34" charset="0"/>
              <a:cs typeface="Verdana" pitchFamily="34" charset="0"/>
            </a:rPr>
            <a:t>, cuya verificación de conformidad deberá efectuarse conforme a la </a:t>
          </a:r>
          <a:r>
            <a:rPr lang="es-CL" sz="1300" b="1" u="none" dirty="0" smtClean="0">
              <a:latin typeface="Verdana" pitchFamily="34" charset="0"/>
              <a:ea typeface="Verdana" pitchFamily="34" charset="0"/>
              <a:cs typeface="Verdana" pitchFamily="34" charset="0"/>
            </a:rPr>
            <a:t>Norma ISO 25841 del año 2014.</a:t>
          </a:r>
          <a:endParaRPr lang="es-CL" sz="1300" b="1" u="none" dirty="0">
            <a:latin typeface="Verdana" pitchFamily="34" charset="0"/>
            <a:ea typeface="Verdana" pitchFamily="34" charset="0"/>
            <a:cs typeface="Verdana" pitchFamily="34" charset="0"/>
          </a:endParaRPr>
        </a:p>
      </dgm:t>
    </dgm:pt>
    <dgm:pt modelId="{DCB8B4D2-DE86-496C-84E9-9CF571C10064}" type="parTrans" cxnId="{3929C9CD-49F2-4D2A-AEBF-96792C05060A}">
      <dgm:prSet/>
      <dgm:spPr/>
      <dgm:t>
        <a:bodyPr/>
        <a:lstStyle/>
        <a:p>
          <a:endParaRPr lang="es-CL"/>
        </a:p>
      </dgm:t>
    </dgm:pt>
    <dgm:pt modelId="{A50C6833-1D75-47CA-A35A-86ECDF71D84C}" type="sibTrans" cxnId="{3929C9CD-49F2-4D2A-AEBF-96792C05060A}">
      <dgm:prSet/>
      <dgm:spPr/>
      <dgm:t>
        <a:bodyPr/>
        <a:lstStyle/>
        <a:p>
          <a:endParaRPr lang="es-CL"/>
        </a:p>
      </dgm:t>
    </dgm:pt>
    <dgm:pt modelId="{FDA7691B-5180-453A-8D88-2DB5308730FA}" type="pres">
      <dgm:prSet presAssocID="{D87870F9-811F-4F44-BDD9-ECD4F05B3455}" presName="linear" presStyleCnt="0">
        <dgm:presLayoutVars>
          <dgm:dir/>
          <dgm:animLvl val="lvl"/>
          <dgm:resizeHandles val="exact"/>
        </dgm:presLayoutVars>
      </dgm:prSet>
      <dgm:spPr/>
      <dgm:t>
        <a:bodyPr/>
        <a:lstStyle/>
        <a:p>
          <a:endParaRPr lang="es-CL"/>
        </a:p>
      </dgm:t>
    </dgm:pt>
    <dgm:pt modelId="{85F1EDC2-A6BC-4700-9A4F-FDCACECF1C68}" type="pres">
      <dgm:prSet presAssocID="{957F7D1B-FFF3-4927-BC4F-DF09CA1F1D21}" presName="parentLin" presStyleCnt="0"/>
      <dgm:spPr/>
    </dgm:pt>
    <dgm:pt modelId="{784A8384-8587-4D05-817E-AE616392F7B1}" type="pres">
      <dgm:prSet presAssocID="{957F7D1B-FFF3-4927-BC4F-DF09CA1F1D21}" presName="parentLeftMargin" presStyleLbl="node1" presStyleIdx="0" presStyleCnt="3"/>
      <dgm:spPr/>
      <dgm:t>
        <a:bodyPr/>
        <a:lstStyle/>
        <a:p>
          <a:endParaRPr lang="es-CL"/>
        </a:p>
      </dgm:t>
    </dgm:pt>
    <dgm:pt modelId="{EA568313-F871-4F25-8857-9B3D275CA730}" type="pres">
      <dgm:prSet presAssocID="{957F7D1B-FFF3-4927-BC4F-DF09CA1F1D21}" presName="parentText" presStyleLbl="node1" presStyleIdx="0" presStyleCnt="3" custScaleX="116198" custLinFactNeighborX="-12485" custLinFactNeighborY="1018">
        <dgm:presLayoutVars>
          <dgm:chMax val="0"/>
          <dgm:bulletEnabled val="1"/>
        </dgm:presLayoutVars>
      </dgm:prSet>
      <dgm:spPr/>
      <dgm:t>
        <a:bodyPr/>
        <a:lstStyle/>
        <a:p>
          <a:endParaRPr lang="es-CL"/>
        </a:p>
      </dgm:t>
    </dgm:pt>
    <dgm:pt modelId="{110B7F4F-55E6-4FB5-A078-D294587A2034}" type="pres">
      <dgm:prSet presAssocID="{957F7D1B-FFF3-4927-BC4F-DF09CA1F1D21}" presName="negativeSpace" presStyleCnt="0"/>
      <dgm:spPr/>
    </dgm:pt>
    <dgm:pt modelId="{66872D65-A397-4623-A252-CB218AA5CCD1}" type="pres">
      <dgm:prSet presAssocID="{957F7D1B-FFF3-4927-BC4F-DF09CA1F1D21}" presName="childText" presStyleLbl="conFgAcc1" presStyleIdx="0" presStyleCnt="3">
        <dgm:presLayoutVars>
          <dgm:bulletEnabled val="1"/>
        </dgm:presLayoutVars>
      </dgm:prSet>
      <dgm:spPr/>
      <dgm:t>
        <a:bodyPr/>
        <a:lstStyle/>
        <a:p>
          <a:endParaRPr lang="es-CL"/>
        </a:p>
      </dgm:t>
    </dgm:pt>
    <dgm:pt modelId="{2FC89C6C-5E4A-49BF-A8C7-2B3E41E37E3A}" type="pres">
      <dgm:prSet presAssocID="{AC5FFD2E-0D52-441C-B584-0D34612F4100}" presName="spaceBetweenRectangles" presStyleCnt="0"/>
      <dgm:spPr/>
    </dgm:pt>
    <dgm:pt modelId="{0224F4AB-9695-4836-968E-ADB9040D9172}" type="pres">
      <dgm:prSet presAssocID="{6AE7C6DC-86AB-4240-AB7A-40FD9698B96F}" presName="parentLin" presStyleCnt="0"/>
      <dgm:spPr/>
    </dgm:pt>
    <dgm:pt modelId="{20003982-AEBD-4798-B43D-3C799F065FE6}" type="pres">
      <dgm:prSet presAssocID="{6AE7C6DC-86AB-4240-AB7A-40FD9698B96F}" presName="parentLeftMargin" presStyleLbl="node1" presStyleIdx="0" presStyleCnt="3"/>
      <dgm:spPr/>
      <dgm:t>
        <a:bodyPr/>
        <a:lstStyle/>
        <a:p>
          <a:endParaRPr lang="es-CL"/>
        </a:p>
      </dgm:t>
    </dgm:pt>
    <dgm:pt modelId="{8A2295C7-6174-4E19-A25B-D41651EEAAA6}" type="pres">
      <dgm:prSet presAssocID="{6AE7C6DC-86AB-4240-AB7A-40FD9698B96F}" presName="parentText" presStyleLbl="node1" presStyleIdx="1" presStyleCnt="3" custScaleX="115711" custLinFactNeighborX="-4788" custLinFactNeighborY="3010">
        <dgm:presLayoutVars>
          <dgm:chMax val="0"/>
          <dgm:bulletEnabled val="1"/>
        </dgm:presLayoutVars>
      </dgm:prSet>
      <dgm:spPr/>
      <dgm:t>
        <a:bodyPr/>
        <a:lstStyle/>
        <a:p>
          <a:endParaRPr lang="es-CL"/>
        </a:p>
      </dgm:t>
    </dgm:pt>
    <dgm:pt modelId="{8923BBB0-1E98-4BAC-899F-011EBADD3105}" type="pres">
      <dgm:prSet presAssocID="{6AE7C6DC-86AB-4240-AB7A-40FD9698B96F}" presName="negativeSpace" presStyleCnt="0"/>
      <dgm:spPr/>
    </dgm:pt>
    <dgm:pt modelId="{DEB97950-373D-41F1-B9F3-5A1E0A52D2C8}" type="pres">
      <dgm:prSet presAssocID="{6AE7C6DC-86AB-4240-AB7A-40FD9698B96F}" presName="childText" presStyleLbl="conFgAcc1" presStyleIdx="1" presStyleCnt="3">
        <dgm:presLayoutVars>
          <dgm:bulletEnabled val="1"/>
        </dgm:presLayoutVars>
      </dgm:prSet>
      <dgm:spPr/>
    </dgm:pt>
    <dgm:pt modelId="{64754797-54EE-4DEC-8936-984A62E46F70}" type="pres">
      <dgm:prSet presAssocID="{584C01E8-56FD-4B1A-AD8E-3B4CC9FD94A9}" presName="spaceBetweenRectangles" presStyleCnt="0"/>
      <dgm:spPr/>
    </dgm:pt>
    <dgm:pt modelId="{1A6FCC0B-66A1-4F71-BE2E-D0791369F2DC}" type="pres">
      <dgm:prSet presAssocID="{CC2D55A5-5973-4583-A815-A4AF73D61E89}" presName="parentLin" presStyleCnt="0"/>
      <dgm:spPr/>
    </dgm:pt>
    <dgm:pt modelId="{B3D66F4F-340B-49E6-B2BC-E40994D53233}" type="pres">
      <dgm:prSet presAssocID="{CC2D55A5-5973-4583-A815-A4AF73D61E89}" presName="parentLeftMargin" presStyleLbl="node1" presStyleIdx="1" presStyleCnt="3"/>
      <dgm:spPr/>
      <dgm:t>
        <a:bodyPr/>
        <a:lstStyle/>
        <a:p>
          <a:endParaRPr lang="es-CL"/>
        </a:p>
      </dgm:t>
    </dgm:pt>
    <dgm:pt modelId="{39B40728-5241-4CF7-91B0-F93EF67F81FB}" type="pres">
      <dgm:prSet presAssocID="{CC2D55A5-5973-4583-A815-A4AF73D61E89}" presName="parentText" presStyleLbl="node1" presStyleIdx="2" presStyleCnt="3" custScaleX="115549">
        <dgm:presLayoutVars>
          <dgm:chMax val="0"/>
          <dgm:bulletEnabled val="1"/>
        </dgm:presLayoutVars>
      </dgm:prSet>
      <dgm:spPr/>
      <dgm:t>
        <a:bodyPr/>
        <a:lstStyle/>
        <a:p>
          <a:endParaRPr lang="es-CL"/>
        </a:p>
      </dgm:t>
    </dgm:pt>
    <dgm:pt modelId="{A8273738-9026-4962-B158-BD2B1C7D2739}" type="pres">
      <dgm:prSet presAssocID="{CC2D55A5-5973-4583-A815-A4AF73D61E89}" presName="negativeSpace" presStyleCnt="0"/>
      <dgm:spPr/>
    </dgm:pt>
    <dgm:pt modelId="{3F2B2FA7-4C06-4D6B-88EB-7199B78C992B}" type="pres">
      <dgm:prSet presAssocID="{CC2D55A5-5973-4583-A815-A4AF73D61E89}" presName="childText" presStyleLbl="conFgAcc1" presStyleIdx="2" presStyleCnt="3">
        <dgm:presLayoutVars>
          <dgm:bulletEnabled val="1"/>
        </dgm:presLayoutVars>
      </dgm:prSet>
      <dgm:spPr/>
    </dgm:pt>
  </dgm:ptLst>
  <dgm:cxnLst>
    <dgm:cxn modelId="{66FFE4A8-25A3-4AC3-A5E2-065555769A62}" type="presOf" srcId="{CC2D55A5-5973-4583-A815-A4AF73D61E89}" destId="{39B40728-5241-4CF7-91B0-F93EF67F81FB}" srcOrd="1" destOrd="0" presId="urn:microsoft.com/office/officeart/2005/8/layout/list1"/>
    <dgm:cxn modelId="{20BC03CB-5ABB-42F8-8B6D-82CDA8642F42}" type="presOf" srcId="{D87870F9-811F-4F44-BDD9-ECD4F05B3455}" destId="{FDA7691B-5180-453A-8D88-2DB5308730FA}" srcOrd="0" destOrd="0" presId="urn:microsoft.com/office/officeart/2005/8/layout/list1"/>
    <dgm:cxn modelId="{AF7EAFB4-84AC-49DE-8CEA-5593FD339C19}" type="presOf" srcId="{CC2D55A5-5973-4583-A815-A4AF73D61E89}" destId="{B3D66F4F-340B-49E6-B2BC-E40994D53233}" srcOrd="0" destOrd="0" presId="urn:microsoft.com/office/officeart/2005/8/layout/list1"/>
    <dgm:cxn modelId="{CF431E53-ACB8-4F2F-B672-C5790F245A3A}" srcId="{D87870F9-811F-4F44-BDD9-ECD4F05B3455}" destId="{6AE7C6DC-86AB-4240-AB7A-40FD9698B96F}" srcOrd="1" destOrd="0" parTransId="{2F503B46-8474-4605-AC86-88CFF354EFCC}" sibTransId="{584C01E8-56FD-4B1A-AD8E-3B4CC9FD94A9}"/>
    <dgm:cxn modelId="{502A2E42-BBB3-4623-9EBD-6AA6B0C45D11}" type="presOf" srcId="{957F7D1B-FFF3-4927-BC4F-DF09CA1F1D21}" destId="{EA568313-F871-4F25-8857-9B3D275CA730}" srcOrd="1" destOrd="0" presId="urn:microsoft.com/office/officeart/2005/8/layout/list1"/>
    <dgm:cxn modelId="{AC09AE20-3374-469A-998F-46E261551F82}" type="presOf" srcId="{957F7D1B-FFF3-4927-BC4F-DF09CA1F1D21}" destId="{784A8384-8587-4D05-817E-AE616392F7B1}" srcOrd="0" destOrd="0" presId="urn:microsoft.com/office/officeart/2005/8/layout/list1"/>
    <dgm:cxn modelId="{3929C9CD-49F2-4D2A-AEBF-96792C05060A}" srcId="{D87870F9-811F-4F44-BDD9-ECD4F05B3455}" destId="{CC2D55A5-5973-4583-A815-A4AF73D61E89}" srcOrd="2" destOrd="0" parTransId="{DCB8B4D2-DE86-496C-84E9-9CF571C10064}" sibTransId="{A50C6833-1D75-47CA-A35A-86ECDF71D84C}"/>
    <dgm:cxn modelId="{A691667F-2A42-4627-AE97-F6215AEF2462}" type="presOf" srcId="{6AE7C6DC-86AB-4240-AB7A-40FD9698B96F}" destId="{20003982-AEBD-4798-B43D-3C799F065FE6}" srcOrd="0" destOrd="0" presId="urn:microsoft.com/office/officeart/2005/8/layout/list1"/>
    <dgm:cxn modelId="{019F73F1-3B96-480C-86FD-C2047ADB4A2A}" srcId="{D87870F9-811F-4F44-BDD9-ECD4F05B3455}" destId="{957F7D1B-FFF3-4927-BC4F-DF09CA1F1D21}" srcOrd="0" destOrd="0" parTransId="{B4C4B863-F50D-46C0-B0B4-59E5426E6CD5}" sibTransId="{AC5FFD2E-0D52-441C-B584-0D34612F4100}"/>
    <dgm:cxn modelId="{FA957D3E-A54F-4684-83C0-6A52894597CF}" type="presOf" srcId="{6AE7C6DC-86AB-4240-AB7A-40FD9698B96F}" destId="{8A2295C7-6174-4E19-A25B-D41651EEAAA6}" srcOrd="1" destOrd="0" presId="urn:microsoft.com/office/officeart/2005/8/layout/list1"/>
    <dgm:cxn modelId="{C943AA28-2729-4110-AEF9-487103E2EA7C}" type="presParOf" srcId="{FDA7691B-5180-453A-8D88-2DB5308730FA}" destId="{85F1EDC2-A6BC-4700-9A4F-FDCACECF1C68}" srcOrd="0" destOrd="0" presId="urn:microsoft.com/office/officeart/2005/8/layout/list1"/>
    <dgm:cxn modelId="{B8C57EEB-00C9-4754-9C5B-2A5D0EF5A47D}" type="presParOf" srcId="{85F1EDC2-A6BC-4700-9A4F-FDCACECF1C68}" destId="{784A8384-8587-4D05-817E-AE616392F7B1}" srcOrd="0" destOrd="0" presId="urn:microsoft.com/office/officeart/2005/8/layout/list1"/>
    <dgm:cxn modelId="{E3634330-5811-4C90-B13A-A85C10DB50D3}" type="presParOf" srcId="{85F1EDC2-A6BC-4700-9A4F-FDCACECF1C68}" destId="{EA568313-F871-4F25-8857-9B3D275CA730}" srcOrd="1" destOrd="0" presId="urn:microsoft.com/office/officeart/2005/8/layout/list1"/>
    <dgm:cxn modelId="{8917D78E-D6D9-4BE5-838F-0A04CF4A69FB}" type="presParOf" srcId="{FDA7691B-5180-453A-8D88-2DB5308730FA}" destId="{110B7F4F-55E6-4FB5-A078-D294587A2034}" srcOrd="1" destOrd="0" presId="urn:microsoft.com/office/officeart/2005/8/layout/list1"/>
    <dgm:cxn modelId="{B09AE14B-5F0C-4FEB-9D4A-DD9003CD2C6F}" type="presParOf" srcId="{FDA7691B-5180-453A-8D88-2DB5308730FA}" destId="{66872D65-A397-4623-A252-CB218AA5CCD1}" srcOrd="2" destOrd="0" presId="urn:microsoft.com/office/officeart/2005/8/layout/list1"/>
    <dgm:cxn modelId="{502880F2-07DF-4AC1-BC5A-8C4C38C71057}" type="presParOf" srcId="{FDA7691B-5180-453A-8D88-2DB5308730FA}" destId="{2FC89C6C-5E4A-49BF-A8C7-2B3E41E37E3A}" srcOrd="3" destOrd="0" presId="urn:microsoft.com/office/officeart/2005/8/layout/list1"/>
    <dgm:cxn modelId="{093FF127-75A7-48A2-8D7E-58BF47BD64E3}" type="presParOf" srcId="{FDA7691B-5180-453A-8D88-2DB5308730FA}" destId="{0224F4AB-9695-4836-968E-ADB9040D9172}" srcOrd="4" destOrd="0" presId="urn:microsoft.com/office/officeart/2005/8/layout/list1"/>
    <dgm:cxn modelId="{5421A4FA-9C16-49D4-A709-DDC0CF90F833}" type="presParOf" srcId="{0224F4AB-9695-4836-968E-ADB9040D9172}" destId="{20003982-AEBD-4798-B43D-3C799F065FE6}" srcOrd="0" destOrd="0" presId="urn:microsoft.com/office/officeart/2005/8/layout/list1"/>
    <dgm:cxn modelId="{B0A5A28C-38D9-4725-B085-BF0D8034616B}" type="presParOf" srcId="{0224F4AB-9695-4836-968E-ADB9040D9172}" destId="{8A2295C7-6174-4E19-A25B-D41651EEAAA6}" srcOrd="1" destOrd="0" presId="urn:microsoft.com/office/officeart/2005/8/layout/list1"/>
    <dgm:cxn modelId="{30652615-6828-4AF2-BA80-BD203AFD1D7D}" type="presParOf" srcId="{FDA7691B-5180-453A-8D88-2DB5308730FA}" destId="{8923BBB0-1E98-4BAC-899F-011EBADD3105}" srcOrd="5" destOrd="0" presId="urn:microsoft.com/office/officeart/2005/8/layout/list1"/>
    <dgm:cxn modelId="{A03E4C02-C198-4415-8637-9BB5DACD48D4}" type="presParOf" srcId="{FDA7691B-5180-453A-8D88-2DB5308730FA}" destId="{DEB97950-373D-41F1-B9F3-5A1E0A52D2C8}" srcOrd="6" destOrd="0" presId="urn:microsoft.com/office/officeart/2005/8/layout/list1"/>
    <dgm:cxn modelId="{F0191AA3-C8F7-4143-BC14-361809373401}" type="presParOf" srcId="{FDA7691B-5180-453A-8D88-2DB5308730FA}" destId="{64754797-54EE-4DEC-8936-984A62E46F70}" srcOrd="7" destOrd="0" presId="urn:microsoft.com/office/officeart/2005/8/layout/list1"/>
    <dgm:cxn modelId="{668A2A1F-3506-4371-AB95-345383A0D434}" type="presParOf" srcId="{FDA7691B-5180-453A-8D88-2DB5308730FA}" destId="{1A6FCC0B-66A1-4F71-BE2E-D0791369F2DC}" srcOrd="8" destOrd="0" presId="urn:microsoft.com/office/officeart/2005/8/layout/list1"/>
    <dgm:cxn modelId="{CBE10AA2-C023-41EE-9CED-1ADA482B8DD2}" type="presParOf" srcId="{1A6FCC0B-66A1-4F71-BE2E-D0791369F2DC}" destId="{B3D66F4F-340B-49E6-B2BC-E40994D53233}" srcOrd="0" destOrd="0" presId="urn:microsoft.com/office/officeart/2005/8/layout/list1"/>
    <dgm:cxn modelId="{B3A00DC7-DBCF-44E0-941A-DD0E5B241A9B}" type="presParOf" srcId="{1A6FCC0B-66A1-4F71-BE2E-D0791369F2DC}" destId="{39B40728-5241-4CF7-91B0-F93EF67F81FB}" srcOrd="1" destOrd="0" presId="urn:microsoft.com/office/officeart/2005/8/layout/list1"/>
    <dgm:cxn modelId="{2CBDD5B3-1D30-4D5C-A0C9-FEABEC5B7305}" type="presParOf" srcId="{FDA7691B-5180-453A-8D88-2DB5308730FA}" destId="{A8273738-9026-4962-B158-BD2B1C7D2739}" srcOrd="9" destOrd="0" presId="urn:microsoft.com/office/officeart/2005/8/layout/list1"/>
    <dgm:cxn modelId="{C1C2005A-919B-40C1-875F-97213A6A4E02}" type="presParOf" srcId="{FDA7691B-5180-453A-8D88-2DB5308730FA}" destId="{3F2B2FA7-4C06-4D6B-88EB-7199B78C992B}"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48C4867-87B7-4807-9559-B42216071C20}"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s-CL"/>
        </a:p>
      </dgm:t>
    </dgm:pt>
    <dgm:pt modelId="{16851365-3F8B-4DC2-8B0C-BBCC3BF3B826}">
      <dgm:prSet phldrT="[Texto]" custT="1"/>
      <dgm:spPr>
        <a:gradFill flip="none" rotWithShape="0">
          <a:gsLst>
            <a:gs pos="0">
              <a:srgbClr val="10F604">
                <a:shade val="30000"/>
                <a:satMod val="115000"/>
              </a:srgbClr>
            </a:gs>
            <a:gs pos="50000">
              <a:srgbClr val="10F604">
                <a:shade val="67500"/>
                <a:satMod val="115000"/>
              </a:srgbClr>
            </a:gs>
            <a:gs pos="100000">
              <a:srgbClr val="10F604">
                <a:shade val="100000"/>
                <a:satMod val="115000"/>
              </a:srgbClr>
            </a:gs>
          </a:gsLst>
          <a:path path="circle">
            <a:fillToRect t="100000" r="100000"/>
          </a:path>
          <a:tileRect l="-100000" b="-100000"/>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s-CL" sz="1800" b="1" dirty="0" smtClean="0">
              <a:solidFill>
                <a:schemeClr val="tx2">
                  <a:lumMod val="75000"/>
                </a:schemeClr>
              </a:solidFill>
              <a:latin typeface="Verdana" pitchFamily="34" charset="0"/>
              <a:ea typeface="Verdana" pitchFamily="34" charset="0"/>
              <a:cs typeface="Verdana" pitchFamily="34" charset="0"/>
            </a:rPr>
            <a:t>MEJOR CONTROL DE LOS DM</a:t>
          </a:r>
          <a:endParaRPr lang="es-CL" sz="1800" b="1" dirty="0">
            <a:solidFill>
              <a:schemeClr val="tx2">
                <a:lumMod val="75000"/>
              </a:schemeClr>
            </a:solidFill>
            <a:latin typeface="Verdana" pitchFamily="34" charset="0"/>
            <a:ea typeface="Verdana" pitchFamily="34" charset="0"/>
            <a:cs typeface="Verdana" pitchFamily="34" charset="0"/>
          </a:endParaRPr>
        </a:p>
      </dgm:t>
    </dgm:pt>
    <dgm:pt modelId="{C1303974-A966-41EC-8F51-0F722B72503E}" type="parTrans" cxnId="{7FD5755C-D642-4DF8-B94B-884747DD1348}">
      <dgm:prSet/>
      <dgm:spPr/>
      <dgm:t>
        <a:bodyPr/>
        <a:lstStyle/>
        <a:p>
          <a:endParaRPr lang="es-CL"/>
        </a:p>
      </dgm:t>
    </dgm:pt>
    <dgm:pt modelId="{F6C40E98-B260-48F5-8E44-25A94C9770E3}" type="sibTrans" cxnId="{7FD5755C-D642-4DF8-B94B-884747DD1348}">
      <dgm:prSet/>
      <dgm:spPr/>
      <dgm:t>
        <a:bodyPr/>
        <a:lstStyle/>
        <a:p>
          <a:endParaRPr lang="es-CL"/>
        </a:p>
      </dgm:t>
    </dgm:pt>
    <dgm:pt modelId="{0BF6F0A4-A0AB-4414-B7E1-5AB90CB50B13}">
      <dgm:prSet phldrT="[Texto]" custT="1"/>
      <dgm:spPr>
        <a:gradFill flip="none" rotWithShape="0">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s-CL" sz="1400" b="1" dirty="0" smtClean="0">
              <a:solidFill>
                <a:schemeClr val="tx1"/>
              </a:solidFill>
              <a:latin typeface="Verdana" pitchFamily="34" charset="0"/>
              <a:ea typeface="Verdana" pitchFamily="34" charset="0"/>
              <a:cs typeface="Verdana" pitchFamily="34" charset="0"/>
            </a:rPr>
            <a:t>1. Exigencia de </a:t>
          </a:r>
          <a:r>
            <a:rPr lang="es-CL" sz="1400" b="1" u="sng" dirty="0" smtClean="0">
              <a:solidFill>
                <a:schemeClr val="tx1"/>
              </a:solidFill>
              <a:latin typeface="Verdana" pitchFamily="34" charset="0"/>
              <a:ea typeface="Verdana" pitchFamily="34" charset="0"/>
              <a:cs typeface="Verdana" pitchFamily="34" charset="0"/>
            </a:rPr>
            <a:t>CDA</a:t>
          </a:r>
          <a:r>
            <a:rPr lang="es-CL" sz="1400" b="1" dirty="0" smtClean="0">
              <a:solidFill>
                <a:schemeClr val="tx1"/>
              </a:solidFill>
              <a:latin typeface="Verdana" pitchFamily="34" charset="0"/>
              <a:ea typeface="Verdana" pitchFamily="34" charset="0"/>
              <a:cs typeface="Verdana" pitchFamily="34" charset="0"/>
            </a:rPr>
            <a:t> para DM sin registro sanitario</a:t>
          </a:r>
          <a:endParaRPr lang="es-CL" sz="1400" b="1" dirty="0">
            <a:solidFill>
              <a:schemeClr val="tx1"/>
            </a:solidFill>
            <a:latin typeface="Verdana" pitchFamily="34" charset="0"/>
            <a:ea typeface="Verdana" pitchFamily="34" charset="0"/>
            <a:cs typeface="Verdana" pitchFamily="34" charset="0"/>
          </a:endParaRPr>
        </a:p>
      </dgm:t>
    </dgm:pt>
    <dgm:pt modelId="{45DD81CF-B589-4D83-B353-656B68E56342}" type="parTrans" cxnId="{D0622531-EC9F-48BB-A51C-5B959CD49982}">
      <dgm:prSet/>
      <dgm:spPr/>
      <dgm:t>
        <a:bodyPr/>
        <a:lstStyle/>
        <a:p>
          <a:endParaRPr lang="es-CL"/>
        </a:p>
      </dgm:t>
    </dgm:pt>
    <dgm:pt modelId="{BFF97A2B-B08D-42B7-A768-ABB4E2BADF6E}" type="sibTrans" cxnId="{D0622531-EC9F-48BB-A51C-5B959CD49982}">
      <dgm:prSet/>
      <dgm:spPr/>
      <dgm:t>
        <a:bodyPr/>
        <a:lstStyle/>
        <a:p>
          <a:endParaRPr lang="es-CL"/>
        </a:p>
      </dgm:t>
    </dgm:pt>
    <dgm:pt modelId="{EA544E01-CC46-4C2A-9407-7F193F5490B1}">
      <dgm:prSet phldrT="[Texto]" custT="1"/>
      <dgm:spPr>
        <a:gradFill flip="none" rotWithShape="0">
          <a:gsLst>
            <a:gs pos="0">
              <a:srgbClr val="F9796F">
                <a:tint val="66000"/>
                <a:satMod val="160000"/>
              </a:srgbClr>
            </a:gs>
            <a:gs pos="50000">
              <a:srgbClr val="F9796F">
                <a:tint val="44500"/>
                <a:satMod val="160000"/>
              </a:srgbClr>
            </a:gs>
            <a:gs pos="100000">
              <a:srgbClr val="F9796F">
                <a:tint val="23500"/>
                <a:satMod val="160000"/>
              </a:srgbClr>
            </a:gs>
          </a:gsLst>
          <a:path path="circle">
            <a:fillToRect l="50000" t="50000" r="50000" b="50000"/>
          </a:path>
          <a:tileRec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s-CL" sz="1400" b="1" dirty="0" smtClean="0">
              <a:solidFill>
                <a:schemeClr val="tx1"/>
              </a:solidFill>
              <a:latin typeface="Verdana" pitchFamily="34" charset="0"/>
              <a:ea typeface="Verdana" pitchFamily="34" charset="0"/>
              <a:cs typeface="Verdana" pitchFamily="34" charset="0"/>
            </a:rPr>
            <a:t>3. Actualización y elaboración de Guías Técnicas para DM y DMD</a:t>
          </a:r>
          <a:r>
            <a:rPr lang="es-CL" sz="1400" b="1" i="1" dirty="0" smtClean="0">
              <a:solidFill>
                <a:schemeClr val="tx1"/>
              </a:solidFill>
              <a:latin typeface="Verdana" pitchFamily="34" charset="0"/>
              <a:ea typeface="Verdana" pitchFamily="34" charset="0"/>
              <a:cs typeface="Verdana" pitchFamily="34" charset="0"/>
            </a:rPr>
            <a:t>IV</a:t>
          </a:r>
          <a:endParaRPr lang="es-CL" sz="1400" b="1" i="1" dirty="0">
            <a:solidFill>
              <a:schemeClr val="tx1"/>
            </a:solidFill>
            <a:latin typeface="Verdana" pitchFamily="34" charset="0"/>
            <a:ea typeface="Verdana" pitchFamily="34" charset="0"/>
            <a:cs typeface="Verdana" pitchFamily="34" charset="0"/>
          </a:endParaRPr>
        </a:p>
      </dgm:t>
    </dgm:pt>
    <dgm:pt modelId="{2126FA39-97A6-463D-A5A4-97DF7CC0C0AE}" type="parTrans" cxnId="{ADB1A17C-B5BB-4755-86D5-FBA7453FE17A}">
      <dgm:prSet/>
      <dgm:spPr/>
      <dgm:t>
        <a:bodyPr/>
        <a:lstStyle/>
        <a:p>
          <a:endParaRPr lang="es-CL"/>
        </a:p>
      </dgm:t>
    </dgm:pt>
    <dgm:pt modelId="{DCD636C2-FE00-4A34-935F-186F9F8B234D}" type="sibTrans" cxnId="{ADB1A17C-B5BB-4755-86D5-FBA7453FE17A}">
      <dgm:prSet/>
      <dgm:spPr/>
      <dgm:t>
        <a:bodyPr/>
        <a:lstStyle/>
        <a:p>
          <a:endParaRPr lang="es-CL"/>
        </a:p>
      </dgm:t>
    </dgm:pt>
    <dgm:pt modelId="{76491A83-D674-4E86-930B-54BDA646AE1E}">
      <dgm:prSet phldrT="[Texto]" custT="1"/>
      <dgm:spPr>
        <a:gradFill flip="none" rotWithShape="0">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s-CL" sz="1400" b="1" dirty="0" smtClean="0">
              <a:solidFill>
                <a:schemeClr val="tx1"/>
              </a:solidFill>
              <a:latin typeface="Verdana" pitchFamily="34" charset="0"/>
              <a:ea typeface="Verdana" pitchFamily="34" charset="0"/>
              <a:cs typeface="Verdana" pitchFamily="34" charset="0"/>
            </a:rPr>
            <a:t>4. Incorporación a control obligatorio preservativos  </a:t>
          </a:r>
          <a:r>
            <a:rPr lang="es-CL" sz="1400" b="1" u="sng" dirty="0" smtClean="0">
              <a:solidFill>
                <a:schemeClr val="tx1"/>
              </a:solidFill>
              <a:latin typeface="Verdana" pitchFamily="34" charset="0"/>
              <a:ea typeface="Verdana" pitchFamily="34" charset="0"/>
              <a:cs typeface="Verdana" pitchFamily="34" charset="0"/>
            </a:rPr>
            <a:t>material sintético</a:t>
          </a:r>
          <a:r>
            <a:rPr lang="es-CL" sz="1400" b="1" dirty="0" smtClean="0">
              <a:solidFill>
                <a:schemeClr val="tx1"/>
              </a:solidFill>
              <a:latin typeface="Verdana" pitchFamily="34" charset="0"/>
              <a:ea typeface="Verdana" pitchFamily="34" charset="0"/>
              <a:cs typeface="Verdana" pitchFamily="34" charset="0"/>
            </a:rPr>
            <a:t> y </a:t>
          </a:r>
          <a:r>
            <a:rPr lang="es-CL" sz="1400" b="1" u="sng" dirty="0" smtClean="0">
              <a:solidFill>
                <a:schemeClr val="tx1"/>
              </a:solidFill>
              <a:latin typeface="Verdana" pitchFamily="34" charset="0"/>
              <a:ea typeface="Verdana" pitchFamily="34" charset="0"/>
              <a:cs typeface="Verdana" pitchFamily="34" charset="0"/>
            </a:rPr>
            <a:t>femeninos</a:t>
          </a:r>
          <a:endParaRPr lang="es-CL" sz="1400" b="1" u="sng" dirty="0">
            <a:solidFill>
              <a:schemeClr val="tx1"/>
            </a:solidFill>
            <a:latin typeface="Verdana" pitchFamily="34" charset="0"/>
            <a:ea typeface="Verdana" pitchFamily="34" charset="0"/>
            <a:cs typeface="Verdana" pitchFamily="34" charset="0"/>
          </a:endParaRPr>
        </a:p>
      </dgm:t>
    </dgm:pt>
    <dgm:pt modelId="{C1A60236-4692-42F2-BF3C-95FC68A1EF99}" type="parTrans" cxnId="{1340EE5A-E2EB-47EC-A828-4C7D3D78D473}">
      <dgm:prSet/>
      <dgm:spPr/>
      <dgm:t>
        <a:bodyPr/>
        <a:lstStyle/>
        <a:p>
          <a:endParaRPr lang="es-CL"/>
        </a:p>
      </dgm:t>
    </dgm:pt>
    <dgm:pt modelId="{DF65626B-5B85-493B-AD4F-AE34CDD5ED33}" type="sibTrans" cxnId="{1340EE5A-E2EB-47EC-A828-4C7D3D78D473}">
      <dgm:prSet/>
      <dgm:spPr/>
      <dgm:t>
        <a:bodyPr/>
        <a:lstStyle/>
        <a:p>
          <a:endParaRPr lang="es-CL"/>
        </a:p>
      </dgm:t>
    </dgm:pt>
    <dgm:pt modelId="{D2FB387A-4F9C-473B-8A07-09DCECD85AAA}">
      <dgm:prSet phldrT="[Texto]" custT="1"/>
      <dgm:spPr>
        <a:gradFill flip="none" rotWithShape="0">
          <a:gsLst>
            <a:gs pos="0">
              <a:srgbClr val="00A79D">
                <a:tint val="66000"/>
                <a:satMod val="160000"/>
              </a:srgbClr>
            </a:gs>
            <a:gs pos="50000">
              <a:srgbClr val="00A79D">
                <a:tint val="44500"/>
                <a:satMod val="160000"/>
              </a:srgbClr>
            </a:gs>
            <a:gs pos="100000">
              <a:srgbClr val="00A79D">
                <a:tint val="23500"/>
                <a:satMod val="160000"/>
              </a:srgbClr>
            </a:gs>
          </a:gsLst>
          <a:path path="circle">
            <a:fillToRect l="50000" t="50000" r="50000" b="50000"/>
          </a:path>
          <a:tileRec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s-CL" sz="1400" b="1" dirty="0" smtClean="0">
              <a:solidFill>
                <a:schemeClr val="tx1"/>
              </a:solidFill>
              <a:latin typeface="Verdana" pitchFamily="34" charset="0"/>
              <a:ea typeface="Verdana" pitchFamily="34" charset="0"/>
              <a:cs typeface="Verdana" pitchFamily="34" charset="0"/>
            </a:rPr>
            <a:t>5. Red de Tecnovigilancia</a:t>
          </a:r>
          <a:endParaRPr lang="es-CL" sz="1400" b="1" dirty="0">
            <a:solidFill>
              <a:schemeClr val="tx1"/>
            </a:solidFill>
            <a:latin typeface="Verdana" pitchFamily="34" charset="0"/>
            <a:ea typeface="Verdana" pitchFamily="34" charset="0"/>
            <a:cs typeface="Verdana" pitchFamily="34" charset="0"/>
          </a:endParaRPr>
        </a:p>
      </dgm:t>
    </dgm:pt>
    <dgm:pt modelId="{8A7B6588-ED54-428F-994E-4F2A14F1D7CB}" type="parTrans" cxnId="{6DF32026-41D8-45DF-A5B8-D0603B04D1BB}">
      <dgm:prSet/>
      <dgm:spPr/>
      <dgm:t>
        <a:bodyPr/>
        <a:lstStyle/>
        <a:p>
          <a:endParaRPr lang="es-CL"/>
        </a:p>
      </dgm:t>
    </dgm:pt>
    <dgm:pt modelId="{202DD0B4-2FBC-4AC1-8738-43D46D0BAFC8}" type="sibTrans" cxnId="{6DF32026-41D8-45DF-A5B8-D0603B04D1BB}">
      <dgm:prSet/>
      <dgm:spPr/>
      <dgm:t>
        <a:bodyPr/>
        <a:lstStyle/>
        <a:p>
          <a:endParaRPr lang="es-CL"/>
        </a:p>
      </dgm:t>
    </dgm:pt>
    <dgm:pt modelId="{21185BEA-59F0-44D5-9D7D-4BA11096FDC1}">
      <dgm:prSet phldrT="[Texto]" custScaleX="170296" custRadScaleRad="103123"/>
      <dgm:spPr/>
      <dgm:t>
        <a:bodyPr/>
        <a:lstStyle/>
        <a:p>
          <a:endParaRPr lang="es-CL"/>
        </a:p>
      </dgm:t>
    </dgm:pt>
    <dgm:pt modelId="{17EFA09C-D743-4CF0-94F6-74EA08B479C4}" type="parTrans" cxnId="{F95FCD22-F8CD-4F5D-BB4A-97ABE5512A1B}">
      <dgm:prSet/>
      <dgm:spPr/>
      <dgm:t>
        <a:bodyPr/>
        <a:lstStyle/>
        <a:p>
          <a:endParaRPr lang="es-CL"/>
        </a:p>
      </dgm:t>
    </dgm:pt>
    <dgm:pt modelId="{4E32D72E-6BC4-4BB8-A2C0-8184E620BEC1}" type="sibTrans" cxnId="{F95FCD22-F8CD-4F5D-BB4A-97ABE5512A1B}">
      <dgm:prSet/>
      <dgm:spPr/>
      <dgm:t>
        <a:bodyPr/>
        <a:lstStyle/>
        <a:p>
          <a:endParaRPr lang="es-CL"/>
        </a:p>
      </dgm:t>
    </dgm:pt>
    <dgm:pt modelId="{04179DE1-31A5-47F5-A353-F14FDAB45D2B}" type="pres">
      <dgm:prSet presAssocID="{948C4867-87B7-4807-9559-B42216071C20}" presName="Name0" presStyleCnt="0">
        <dgm:presLayoutVars>
          <dgm:chMax val="1"/>
          <dgm:dir/>
          <dgm:animLvl val="ctr"/>
          <dgm:resizeHandles val="exact"/>
        </dgm:presLayoutVars>
      </dgm:prSet>
      <dgm:spPr/>
      <dgm:t>
        <a:bodyPr/>
        <a:lstStyle/>
        <a:p>
          <a:endParaRPr lang="es-CL"/>
        </a:p>
      </dgm:t>
    </dgm:pt>
    <dgm:pt modelId="{1F51D333-7FCC-49A4-87D2-AC06469E8C9B}" type="pres">
      <dgm:prSet presAssocID="{16851365-3F8B-4DC2-8B0C-BBCC3BF3B826}" presName="centerShape" presStyleLbl="node0" presStyleIdx="0" presStyleCnt="1" custLinFactNeighborX="-3392" custLinFactNeighborY="288"/>
      <dgm:spPr/>
      <dgm:t>
        <a:bodyPr/>
        <a:lstStyle/>
        <a:p>
          <a:endParaRPr lang="es-CL"/>
        </a:p>
      </dgm:t>
    </dgm:pt>
    <dgm:pt modelId="{2A6B82C6-4A54-4DD4-964A-78BFA61BE900}" type="pres">
      <dgm:prSet presAssocID="{0BF6F0A4-A0AB-4414-B7E1-5AB90CB50B13}" presName="node" presStyleLbl="node1" presStyleIdx="0" presStyleCnt="4" custScaleX="165138" custScaleY="123245" custRadScaleRad="100133" custRadScaleInc="-6809">
        <dgm:presLayoutVars>
          <dgm:bulletEnabled val="1"/>
        </dgm:presLayoutVars>
      </dgm:prSet>
      <dgm:spPr/>
      <dgm:t>
        <a:bodyPr/>
        <a:lstStyle/>
        <a:p>
          <a:endParaRPr lang="es-CL"/>
        </a:p>
      </dgm:t>
    </dgm:pt>
    <dgm:pt modelId="{A04FB685-AD17-4F8A-B8EE-5CC7DD679BE5}" type="pres">
      <dgm:prSet presAssocID="{0BF6F0A4-A0AB-4414-B7E1-5AB90CB50B13}" presName="dummy" presStyleCnt="0"/>
      <dgm:spPr/>
    </dgm:pt>
    <dgm:pt modelId="{ADF77ED3-9E21-448D-9D42-A129428B3428}" type="pres">
      <dgm:prSet presAssocID="{BFF97A2B-B08D-42B7-A768-ABB4E2BADF6E}" presName="sibTrans" presStyleLbl="sibTrans2D1" presStyleIdx="0" presStyleCnt="4" custLinFactNeighborX="6344" custLinFactNeighborY="45"/>
      <dgm:spPr/>
      <dgm:t>
        <a:bodyPr/>
        <a:lstStyle/>
        <a:p>
          <a:endParaRPr lang="es-CL"/>
        </a:p>
      </dgm:t>
    </dgm:pt>
    <dgm:pt modelId="{4EFA8E69-F40A-4CF4-B0D1-2953D93EDD52}" type="pres">
      <dgm:prSet presAssocID="{EA544E01-CC46-4C2A-9407-7F193F5490B1}" presName="node" presStyleLbl="node1" presStyleIdx="1" presStyleCnt="4" custScaleX="174228" custScaleY="109139" custRadScaleRad="110357" custRadScaleInc="36511">
        <dgm:presLayoutVars>
          <dgm:bulletEnabled val="1"/>
        </dgm:presLayoutVars>
      </dgm:prSet>
      <dgm:spPr/>
      <dgm:t>
        <a:bodyPr/>
        <a:lstStyle/>
        <a:p>
          <a:endParaRPr lang="es-CL"/>
        </a:p>
      </dgm:t>
    </dgm:pt>
    <dgm:pt modelId="{3A89E941-6764-42AE-9CE6-0D043C0641F6}" type="pres">
      <dgm:prSet presAssocID="{EA544E01-CC46-4C2A-9407-7F193F5490B1}" presName="dummy" presStyleCnt="0"/>
      <dgm:spPr/>
    </dgm:pt>
    <dgm:pt modelId="{089AFD60-6BE2-449E-BC96-275FF4B4487D}" type="pres">
      <dgm:prSet presAssocID="{DCD636C2-FE00-4A34-935F-186F9F8B234D}" presName="sibTrans" presStyleLbl="sibTrans2D1" presStyleIdx="1" presStyleCnt="4"/>
      <dgm:spPr/>
      <dgm:t>
        <a:bodyPr/>
        <a:lstStyle/>
        <a:p>
          <a:endParaRPr lang="es-CL"/>
        </a:p>
      </dgm:t>
    </dgm:pt>
    <dgm:pt modelId="{60366A29-1EC6-4E39-B161-7ACA2F75B03E}" type="pres">
      <dgm:prSet presAssocID="{76491A83-D674-4E86-930B-54BDA646AE1E}" presName="node" presStyleLbl="node1" presStyleIdx="2" presStyleCnt="4" custScaleX="178115" custScaleY="125774" custRadScaleRad="101786" custRadScaleInc="-59558">
        <dgm:presLayoutVars>
          <dgm:bulletEnabled val="1"/>
        </dgm:presLayoutVars>
      </dgm:prSet>
      <dgm:spPr/>
      <dgm:t>
        <a:bodyPr/>
        <a:lstStyle/>
        <a:p>
          <a:endParaRPr lang="es-CL"/>
        </a:p>
      </dgm:t>
    </dgm:pt>
    <dgm:pt modelId="{0AD9FC35-925E-4B9C-AAC1-4D5E733793D3}" type="pres">
      <dgm:prSet presAssocID="{76491A83-D674-4E86-930B-54BDA646AE1E}" presName="dummy" presStyleCnt="0"/>
      <dgm:spPr/>
    </dgm:pt>
    <dgm:pt modelId="{41E9CFD5-D39A-4F55-BF93-3B37D3AF2BD2}" type="pres">
      <dgm:prSet presAssocID="{DF65626B-5B85-493B-AD4F-AE34CDD5ED33}" presName="sibTrans" presStyleLbl="sibTrans2D1" presStyleIdx="2" presStyleCnt="4"/>
      <dgm:spPr/>
      <dgm:t>
        <a:bodyPr/>
        <a:lstStyle/>
        <a:p>
          <a:endParaRPr lang="es-CL"/>
        </a:p>
      </dgm:t>
    </dgm:pt>
    <dgm:pt modelId="{2B60C355-D428-46AE-A998-670C78902FD2}" type="pres">
      <dgm:prSet presAssocID="{D2FB387A-4F9C-473B-8A07-09DCECD85AAA}" presName="node" presStyleLbl="node1" presStyleIdx="3" presStyleCnt="4" custScaleX="170296" custRadScaleRad="121657" custRadScaleInc="-132526">
        <dgm:presLayoutVars>
          <dgm:bulletEnabled val="1"/>
        </dgm:presLayoutVars>
      </dgm:prSet>
      <dgm:spPr/>
      <dgm:t>
        <a:bodyPr/>
        <a:lstStyle/>
        <a:p>
          <a:endParaRPr lang="es-CL"/>
        </a:p>
      </dgm:t>
    </dgm:pt>
    <dgm:pt modelId="{63BD7BDF-6166-4A61-87B7-FC3C8BF58D55}" type="pres">
      <dgm:prSet presAssocID="{D2FB387A-4F9C-473B-8A07-09DCECD85AAA}" presName="dummy" presStyleCnt="0"/>
      <dgm:spPr/>
    </dgm:pt>
    <dgm:pt modelId="{9D8BA4F8-AAAC-4223-94DC-1359137D39EB}" type="pres">
      <dgm:prSet presAssocID="{202DD0B4-2FBC-4AC1-8738-43D46D0BAFC8}" presName="sibTrans" presStyleLbl="sibTrans2D1" presStyleIdx="3" presStyleCnt="4" custLinFactNeighborX="2844" custLinFactNeighborY="-464"/>
      <dgm:spPr/>
      <dgm:t>
        <a:bodyPr/>
        <a:lstStyle/>
        <a:p>
          <a:endParaRPr lang="es-CL"/>
        </a:p>
      </dgm:t>
    </dgm:pt>
  </dgm:ptLst>
  <dgm:cxnLst>
    <dgm:cxn modelId="{6D1AE210-7BC8-4EB0-B3CD-CBB32D16D813}" type="presOf" srcId="{DF65626B-5B85-493B-AD4F-AE34CDD5ED33}" destId="{41E9CFD5-D39A-4F55-BF93-3B37D3AF2BD2}" srcOrd="0" destOrd="0" presId="urn:microsoft.com/office/officeart/2005/8/layout/radial6"/>
    <dgm:cxn modelId="{1A1DF3EB-CCB0-44DA-B5DC-4D485950EF40}" type="presOf" srcId="{D2FB387A-4F9C-473B-8A07-09DCECD85AAA}" destId="{2B60C355-D428-46AE-A998-670C78902FD2}" srcOrd="0" destOrd="0" presId="urn:microsoft.com/office/officeart/2005/8/layout/radial6"/>
    <dgm:cxn modelId="{18A50EA4-93B8-4289-A163-3D63F1BB4539}" type="presOf" srcId="{EA544E01-CC46-4C2A-9407-7F193F5490B1}" destId="{4EFA8E69-F40A-4CF4-B0D1-2953D93EDD52}" srcOrd="0" destOrd="0" presId="urn:microsoft.com/office/officeart/2005/8/layout/radial6"/>
    <dgm:cxn modelId="{1364A37C-BF7A-407A-9EC2-1DA9D90BBB54}" type="presOf" srcId="{202DD0B4-2FBC-4AC1-8738-43D46D0BAFC8}" destId="{9D8BA4F8-AAAC-4223-94DC-1359137D39EB}" srcOrd="0" destOrd="0" presId="urn:microsoft.com/office/officeart/2005/8/layout/radial6"/>
    <dgm:cxn modelId="{F7D533C7-5DA3-4412-A24C-E95DD32EF57C}" type="presOf" srcId="{16851365-3F8B-4DC2-8B0C-BBCC3BF3B826}" destId="{1F51D333-7FCC-49A4-87D2-AC06469E8C9B}" srcOrd="0" destOrd="0" presId="urn:microsoft.com/office/officeart/2005/8/layout/radial6"/>
    <dgm:cxn modelId="{BCB0C14E-F479-45E1-B441-F07B40446F42}" type="presOf" srcId="{BFF97A2B-B08D-42B7-A768-ABB4E2BADF6E}" destId="{ADF77ED3-9E21-448D-9D42-A129428B3428}" srcOrd="0" destOrd="0" presId="urn:microsoft.com/office/officeart/2005/8/layout/radial6"/>
    <dgm:cxn modelId="{06D56665-5435-4092-A419-109503A5274E}" type="presOf" srcId="{0BF6F0A4-A0AB-4414-B7E1-5AB90CB50B13}" destId="{2A6B82C6-4A54-4DD4-964A-78BFA61BE900}" srcOrd="0" destOrd="0" presId="urn:microsoft.com/office/officeart/2005/8/layout/radial6"/>
    <dgm:cxn modelId="{C1AE8DF5-ADB2-43EC-8A98-0D2F311B937A}" type="presOf" srcId="{76491A83-D674-4E86-930B-54BDA646AE1E}" destId="{60366A29-1EC6-4E39-B161-7ACA2F75B03E}" srcOrd="0" destOrd="0" presId="urn:microsoft.com/office/officeart/2005/8/layout/radial6"/>
    <dgm:cxn modelId="{1340EE5A-E2EB-47EC-A828-4C7D3D78D473}" srcId="{16851365-3F8B-4DC2-8B0C-BBCC3BF3B826}" destId="{76491A83-D674-4E86-930B-54BDA646AE1E}" srcOrd="2" destOrd="0" parTransId="{C1A60236-4692-42F2-BF3C-95FC68A1EF99}" sibTransId="{DF65626B-5B85-493B-AD4F-AE34CDD5ED33}"/>
    <dgm:cxn modelId="{ADB1A17C-B5BB-4755-86D5-FBA7453FE17A}" srcId="{16851365-3F8B-4DC2-8B0C-BBCC3BF3B826}" destId="{EA544E01-CC46-4C2A-9407-7F193F5490B1}" srcOrd="1" destOrd="0" parTransId="{2126FA39-97A6-463D-A5A4-97DF7CC0C0AE}" sibTransId="{DCD636C2-FE00-4A34-935F-186F9F8B234D}"/>
    <dgm:cxn modelId="{6DF32026-41D8-45DF-A5B8-D0603B04D1BB}" srcId="{16851365-3F8B-4DC2-8B0C-BBCC3BF3B826}" destId="{D2FB387A-4F9C-473B-8A07-09DCECD85AAA}" srcOrd="3" destOrd="0" parTransId="{8A7B6588-ED54-428F-994E-4F2A14F1D7CB}" sibTransId="{202DD0B4-2FBC-4AC1-8738-43D46D0BAFC8}"/>
    <dgm:cxn modelId="{F95FCD22-F8CD-4F5D-BB4A-97ABE5512A1B}" srcId="{948C4867-87B7-4807-9559-B42216071C20}" destId="{21185BEA-59F0-44D5-9D7D-4BA11096FDC1}" srcOrd="1" destOrd="0" parTransId="{17EFA09C-D743-4CF0-94F6-74EA08B479C4}" sibTransId="{4E32D72E-6BC4-4BB8-A2C0-8184E620BEC1}"/>
    <dgm:cxn modelId="{4A5A7EAD-9426-4E87-9541-BC5415D567CE}" type="presOf" srcId="{DCD636C2-FE00-4A34-935F-186F9F8B234D}" destId="{089AFD60-6BE2-449E-BC96-275FF4B4487D}" srcOrd="0" destOrd="0" presId="urn:microsoft.com/office/officeart/2005/8/layout/radial6"/>
    <dgm:cxn modelId="{642F6826-E423-4598-A6AB-16630E1E8460}" type="presOf" srcId="{948C4867-87B7-4807-9559-B42216071C20}" destId="{04179DE1-31A5-47F5-A353-F14FDAB45D2B}" srcOrd="0" destOrd="0" presId="urn:microsoft.com/office/officeart/2005/8/layout/radial6"/>
    <dgm:cxn modelId="{D0622531-EC9F-48BB-A51C-5B959CD49982}" srcId="{16851365-3F8B-4DC2-8B0C-BBCC3BF3B826}" destId="{0BF6F0A4-A0AB-4414-B7E1-5AB90CB50B13}" srcOrd="0" destOrd="0" parTransId="{45DD81CF-B589-4D83-B353-656B68E56342}" sibTransId="{BFF97A2B-B08D-42B7-A768-ABB4E2BADF6E}"/>
    <dgm:cxn modelId="{7FD5755C-D642-4DF8-B94B-884747DD1348}" srcId="{948C4867-87B7-4807-9559-B42216071C20}" destId="{16851365-3F8B-4DC2-8B0C-BBCC3BF3B826}" srcOrd="0" destOrd="0" parTransId="{C1303974-A966-41EC-8F51-0F722B72503E}" sibTransId="{F6C40E98-B260-48F5-8E44-25A94C9770E3}"/>
    <dgm:cxn modelId="{BA20A14D-0A63-4E3C-8AD0-E5F0E9DD4149}" type="presParOf" srcId="{04179DE1-31A5-47F5-A353-F14FDAB45D2B}" destId="{1F51D333-7FCC-49A4-87D2-AC06469E8C9B}" srcOrd="0" destOrd="0" presId="urn:microsoft.com/office/officeart/2005/8/layout/radial6"/>
    <dgm:cxn modelId="{52D106F8-EA75-4808-9CED-6CD40D9F02B5}" type="presParOf" srcId="{04179DE1-31A5-47F5-A353-F14FDAB45D2B}" destId="{2A6B82C6-4A54-4DD4-964A-78BFA61BE900}" srcOrd="1" destOrd="0" presId="urn:microsoft.com/office/officeart/2005/8/layout/radial6"/>
    <dgm:cxn modelId="{1C1A1EBD-B144-4A02-A59A-F9666C99ABF2}" type="presParOf" srcId="{04179DE1-31A5-47F5-A353-F14FDAB45D2B}" destId="{A04FB685-AD17-4F8A-B8EE-5CC7DD679BE5}" srcOrd="2" destOrd="0" presId="urn:microsoft.com/office/officeart/2005/8/layout/radial6"/>
    <dgm:cxn modelId="{AE603A81-E095-419B-8058-7EE16F05F3B5}" type="presParOf" srcId="{04179DE1-31A5-47F5-A353-F14FDAB45D2B}" destId="{ADF77ED3-9E21-448D-9D42-A129428B3428}" srcOrd="3" destOrd="0" presId="urn:microsoft.com/office/officeart/2005/8/layout/radial6"/>
    <dgm:cxn modelId="{4899C628-7003-41A1-97EA-BB9532B1BB35}" type="presParOf" srcId="{04179DE1-31A5-47F5-A353-F14FDAB45D2B}" destId="{4EFA8E69-F40A-4CF4-B0D1-2953D93EDD52}" srcOrd="4" destOrd="0" presId="urn:microsoft.com/office/officeart/2005/8/layout/radial6"/>
    <dgm:cxn modelId="{BA514EED-512E-4CF2-BAE1-5C2FC1C217D8}" type="presParOf" srcId="{04179DE1-31A5-47F5-A353-F14FDAB45D2B}" destId="{3A89E941-6764-42AE-9CE6-0D043C0641F6}" srcOrd="5" destOrd="0" presId="urn:microsoft.com/office/officeart/2005/8/layout/radial6"/>
    <dgm:cxn modelId="{A6FA8D22-FDE9-4725-B12E-142E0D98296D}" type="presParOf" srcId="{04179DE1-31A5-47F5-A353-F14FDAB45D2B}" destId="{089AFD60-6BE2-449E-BC96-275FF4B4487D}" srcOrd="6" destOrd="0" presId="urn:microsoft.com/office/officeart/2005/8/layout/radial6"/>
    <dgm:cxn modelId="{EFDE1F17-81B7-4628-BDB8-3FA1DD71D309}" type="presParOf" srcId="{04179DE1-31A5-47F5-A353-F14FDAB45D2B}" destId="{60366A29-1EC6-4E39-B161-7ACA2F75B03E}" srcOrd="7" destOrd="0" presId="urn:microsoft.com/office/officeart/2005/8/layout/radial6"/>
    <dgm:cxn modelId="{6218253D-F576-4D34-9D67-5AAEEA845D1A}" type="presParOf" srcId="{04179DE1-31A5-47F5-A353-F14FDAB45D2B}" destId="{0AD9FC35-925E-4B9C-AAC1-4D5E733793D3}" srcOrd="8" destOrd="0" presId="urn:microsoft.com/office/officeart/2005/8/layout/radial6"/>
    <dgm:cxn modelId="{639A3CA7-44E5-4D40-8D60-B41B4196C6B6}" type="presParOf" srcId="{04179DE1-31A5-47F5-A353-F14FDAB45D2B}" destId="{41E9CFD5-D39A-4F55-BF93-3B37D3AF2BD2}" srcOrd="9" destOrd="0" presId="urn:microsoft.com/office/officeart/2005/8/layout/radial6"/>
    <dgm:cxn modelId="{7CF5896F-A9D0-49A4-8FB8-E6BF362FB2A8}" type="presParOf" srcId="{04179DE1-31A5-47F5-A353-F14FDAB45D2B}" destId="{2B60C355-D428-46AE-A998-670C78902FD2}" srcOrd="10" destOrd="0" presId="urn:microsoft.com/office/officeart/2005/8/layout/radial6"/>
    <dgm:cxn modelId="{65F63ABD-775C-44BA-A28B-A494182FE298}" type="presParOf" srcId="{04179DE1-31A5-47F5-A353-F14FDAB45D2B}" destId="{63BD7BDF-6166-4A61-87B7-FC3C8BF58D55}" srcOrd="11" destOrd="0" presId="urn:microsoft.com/office/officeart/2005/8/layout/radial6"/>
    <dgm:cxn modelId="{2A1D0A5B-80DA-4FDC-B17B-C9DF131CC8C4}" type="presParOf" srcId="{04179DE1-31A5-47F5-A353-F14FDAB45D2B}" destId="{9D8BA4F8-AAAC-4223-94DC-1359137D39EB}"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497C257-BEF1-469A-BC8B-845D2710A19F}"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s-CL"/>
        </a:p>
      </dgm:t>
    </dgm:pt>
    <dgm:pt modelId="{7B7A8023-5555-4C76-8126-6E217C1DBEA5}">
      <dgm:prSet phldrT="[Texto]" custT="1"/>
      <dgm:spPr/>
      <dgm:t>
        <a:bodyPr/>
        <a:lstStyle/>
        <a:p>
          <a:pPr algn="just"/>
          <a:r>
            <a:rPr lang="es-CL" sz="1800" b="1" dirty="0" smtClean="0">
              <a:latin typeface="Verdana" pitchFamily="34" charset="0"/>
              <a:ea typeface="Verdana" pitchFamily="34" charset="0"/>
              <a:cs typeface="Verdana" pitchFamily="34" charset="0"/>
            </a:rPr>
            <a:t>1. Ejecución del Curso </a:t>
          </a:r>
          <a:r>
            <a:rPr lang="es-CL" sz="1800" b="1" i="1" dirty="0" smtClean="0">
              <a:latin typeface="Verdana" pitchFamily="34" charset="0"/>
              <a:ea typeface="Verdana" pitchFamily="34" charset="0"/>
              <a:cs typeface="Verdana" pitchFamily="34" charset="0"/>
            </a:rPr>
            <a:t>Online</a:t>
          </a:r>
          <a:r>
            <a:rPr lang="es-CL" sz="1800" b="1" dirty="0" smtClean="0">
              <a:latin typeface="Verdana" pitchFamily="34" charset="0"/>
              <a:ea typeface="Verdana" pitchFamily="34" charset="0"/>
              <a:cs typeface="Verdana" pitchFamily="34" charset="0"/>
            </a:rPr>
            <a:t> sobre Buenas Prácticas de Almacenamiento, Distribución y Transporte, dirigido a Profesionales de la Salud.  </a:t>
          </a:r>
          <a:endParaRPr lang="es-CL" sz="1800" b="1" dirty="0">
            <a:latin typeface="Verdana" pitchFamily="34" charset="0"/>
            <a:ea typeface="Verdana" pitchFamily="34" charset="0"/>
            <a:cs typeface="Verdana" pitchFamily="34" charset="0"/>
          </a:endParaRPr>
        </a:p>
      </dgm:t>
    </dgm:pt>
    <dgm:pt modelId="{37C17406-67CB-493C-A799-832092449FBE}" type="parTrans" cxnId="{1893C907-007F-4D27-8EF5-5F33FC28CA62}">
      <dgm:prSet/>
      <dgm:spPr/>
      <dgm:t>
        <a:bodyPr/>
        <a:lstStyle/>
        <a:p>
          <a:endParaRPr lang="es-CL"/>
        </a:p>
      </dgm:t>
    </dgm:pt>
    <dgm:pt modelId="{85F13865-BFA0-4244-9A46-1DC7613C5E80}" type="sibTrans" cxnId="{1893C907-007F-4D27-8EF5-5F33FC28CA62}">
      <dgm:prSet/>
      <dgm:spPr/>
      <dgm:t>
        <a:bodyPr/>
        <a:lstStyle/>
        <a:p>
          <a:endParaRPr lang="es-CL"/>
        </a:p>
      </dgm:t>
    </dgm:pt>
    <dgm:pt modelId="{CC1F1446-BE63-4D07-9724-06C72AAC066A}">
      <dgm:prSet phldrT="[Texto]" custT="1"/>
      <dgm:spPr/>
      <dgm:t>
        <a:bodyPr/>
        <a:lstStyle/>
        <a:p>
          <a:pPr algn="just"/>
          <a:r>
            <a:rPr lang="es-CL" sz="1800" b="1" dirty="0" smtClean="0">
              <a:solidFill>
                <a:schemeClr val="tx1"/>
              </a:solidFill>
              <a:latin typeface="Verdana" pitchFamily="34" charset="0"/>
              <a:ea typeface="Verdana" pitchFamily="34" charset="0"/>
              <a:cs typeface="Verdana" pitchFamily="34" charset="0"/>
            </a:rPr>
            <a:t>2. Taller presencial sobre aspectos regulatorios de DM, dirigido a la Industria. </a:t>
          </a:r>
          <a:endParaRPr lang="es-CL" sz="1800" b="1" dirty="0">
            <a:solidFill>
              <a:schemeClr val="tx1"/>
            </a:solidFill>
            <a:latin typeface="Verdana" pitchFamily="34" charset="0"/>
            <a:ea typeface="Verdana" pitchFamily="34" charset="0"/>
            <a:cs typeface="Verdana" pitchFamily="34" charset="0"/>
          </a:endParaRPr>
        </a:p>
      </dgm:t>
    </dgm:pt>
    <dgm:pt modelId="{865DCD41-6765-4057-B60C-35CA045B26DC}" type="parTrans" cxnId="{D6A0BA09-9216-40B6-A29F-2C1B03A98AD8}">
      <dgm:prSet/>
      <dgm:spPr/>
      <dgm:t>
        <a:bodyPr/>
        <a:lstStyle/>
        <a:p>
          <a:endParaRPr lang="es-CL"/>
        </a:p>
      </dgm:t>
    </dgm:pt>
    <dgm:pt modelId="{D76AA689-D3B5-4B4E-943E-407FB7A73863}" type="sibTrans" cxnId="{D6A0BA09-9216-40B6-A29F-2C1B03A98AD8}">
      <dgm:prSet/>
      <dgm:spPr/>
      <dgm:t>
        <a:bodyPr/>
        <a:lstStyle/>
        <a:p>
          <a:endParaRPr lang="es-CL"/>
        </a:p>
      </dgm:t>
    </dgm:pt>
    <dgm:pt modelId="{3A0BE1F8-44A5-45A5-82D6-2ED788DC9FAC}">
      <dgm:prSet phldrT="[Texto]" custT="1"/>
      <dgm:spPr/>
      <dgm:t>
        <a:bodyPr/>
        <a:lstStyle/>
        <a:p>
          <a:r>
            <a:rPr lang="es-CL" sz="2000" smtClean="0">
              <a:latin typeface="Verdana" pitchFamily="34" charset="0"/>
              <a:ea typeface="Verdana" pitchFamily="34" charset="0"/>
              <a:cs typeface="Verdana" pitchFamily="34" charset="0"/>
            </a:rPr>
            <a:t>II Semestre</a:t>
          </a:r>
          <a:endParaRPr lang="es-CL" sz="2000" dirty="0">
            <a:latin typeface="Verdana" pitchFamily="34" charset="0"/>
            <a:ea typeface="Verdana" pitchFamily="34" charset="0"/>
            <a:cs typeface="Verdana" pitchFamily="34" charset="0"/>
          </a:endParaRPr>
        </a:p>
      </dgm:t>
    </dgm:pt>
    <dgm:pt modelId="{E43390EB-5834-458A-A65F-1DD5ACD8C6C7}" type="parTrans" cxnId="{B9A5EC91-0968-46EA-A494-0B50B748FD3D}">
      <dgm:prSet/>
      <dgm:spPr/>
      <dgm:t>
        <a:bodyPr/>
        <a:lstStyle/>
        <a:p>
          <a:endParaRPr lang="es-CL"/>
        </a:p>
      </dgm:t>
    </dgm:pt>
    <dgm:pt modelId="{0C921D52-D3A2-42D9-9326-517489BF676F}" type="sibTrans" cxnId="{B9A5EC91-0968-46EA-A494-0B50B748FD3D}">
      <dgm:prSet/>
      <dgm:spPr/>
      <dgm:t>
        <a:bodyPr/>
        <a:lstStyle/>
        <a:p>
          <a:endParaRPr lang="es-CL"/>
        </a:p>
      </dgm:t>
    </dgm:pt>
    <dgm:pt modelId="{FDF62C3B-C1CD-404D-A94E-7B6F73A8323A}">
      <dgm:prSet phldrT="[Texto]" custT="1"/>
      <dgm:spPr/>
      <dgm:t>
        <a:bodyPr/>
        <a:lstStyle/>
        <a:p>
          <a:r>
            <a:rPr lang="es-CL" sz="2000" smtClean="0">
              <a:latin typeface="Verdana" pitchFamily="34" charset="0"/>
              <a:ea typeface="Verdana" pitchFamily="34" charset="0"/>
              <a:cs typeface="Verdana" pitchFamily="34" charset="0"/>
            </a:rPr>
            <a:t>II Semestre</a:t>
          </a:r>
          <a:endParaRPr lang="es-CL" sz="2000" dirty="0">
            <a:latin typeface="Verdana" pitchFamily="34" charset="0"/>
            <a:ea typeface="Verdana" pitchFamily="34" charset="0"/>
            <a:cs typeface="Verdana" pitchFamily="34" charset="0"/>
          </a:endParaRPr>
        </a:p>
      </dgm:t>
    </dgm:pt>
    <dgm:pt modelId="{4E63A16B-AF8F-4C22-A15A-B1091C7145C7}" type="parTrans" cxnId="{5A8D46EA-B307-4B29-80C0-85C819FD4DDD}">
      <dgm:prSet/>
      <dgm:spPr/>
      <dgm:t>
        <a:bodyPr/>
        <a:lstStyle/>
        <a:p>
          <a:endParaRPr lang="es-CL"/>
        </a:p>
      </dgm:t>
    </dgm:pt>
    <dgm:pt modelId="{E9ED0A05-61A7-43B1-A58E-411F2417C574}" type="sibTrans" cxnId="{5A8D46EA-B307-4B29-80C0-85C819FD4DDD}">
      <dgm:prSet/>
      <dgm:spPr/>
      <dgm:t>
        <a:bodyPr/>
        <a:lstStyle/>
        <a:p>
          <a:endParaRPr lang="es-CL"/>
        </a:p>
      </dgm:t>
    </dgm:pt>
    <dgm:pt modelId="{49746FA0-4108-434D-A3F0-134528AC626A}">
      <dgm:prSet phldrT="[Texto]" custT="1"/>
      <dgm:spPr/>
      <dgm:t>
        <a:bodyPr/>
        <a:lstStyle/>
        <a:p>
          <a:endParaRPr lang="es-CL" sz="2000" dirty="0">
            <a:solidFill>
              <a:schemeClr val="tx1">
                <a:lumMod val="75000"/>
                <a:lumOff val="25000"/>
              </a:schemeClr>
            </a:solidFill>
            <a:latin typeface="Verdana" pitchFamily="34" charset="0"/>
            <a:ea typeface="Verdana" pitchFamily="34" charset="0"/>
            <a:cs typeface="Verdana" pitchFamily="34" charset="0"/>
          </a:endParaRPr>
        </a:p>
      </dgm:t>
    </dgm:pt>
    <dgm:pt modelId="{2100B708-68F7-4F91-A1EB-0624D1542E89}" type="parTrans" cxnId="{292ED1D2-65E7-4E75-B887-5F8E8C395C68}">
      <dgm:prSet/>
      <dgm:spPr/>
      <dgm:t>
        <a:bodyPr/>
        <a:lstStyle/>
        <a:p>
          <a:endParaRPr lang="es-CL"/>
        </a:p>
      </dgm:t>
    </dgm:pt>
    <dgm:pt modelId="{57A41D2E-11ED-47E5-9AD6-C1D6394C0245}" type="sibTrans" cxnId="{292ED1D2-65E7-4E75-B887-5F8E8C395C68}">
      <dgm:prSet/>
      <dgm:spPr/>
      <dgm:t>
        <a:bodyPr/>
        <a:lstStyle/>
        <a:p>
          <a:endParaRPr lang="es-CL"/>
        </a:p>
      </dgm:t>
    </dgm:pt>
    <dgm:pt modelId="{0798E817-BB75-4228-A002-71CCD86BDFE2}" type="pres">
      <dgm:prSet presAssocID="{D497C257-BEF1-469A-BC8B-845D2710A19F}" presName="linear" presStyleCnt="0">
        <dgm:presLayoutVars>
          <dgm:animLvl val="lvl"/>
          <dgm:resizeHandles val="exact"/>
        </dgm:presLayoutVars>
      </dgm:prSet>
      <dgm:spPr/>
      <dgm:t>
        <a:bodyPr/>
        <a:lstStyle/>
        <a:p>
          <a:endParaRPr lang="es-CL"/>
        </a:p>
      </dgm:t>
    </dgm:pt>
    <dgm:pt modelId="{D0974318-C284-4C8E-960F-10684BD57E9E}" type="pres">
      <dgm:prSet presAssocID="{7B7A8023-5555-4C76-8126-6E217C1DBEA5}" presName="parentText" presStyleLbl="node1" presStyleIdx="0" presStyleCnt="2" custLinFactNeighborY="22200">
        <dgm:presLayoutVars>
          <dgm:chMax val="0"/>
          <dgm:bulletEnabled val="1"/>
        </dgm:presLayoutVars>
      </dgm:prSet>
      <dgm:spPr/>
      <dgm:t>
        <a:bodyPr/>
        <a:lstStyle/>
        <a:p>
          <a:endParaRPr lang="es-CL"/>
        </a:p>
      </dgm:t>
    </dgm:pt>
    <dgm:pt modelId="{CD7DFDFD-56A0-4C54-B0C9-3A576A49D59F}" type="pres">
      <dgm:prSet presAssocID="{7B7A8023-5555-4C76-8126-6E217C1DBEA5}" presName="childText" presStyleLbl="revTx" presStyleIdx="0" presStyleCnt="2">
        <dgm:presLayoutVars>
          <dgm:bulletEnabled val="1"/>
        </dgm:presLayoutVars>
      </dgm:prSet>
      <dgm:spPr/>
      <dgm:t>
        <a:bodyPr/>
        <a:lstStyle/>
        <a:p>
          <a:endParaRPr lang="es-CL"/>
        </a:p>
      </dgm:t>
    </dgm:pt>
    <dgm:pt modelId="{F28EDD7A-4654-4B5C-8BC4-4C50C13C148B}" type="pres">
      <dgm:prSet presAssocID="{CC1F1446-BE63-4D07-9724-06C72AAC066A}" presName="parentText" presStyleLbl="node1" presStyleIdx="1" presStyleCnt="2" custLinFactNeighborY="-7064">
        <dgm:presLayoutVars>
          <dgm:chMax val="0"/>
          <dgm:bulletEnabled val="1"/>
        </dgm:presLayoutVars>
      </dgm:prSet>
      <dgm:spPr/>
      <dgm:t>
        <a:bodyPr/>
        <a:lstStyle/>
        <a:p>
          <a:endParaRPr lang="es-CL"/>
        </a:p>
      </dgm:t>
    </dgm:pt>
    <dgm:pt modelId="{71C5B665-836C-4ECA-A0A6-A403EED5BE0C}" type="pres">
      <dgm:prSet presAssocID="{CC1F1446-BE63-4D07-9724-06C72AAC066A}" presName="childText" presStyleLbl="revTx" presStyleIdx="1" presStyleCnt="2">
        <dgm:presLayoutVars>
          <dgm:bulletEnabled val="1"/>
        </dgm:presLayoutVars>
      </dgm:prSet>
      <dgm:spPr/>
      <dgm:t>
        <a:bodyPr/>
        <a:lstStyle/>
        <a:p>
          <a:endParaRPr lang="es-CL"/>
        </a:p>
      </dgm:t>
    </dgm:pt>
  </dgm:ptLst>
  <dgm:cxnLst>
    <dgm:cxn modelId="{F73F5096-B6A9-411C-BA34-1B7E64D3D711}" type="presOf" srcId="{FDF62C3B-C1CD-404D-A94E-7B6F73A8323A}" destId="{CD7DFDFD-56A0-4C54-B0C9-3A576A49D59F}" srcOrd="0" destOrd="1" presId="urn:microsoft.com/office/officeart/2005/8/layout/vList2"/>
    <dgm:cxn modelId="{B9A5EC91-0968-46EA-A494-0B50B748FD3D}" srcId="{CC1F1446-BE63-4D07-9724-06C72AAC066A}" destId="{3A0BE1F8-44A5-45A5-82D6-2ED788DC9FAC}" srcOrd="0" destOrd="0" parTransId="{E43390EB-5834-458A-A65F-1DD5ACD8C6C7}" sibTransId="{0C921D52-D3A2-42D9-9326-517489BF676F}"/>
    <dgm:cxn modelId="{292ED1D2-65E7-4E75-B887-5F8E8C395C68}" srcId="{7B7A8023-5555-4C76-8126-6E217C1DBEA5}" destId="{49746FA0-4108-434D-A3F0-134528AC626A}" srcOrd="0" destOrd="0" parTransId="{2100B708-68F7-4F91-A1EB-0624D1542E89}" sibTransId="{57A41D2E-11ED-47E5-9AD6-C1D6394C0245}"/>
    <dgm:cxn modelId="{2BFCA01F-84A8-49D9-8F80-E83FDDA1BC0F}" type="presOf" srcId="{7B7A8023-5555-4C76-8126-6E217C1DBEA5}" destId="{D0974318-C284-4C8E-960F-10684BD57E9E}" srcOrd="0" destOrd="0" presId="urn:microsoft.com/office/officeart/2005/8/layout/vList2"/>
    <dgm:cxn modelId="{5A8D46EA-B307-4B29-80C0-85C819FD4DDD}" srcId="{7B7A8023-5555-4C76-8126-6E217C1DBEA5}" destId="{FDF62C3B-C1CD-404D-A94E-7B6F73A8323A}" srcOrd="1" destOrd="0" parTransId="{4E63A16B-AF8F-4C22-A15A-B1091C7145C7}" sibTransId="{E9ED0A05-61A7-43B1-A58E-411F2417C574}"/>
    <dgm:cxn modelId="{D6A0BA09-9216-40B6-A29F-2C1B03A98AD8}" srcId="{D497C257-BEF1-469A-BC8B-845D2710A19F}" destId="{CC1F1446-BE63-4D07-9724-06C72AAC066A}" srcOrd="1" destOrd="0" parTransId="{865DCD41-6765-4057-B60C-35CA045B26DC}" sibTransId="{D76AA689-D3B5-4B4E-943E-407FB7A73863}"/>
    <dgm:cxn modelId="{43CC96A2-C03A-4BE3-895B-DCA4BA24809E}" type="presOf" srcId="{49746FA0-4108-434D-A3F0-134528AC626A}" destId="{CD7DFDFD-56A0-4C54-B0C9-3A576A49D59F}" srcOrd="0" destOrd="0" presId="urn:microsoft.com/office/officeart/2005/8/layout/vList2"/>
    <dgm:cxn modelId="{1893C907-007F-4D27-8EF5-5F33FC28CA62}" srcId="{D497C257-BEF1-469A-BC8B-845D2710A19F}" destId="{7B7A8023-5555-4C76-8126-6E217C1DBEA5}" srcOrd="0" destOrd="0" parTransId="{37C17406-67CB-493C-A799-832092449FBE}" sibTransId="{85F13865-BFA0-4244-9A46-1DC7613C5E80}"/>
    <dgm:cxn modelId="{01FBA88B-881F-44B7-BDE0-180D3BA9EAB4}" type="presOf" srcId="{CC1F1446-BE63-4D07-9724-06C72AAC066A}" destId="{F28EDD7A-4654-4B5C-8BC4-4C50C13C148B}" srcOrd="0" destOrd="0" presId="urn:microsoft.com/office/officeart/2005/8/layout/vList2"/>
    <dgm:cxn modelId="{C829114B-E9A9-4808-B9FD-B13F4F39677F}" type="presOf" srcId="{D497C257-BEF1-469A-BC8B-845D2710A19F}" destId="{0798E817-BB75-4228-A002-71CCD86BDFE2}" srcOrd="0" destOrd="0" presId="urn:microsoft.com/office/officeart/2005/8/layout/vList2"/>
    <dgm:cxn modelId="{A54054F5-9981-4CA0-9988-AA2ABD869B05}" type="presOf" srcId="{3A0BE1F8-44A5-45A5-82D6-2ED788DC9FAC}" destId="{71C5B665-836C-4ECA-A0A6-A403EED5BE0C}" srcOrd="0" destOrd="0" presId="urn:microsoft.com/office/officeart/2005/8/layout/vList2"/>
    <dgm:cxn modelId="{3371506F-C1F9-4585-86C2-7D2FB8E52D47}" type="presParOf" srcId="{0798E817-BB75-4228-A002-71CCD86BDFE2}" destId="{D0974318-C284-4C8E-960F-10684BD57E9E}" srcOrd="0" destOrd="0" presId="urn:microsoft.com/office/officeart/2005/8/layout/vList2"/>
    <dgm:cxn modelId="{88AA4671-F7A7-4E28-BCE6-02E143F2ECB6}" type="presParOf" srcId="{0798E817-BB75-4228-A002-71CCD86BDFE2}" destId="{CD7DFDFD-56A0-4C54-B0C9-3A576A49D59F}" srcOrd="1" destOrd="0" presId="urn:microsoft.com/office/officeart/2005/8/layout/vList2"/>
    <dgm:cxn modelId="{6A8CE1AC-055E-4AF6-ADF8-E5120BD9FB87}" type="presParOf" srcId="{0798E817-BB75-4228-A002-71CCD86BDFE2}" destId="{F28EDD7A-4654-4B5C-8BC4-4C50C13C148B}" srcOrd="2" destOrd="0" presId="urn:microsoft.com/office/officeart/2005/8/layout/vList2"/>
    <dgm:cxn modelId="{05D91E06-ECEB-47E1-9775-67115C13D604}" type="presParOf" srcId="{0798E817-BB75-4228-A002-71CCD86BDFE2}" destId="{71C5B665-836C-4ECA-A0A6-A403EED5BE0C}"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33C0A78-C37C-4F11-9672-508655B6081F}"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s-CL"/>
        </a:p>
      </dgm:t>
    </dgm:pt>
    <dgm:pt modelId="{20C923D6-26C1-48CA-BFA3-B68EBA146481}">
      <dgm:prSet phldrT="[Texto]" custT="1"/>
      <dgm:spPr>
        <a:solidFill>
          <a:srgbClr val="00A79D"/>
        </a:solidFill>
        <a:ln>
          <a:solidFill>
            <a:schemeClr val="tx1">
              <a:lumMod val="65000"/>
              <a:lumOff val="35000"/>
            </a:schemeClr>
          </a:solidFill>
        </a:ln>
      </dgm:spPr>
      <dgm:t>
        <a:bodyPr/>
        <a:lstStyle/>
        <a:p>
          <a:r>
            <a:rPr lang="es-CL" sz="1200" b="1" dirty="0" smtClean="0">
              <a:latin typeface="Verdana" pitchFamily="34" charset="0"/>
              <a:ea typeface="Verdana" pitchFamily="34" charset="0"/>
              <a:cs typeface="Verdana" pitchFamily="34" charset="0"/>
            </a:rPr>
            <a:t>Salud</a:t>
          </a:r>
        </a:p>
        <a:p>
          <a:r>
            <a:rPr lang="es-CL" sz="1200" b="1" dirty="0" smtClean="0">
              <a:latin typeface="Verdana" pitchFamily="34" charset="0"/>
              <a:ea typeface="Verdana" pitchFamily="34" charset="0"/>
              <a:cs typeface="Verdana" pitchFamily="34" charset="0"/>
            </a:rPr>
            <a:t>Pública</a:t>
          </a:r>
          <a:endParaRPr lang="es-CL" sz="1200" b="1" dirty="0">
            <a:latin typeface="Verdana" pitchFamily="34" charset="0"/>
            <a:ea typeface="Verdana" pitchFamily="34" charset="0"/>
            <a:cs typeface="Verdana" pitchFamily="34" charset="0"/>
          </a:endParaRPr>
        </a:p>
      </dgm:t>
    </dgm:pt>
    <dgm:pt modelId="{E60DC09D-789F-45D2-9574-95855B4C883A}" type="parTrans" cxnId="{713ED4E3-D0CB-45BE-A246-F292F582B100}">
      <dgm:prSet/>
      <dgm:spPr/>
      <dgm:t>
        <a:bodyPr/>
        <a:lstStyle/>
        <a:p>
          <a:endParaRPr lang="es-CL"/>
        </a:p>
      </dgm:t>
    </dgm:pt>
    <dgm:pt modelId="{E482EB0C-C18B-4020-A051-526F6BEA2111}" type="sibTrans" cxnId="{713ED4E3-D0CB-45BE-A246-F292F582B100}">
      <dgm:prSet/>
      <dgm:spPr/>
      <dgm:t>
        <a:bodyPr/>
        <a:lstStyle/>
        <a:p>
          <a:endParaRPr lang="es-CL"/>
        </a:p>
      </dgm:t>
    </dgm:pt>
    <dgm:pt modelId="{DDCF5B51-35D3-4CEA-B303-1BB4B5E1F59B}">
      <dgm:prSet phldrT="[Texto]" custT="1"/>
      <dgm:spPr>
        <a:ln>
          <a:solidFill>
            <a:schemeClr val="tx1">
              <a:lumMod val="65000"/>
              <a:lumOff val="35000"/>
            </a:schemeClr>
          </a:solidFill>
        </a:ln>
      </dgm:spPr>
      <dgm:t>
        <a:bodyPr/>
        <a:lstStyle/>
        <a:p>
          <a:pPr algn="just"/>
          <a:r>
            <a:rPr lang="es-MX" sz="1600" dirty="0" smtClean="0">
              <a:solidFill>
                <a:schemeClr val="tx1">
                  <a:lumMod val="65000"/>
                  <a:lumOff val="35000"/>
                </a:schemeClr>
              </a:solidFill>
              <a:latin typeface="Verdana" pitchFamily="34" charset="0"/>
              <a:ea typeface="Verdana" pitchFamily="34" charset="0"/>
              <a:cs typeface="Verdana" pitchFamily="34" charset="0"/>
            </a:rPr>
            <a:t>Contribuir con la Salud Pública de la población al disponer en el país de DM de calidad, seguros y efectivos.</a:t>
          </a:r>
          <a:endParaRPr lang="es-CL" sz="1600" dirty="0">
            <a:solidFill>
              <a:schemeClr val="tx1">
                <a:lumMod val="65000"/>
                <a:lumOff val="35000"/>
              </a:schemeClr>
            </a:solidFill>
            <a:latin typeface="Verdana" pitchFamily="34" charset="0"/>
            <a:ea typeface="Verdana" pitchFamily="34" charset="0"/>
            <a:cs typeface="Verdana" pitchFamily="34" charset="0"/>
          </a:endParaRPr>
        </a:p>
      </dgm:t>
    </dgm:pt>
    <dgm:pt modelId="{FD3A0621-31AA-49C7-963E-A551409D41C3}" type="parTrans" cxnId="{DE913632-09A8-44C1-89D4-B5BFB1898619}">
      <dgm:prSet/>
      <dgm:spPr/>
      <dgm:t>
        <a:bodyPr/>
        <a:lstStyle/>
        <a:p>
          <a:endParaRPr lang="es-CL"/>
        </a:p>
      </dgm:t>
    </dgm:pt>
    <dgm:pt modelId="{19B824DD-C199-4498-8094-82EB5037F1EA}" type="sibTrans" cxnId="{DE913632-09A8-44C1-89D4-B5BFB1898619}">
      <dgm:prSet/>
      <dgm:spPr/>
      <dgm:t>
        <a:bodyPr/>
        <a:lstStyle/>
        <a:p>
          <a:endParaRPr lang="es-CL"/>
        </a:p>
      </dgm:t>
    </dgm:pt>
    <dgm:pt modelId="{FDF4EA9D-5941-4524-AD0A-EA3B2F6AF1AA}">
      <dgm:prSet phldrT="[Texto]" custT="1"/>
      <dgm:spPr>
        <a:solidFill>
          <a:srgbClr val="00A79D"/>
        </a:solidFill>
        <a:ln>
          <a:solidFill>
            <a:schemeClr val="tx1">
              <a:lumMod val="65000"/>
              <a:lumOff val="35000"/>
            </a:schemeClr>
          </a:solidFill>
        </a:ln>
      </dgm:spPr>
      <dgm:t>
        <a:bodyPr/>
        <a:lstStyle/>
        <a:p>
          <a:endParaRPr lang="es-CL" sz="1300" b="1" dirty="0" smtClean="0">
            <a:latin typeface="Verdana" pitchFamily="34" charset="0"/>
            <a:ea typeface="Verdana" pitchFamily="34" charset="0"/>
            <a:cs typeface="Verdana" pitchFamily="34" charset="0"/>
          </a:endParaRPr>
        </a:p>
        <a:p>
          <a:r>
            <a:rPr lang="es-CL" sz="1200" b="1" dirty="0" smtClean="0">
              <a:latin typeface="Verdana" pitchFamily="34" charset="0"/>
              <a:ea typeface="Verdana" pitchFamily="34" charset="0"/>
              <a:cs typeface="Verdana" pitchFamily="34" charset="0"/>
            </a:rPr>
            <a:t>Facilitar el comercio </a:t>
          </a:r>
        </a:p>
      </dgm:t>
    </dgm:pt>
    <dgm:pt modelId="{DA7FD0D3-19A6-4588-A4AC-4937870927A1}" type="parTrans" cxnId="{8EF18AAD-FB5C-4789-B3BE-7D747B131E18}">
      <dgm:prSet/>
      <dgm:spPr/>
      <dgm:t>
        <a:bodyPr/>
        <a:lstStyle/>
        <a:p>
          <a:endParaRPr lang="es-CL"/>
        </a:p>
      </dgm:t>
    </dgm:pt>
    <dgm:pt modelId="{379BD8E3-3BB6-48F3-9734-0524BA8A78B3}" type="sibTrans" cxnId="{8EF18AAD-FB5C-4789-B3BE-7D747B131E18}">
      <dgm:prSet/>
      <dgm:spPr/>
      <dgm:t>
        <a:bodyPr/>
        <a:lstStyle/>
        <a:p>
          <a:endParaRPr lang="es-CL"/>
        </a:p>
      </dgm:t>
    </dgm:pt>
    <dgm:pt modelId="{9C660B57-68A7-41CF-BC96-74F2F87FE17A}">
      <dgm:prSet phldrT="[Texto]" custT="1"/>
      <dgm:spPr>
        <a:ln>
          <a:solidFill>
            <a:schemeClr val="tx1">
              <a:lumMod val="65000"/>
              <a:lumOff val="35000"/>
            </a:schemeClr>
          </a:solidFill>
        </a:ln>
      </dgm:spPr>
      <dgm:t>
        <a:bodyPr/>
        <a:lstStyle/>
        <a:p>
          <a:pPr algn="just"/>
          <a:r>
            <a:rPr lang="es-CL" sz="1600" dirty="0" smtClean="0">
              <a:solidFill>
                <a:schemeClr val="tx1">
                  <a:lumMod val="65000"/>
                  <a:lumOff val="35000"/>
                </a:schemeClr>
              </a:solidFill>
              <a:latin typeface="Verdana" pitchFamily="34" charset="0"/>
              <a:ea typeface="Verdana" pitchFamily="34" charset="0"/>
              <a:cs typeface="Verdana" pitchFamily="34" charset="0"/>
            </a:rPr>
            <a:t>Facilitar a los pacientes y usuarios un acceso más rápido a nuevas tecnologías.</a:t>
          </a:r>
          <a:endParaRPr lang="es-CL" sz="1600" dirty="0">
            <a:solidFill>
              <a:schemeClr val="tx1">
                <a:lumMod val="65000"/>
                <a:lumOff val="35000"/>
              </a:schemeClr>
            </a:solidFill>
            <a:latin typeface="Verdana" pitchFamily="34" charset="0"/>
            <a:ea typeface="Verdana" pitchFamily="34" charset="0"/>
            <a:cs typeface="Verdana" pitchFamily="34" charset="0"/>
          </a:endParaRPr>
        </a:p>
      </dgm:t>
    </dgm:pt>
    <dgm:pt modelId="{CA7A8527-0281-4C8A-87DC-4098AB95A145}" type="parTrans" cxnId="{EF698062-56A8-4157-A240-53097F570AE9}">
      <dgm:prSet/>
      <dgm:spPr/>
      <dgm:t>
        <a:bodyPr/>
        <a:lstStyle/>
        <a:p>
          <a:endParaRPr lang="es-CL"/>
        </a:p>
      </dgm:t>
    </dgm:pt>
    <dgm:pt modelId="{0DD9DEB2-F5E6-4902-A640-9E57A5DB0DA4}" type="sibTrans" cxnId="{EF698062-56A8-4157-A240-53097F570AE9}">
      <dgm:prSet/>
      <dgm:spPr/>
      <dgm:t>
        <a:bodyPr/>
        <a:lstStyle/>
        <a:p>
          <a:endParaRPr lang="es-CL"/>
        </a:p>
      </dgm:t>
    </dgm:pt>
    <dgm:pt modelId="{BC592A81-9CBC-4DCF-BD4A-15FFFA60C1C1}">
      <dgm:prSet phldrT="[Texto]" custT="1"/>
      <dgm:spPr>
        <a:solidFill>
          <a:srgbClr val="00A79D"/>
        </a:solidFill>
        <a:ln>
          <a:solidFill>
            <a:schemeClr val="tx1">
              <a:lumMod val="65000"/>
              <a:lumOff val="35000"/>
            </a:schemeClr>
          </a:solidFill>
        </a:ln>
      </dgm:spPr>
      <dgm:t>
        <a:bodyPr/>
        <a:lstStyle/>
        <a:p>
          <a:r>
            <a:rPr lang="es-CL" sz="1200" b="1" dirty="0" smtClean="0">
              <a:latin typeface="Verdana" pitchFamily="34" charset="0"/>
              <a:ea typeface="Verdana" pitchFamily="34" charset="0"/>
              <a:cs typeface="Verdana" pitchFamily="34" charset="0"/>
            </a:rPr>
            <a:t>Acceso a nuevas tecnologías  </a:t>
          </a:r>
          <a:endParaRPr lang="es-CL" sz="1200" b="1" dirty="0">
            <a:latin typeface="Verdana" pitchFamily="34" charset="0"/>
            <a:ea typeface="Verdana" pitchFamily="34" charset="0"/>
            <a:cs typeface="Verdana" pitchFamily="34" charset="0"/>
          </a:endParaRPr>
        </a:p>
      </dgm:t>
    </dgm:pt>
    <dgm:pt modelId="{60A788E9-01FC-415C-867B-9E74775F7F94}" type="parTrans" cxnId="{45467621-E0D9-436F-A9E9-660391090369}">
      <dgm:prSet/>
      <dgm:spPr/>
      <dgm:t>
        <a:bodyPr/>
        <a:lstStyle/>
        <a:p>
          <a:endParaRPr lang="es-CL"/>
        </a:p>
      </dgm:t>
    </dgm:pt>
    <dgm:pt modelId="{AB9014F5-DE68-49C7-A358-51B8331B8F1D}" type="sibTrans" cxnId="{45467621-E0D9-436F-A9E9-660391090369}">
      <dgm:prSet/>
      <dgm:spPr/>
      <dgm:t>
        <a:bodyPr/>
        <a:lstStyle/>
        <a:p>
          <a:endParaRPr lang="es-CL"/>
        </a:p>
      </dgm:t>
    </dgm:pt>
    <dgm:pt modelId="{F258FEB2-6C8D-42DB-B247-C0209DAD517C}">
      <dgm:prSet phldrT="[Texto]" custT="1"/>
      <dgm:spPr>
        <a:ln>
          <a:solidFill>
            <a:schemeClr val="tx1">
              <a:lumMod val="65000"/>
              <a:lumOff val="35000"/>
            </a:schemeClr>
          </a:solidFill>
        </a:ln>
      </dgm:spPr>
      <dgm:t>
        <a:bodyPr/>
        <a:lstStyle/>
        <a:p>
          <a:pPr algn="just"/>
          <a:r>
            <a:rPr lang="es-MX" sz="1600" dirty="0" smtClean="0">
              <a:solidFill>
                <a:schemeClr val="tx1">
                  <a:lumMod val="65000"/>
                  <a:lumOff val="35000"/>
                </a:schemeClr>
              </a:solidFill>
              <a:latin typeface="Verdana" pitchFamily="34" charset="0"/>
              <a:ea typeface="Verdana" pitchFamily="34" charset="0"/>
              <a:cs typeface="Verdana" pitchFamily="34" charset="0"/>
            </a:rPr>
            <a:t>Controles regulatorios predecibles que faciliten el comercio internacional.</a:t>
          </a:r>
          <a:endParaRPr lang="es-CL" sz="2000" dirty="0">
            <a:solidFill>
              <a:schemeClr val="tx1">
                <a:lumMod val="65000"/>
                <a:lumOff val="35000"/>
              </a:schemeClr>
            </a:solidFill>
            <a:latin typeface="Verdana" pitchFamily="34" charset="0"/>
            <a:ea typeface="Verdana" pitchFamily="34" charset="0"/>
            <a:cs typeface="Verdana" pitchFamily="34" charset="0"/>
          </a:endParaRPr>
        </a:p>
      </dgm:t>
    </dgm:pt>
    <dgm:pt modelId="{4361A003-74FA-41BE-973E-28D4342B8C4A}" type="parTrans" cxnId="{ABC81BB5-CA1F-44F1-8541-F9447297F8B4}">
      <dgm:prSet/>
      <dgm:spPr/>
      <dgm:t>
        <a:bodyPr/>
        <a:lstStyle/>
        <a:p>
          <a:endParaRPr lang="es-CL"/>
        </a:p>
      </dgm:t>
    </dgm:pt>
    <dgm:pt modelId="{993AD5B7-8D99-4E77-94FB-6FDF795AAA47}" type="sibTrans" cxnId="{ABC81BB5-CA1F-44F1-8541-F9447297F8B4}">
      <dgm:prSet/>
      <dgm:spPr/>
      <dgm:t>
        <a:bodyPr/>
        <a:lstStyle/>
        <a:p>
          <a:endParaRPr lang="es-CL"/>
        </a:p>
      </dgm:t>
    </dgm:pt>
    <dgm:pt modelId="{47711D63-F07D-43D6-82A3-34129BB86FB9}" type="pres">
      <dgm:prSet presAssocID="{333C0A78-C37C-4F11-9672-508655B6081F}" presName="linearFlow" presStyleCnt="0">
        <dgm:presLayoutVars>
          <dgm:dir/>
          <dgm:animLvl val="lvl"/>
          <dgm:resizeHandles val="exact"/>
        </dgm:presLayoutVars>
      </dgm:prSet>
      <dgm:spPr/>
      <dgm:t>
        <a:bodyPr/>
        <a:lstStyle/>
        <a:p>
          <a:endParaRPr lang="es-CL"/>
        </a:p>
      </dgm:t>
    </dgm:pt>
    <dgm:pt modelId="{F76F5F0C-5724-4780-95DB-2F502AF13D10}" type="pres">
      <dgm:prSet presAssocID="{20C923D6-26C1-48CA-BFA3-B68EBA146481}" presName="composite" presStyleCnt="0"/>
      <dgm:spPr/>
    </dgm:pt>
    <dgm:pt modelId="{7A190341-6C60-434D-AF3A-0383D379413A}" type="pres">
      <dgm:prSet presAssocID="{20C923D6-26C1-48CA-BFA3-B68EBA146481}" presName="parentText" presStyleLbl="alignNode1" presStyleIdx="0" presStyleCnt="3">
        <dgm:presLayoutVars>
          <dgm:chMax val="1"/>
          <dgm:bulletEnabled val="1"/>
        </dgm:presLayoutVars>
      </dgm:prSet>
      <dgm:spPr/>
      <dgm:t>
        <a:bodyPr/>
        <a:lstStyle/>
        <a:p>
          <a:endParaRPr lang="es-CL"/>
        </a:p>
      </dgm:t>
    </dgm:pt>
    <dgm:pt modelId="{C6413B5E-2E11-4818-979A-68365EB9E14A}" type="pres">
      <dgm:prSet presAssocID="{20C923D6-26C1-48CA-BFA3-B68EBA146481}" presName="descendantText" presStyleLbl="alignAcc1" presStyleIdx="0" presStyleCnt="3" custLinFactNeighborX="536" custLinFactNeighborY="-414">
        <dgm:presLayoutVars>
          <dgm:bulletEnabled val="1"/>
        </dgm:presLayoutVars>
      </dgm:prSet>
      <dgm:spPr/>
      <dgm:t>
        <a:bodyPr/>
        <a:lstStyle/>
        <a:p>
          <a:endParaRPr lang="es-CL"/>
        </a:p>
      </dgm:t>
    </dgm:pt>
    <dgm:pt modelId="{F5F8ABD5-F490-4627-AA30-CAC12D2A3243}" type="pres">
      <dgm:prSet presAssocID="{E482EB0C-C18B-4020-A051-526F6BEA2111}" presName="sp" presStyleCnt="0"/>
      <dgm:spPr/>
    </dgm:pt>
    <dgm:pt modelId="{903D8FEA-E447-4FC4-AA02-CD71AFAF5C12}" type="pres">
      <dgm:prSet presAssocID="{FDF4EA9D-5941-4524-AD0A-EA3B2F6AF1AA}" presName="composite" presStyleCnt="0"/>
      <dgm:spPr/>
    </dgm:pt>
    <dgm:pt modelId="{601979C9-AF94-4401-9EFA-EA0F71EB83BE}" type="pres">
      <dgm:prSet presAssocID="{FDF4EA9D-5941-4524-AD0A-EA3B2F6AF1AA}" presName="parentText" presStyleLbl="alignNode1" presStyleIdx="1" presStyleCnt="3" custScaleX="108794" custLinFactNeighborX="979" custLinFactNeighborY="75893">
        <dgm:presLayoutVars>
          <dgm:chMax val="1"/>
          <dgm:bulletEnabled val="1"/>
        </dgm:presLayoutVars>
      </dgm:prSet>
      <dgm:spPr/>
      <dgm:t>
        <a:bodyPr/>
        <a:lstStyle/>
        <a:p>
          <a:endParaRPr lang="es-CL"/>
        </a:p>
      </dgm:t>
    </dgm:pt>
    <dgm:pt modelId="{75F265B6-34EE-429A-8566-07078CF373EB}" type="pres">
      <dgm:prSet presAssocID="{FDF4EA9D-5941-4524-AD0A-EA3B2F6AF1AA}" presName="descendantText" presStyleLbl="alignAcc1" presStyleIdx="1" presStyleCnt="3" custScaleY="100000" custLinFactNeighborX="-362" custLinFactNeighborY="-8568">
        <dgm:presLayoutVars>
          <dgm:bulletEnabled val="1"/>
        </dgm:presLayoutVars>
      </dgm:prSet>
      <dgm:spPr/>
      <dgm:t>
        <a:bodyPr/>
        <a:lstStyle/>
        <a:p>
          <a:endParaRPr lang="es-CL"/>
        </a:p>
      </dgm:t>
    </dgm:pt>
    <dgm:pt modelId="{2804FCCD-E48F-4FC8-859B-EE70682048C4}" type="pres">
      <dgm:prSet presAssocID="{379BD8E3-3BB6-48F3-9734-0524BA8A78B3}" presName="sp" presStyleCnt="0"/>
      <dgm:spPr/>
    </dgm:pt>
    <dgm:pt modelId="{F0879B3E-7879-4E0A-9702-9C79CCA4768B}" type="pres">
      <dgm:prSet presAssocID="{BC592A81-9CBC-4DCF-BD4A-15FFFA60C1C1}" presName="composite" presStyleCnt="0"/>
      <dgm:spPr/>
    </dgm:pt>
    <dgm:pt modelId="{5A7C6313-7977-4F72-A25A-4BE4A158053B}" type="pres">
      <dgm:prSet presAssocID="{BC592A81-9CBC-4DCF-BD4A-15FFFA60C1C1}" presName="parentText" presStyleLbl="alignNode1" presStyleIdx="2" presStyleCnt="3" custScaleX="102418" custLinFactNeighborX="-3258" custLinFactNeighborY="-92973">
        <dgm:presLayoutVars>
          <dgm:chMax val="1"/>
          <dgm:bulletEnabled val="1"/>
        </dgm:presLayoutVars>
      </dgm:prSet>
      <dgm:spPr/>
      <dgm:t>
        <a:bodyPr/>
        <a:lstStyle/>
        <a:p>
          <a:endParaRPr lang="es-CL"/>
        </a:p>
      </dgm:t>
    </dgm:pt>
    <dgm:pt modelId="{88446387-E4A2-475C-BDB6-3A92EC8D222B}" type="pres">
      <dgm:prSet presAssocID="{BC592A81-9CBC-4DCF-BD4A-15FFFA60C1C1}" presName="descendantText" presStyleLbl="alignAcc1" presStyleIdx="2" presStyleCnt="3" custScaleX="99167" custScaleY="97404" custLinFactNeighborX="1607" custLinFactNeighborY="-19535">
        <dgm:presLayoutVars>
          <dgm:bulletEnabled val="1"/>
        </dgm:presLayoutVars>
      </dgm:prSet>
      <dgm:spPr/>
      <dgm:t>
        <a:bodyPr/>
        <a:lstStyle/>
        <a:p>
          <a:endParaRPr lang="es-CL"/>
        </a:p>
      </dgm:t>
    </dgm:pt>
  </dgm:ptLst>
  <dgm:cxnLst>
    <dgm:cxn modelId="{00DC9DEE-4207-4C20-89C8-6BFED1E2F3D7}" type="presOf" srcId="{F258FEB2-6C8D-42DB-B247-C0209DAD517C}" destId="{88446387-E4A2-475C-BDB6-3A92EC8D222B}" srcOrd="0" destOrd="0" presId="urn:microsoft.com/office/officeart/2005/8/layout/chevron2"/>
    <dgm:cxn modelId="{EF698062-56A8-4157-A240-53097F570AE9}" srcId="{FDF4EA9D-5941-4524-AD0A-EA3B2F6AF1AA}" destId="{9C660B57-68A7-41CF-BC96-74F2F87FE17A}" srcOrd="0" destOrd="0" parTransId="{CA7A8527-0281-4C8A-87DC-4098AB95A145}" sibTransId="{0DD9DEB2-F5E6-4902-A640-9E57A5DB0DA4}"/>
    <dgm:cxn modelId="{7F6E25E0-377C-4FC0-846E-6EBD6FEAA142}" type="presOf" srcId="{BC592A81-9CBC-4DCF-BD4A-15FFFA60C1C1}" destId="{5A7C6313-7977-4F72-A25A-4BE4A158053B}" srcOrd="0" destOrd="0" presId="urn:microsoft.com/office/officeart/2005/8/layout/chevron2"/>
    <dgm:cxn modelId="{6E51969D-5EBA-486B-A032-A667C74D0F6F}" type="presOf" srcId="{20C923D6-26C1-48CA-BFA3-B68EBA146481}" destId="{7A190341-6C60-434D-AF3A-0383D379413A}" srcOrd="0" destOrd="0" presId="urn:microsoft.com/office/officeart/2005/8/layout/chevron2"/>
    <dgm:cxn modelId="{F38EB304-DF64-4A93-9B52-3E9633A96C02}" type="presOf" srcId="{9C660B57-68A7-41CF-BC96-74F2F87FE17A}" destId="{75F265B6-34EE-429A-8566-07078CF373EB}" srcOrd="0" destOrd="0" presId="urn:microsoft.com/office/officeart/2005/8/layout/chevron2"/>
    <dgm:cxn modelId="{ABC81BB5-CA1F-44F1-8541-F9447297F8B4}" srcId="{BC592A81-9CBC-4DCF-BD4A-15FFFA60C1C1}" destId="{F258FEB2-6C8D-42DB-B247-C0209DAD517C}" srcOrd="0" destOrd="0" parTransId="{4361A003-74FA-41BE-973E-28D4342B8C4A}" sibTransId="{993AD5B7-8D99-4E77-94FB-6FDF795AAA47}"/>
    <dgm:cxn modelId="{45467621-E0D9-436F-A9E9-660391090369}" srcId="{333C0A78-C37C-4F11-9672-508655B6081F}" destId="{BC592A81-9CBC-4DCF-BD4A-15FFFA60C1C1}" srcOrd="2" destOrd="0" parTransId="{60A788E9-01FC-415C-867B-9E74775F7F94}" sibTransId="{AB9014F5-DE68-49C7-A358-51B8331B8F1D}"/>
    <dgm:cxn modelId="{721012AC-B164-44B8-95E8-23EB0E3A7A66}" type="presOf" srcId="{FDF4EA9D-5941-4524-AD0A-EA3B2F6AF1AA}" destId="{601979C9-AF94-4401-9EFA-EA0F71EB83BE}" srcOrd="0" destOrd="0" presId="urn:microsoft.com/office/officeart/2005/8/layout/chevron2"/>
    <dgm:cxn modelId="{27A94DD2-5103-44DC-A269-0CCD6FEEC7E3}" type="presOf" srcId="{DDCF5B51-35D3-4CEA-B303-1BB4B5E1F59B}" destId="{C6413B5E-2E11-4818-979A-68365EB9E14A}" srcOrd="0" destOrd="0" presId="urn:microsoft.com/office/officeart/2005/8/layout/chevron2"/>
    <dgm:cxn modelId="{713ED4E3-D0CB-45BE-A246-F292F582B100}" srcId="{333C0A78-C37C-4F11-9672-508655B6081F}" destId="{20C923D6-26C1-48CA-BFA3-B68EBA146481}" srcOrd="0" destOrd="0" parTransId="{E60DC09D-789F-45D2-9574-95855B4C883A}" sibTransId="{E482EB0C-C18B-4020-A051-526F6BEA2111}"/>
    <dgm:cxn modelId="{DE913632-09A8-44C1-89D4-B5BFB1898619}" srcId="{20C923D6-26C1-48CA-BFA3-B68EBA146481}" destId="{DDCF5B51-35D3-4CEA-B303-1BB4B5E1F59B}" srcOrd="0" destOrd="0" parTransId="{FD3A0621-31AA-49C7-963E-A551409D41C3}" sibTransId="{19B824DD-C199-4498-8094-82EB5037F1EA}"/>
    <dgm:cxn modelId="{72D95F82-5A13-41AA-8E4D-12D371FB788B}" type="presOf" srcId="{333C0A78-C37C-4F11-9672-508655B6081F}" destId="{47711D63-F07D-43D6-82A3-34129BB86FB9}" srcOrd="0" destOrd="0" presId="urn:microsoft.com/office/officeart/2005/8/layout/chevron2"/>
    <dgm:cxn modelId="{8EF18AAD-FB5C-4789-B3BE-7D747B131E18}" srcId="{333C0A78-C37C-4F11-9672-508655B6081F}" destId="{FDF4EA9D-5941-4524-AD0A-EA3B2F6AF1AA}" srcOrd="1" destOrd="0" parTransId="{DA7FD0D3-19A6-4588-A4AC-4937870927A1}" sibTransId="{379BD8E3-3BB6-48F3-9734-0524BA8A78B3}"/>
    <dgm:cxn modelId="{C06B0CD7-1CBD-4785-AC1D-1BA6908E5099}" type="presParOf" srcId="{47711D63-F07D-43D6-82A3-34129BB86FB9}" destId="{F76F5F0C-5724-4780-95DB-2F502AF13D10}" srcOrd="0" destOrd="0" presId="urn:microsoft.com/office/officeart/2005/8/layout/chevron2"/>
    <dgm:cxn modelId="{9DAA2BC7-1F1F-4C13-BEB1-88BB66604F5D}" type="presParOf" srcId="{F76F5F0C-5724-4780-95DB-2F502AF13D10}" destId="{7A190341-6C60-434D-AF3A-0383D379413A}" srcOrd="0" destOrd="0" presId="urn:microsoft.com/office/officeart/2005/8/layout/chevron2"/>
    <dgm:cxn modelId="{78822F44-D77F-4A17-9754-2C0BAE695B63}" type="presParOf" srcId="{F76F5F0C-5724-4780-95DB-2F502AF13D10}" destId="{C6413B5E-2E11-4818-979A-68365EB9E14A}" srcOrd="1" destOrd="0" presId="urn:microsoft.com/office/officeart/2005/8/layout/chevron2"/>
    <dgm:cxn modelId="{60FDA2D0-847C-4C0C-8FCD-9FCEF6CB60CD}" type="presParOf" srcId="{47711D63-F07D-43D6-82A3-34129BB86FB9}" destId="{F5F8ABD5-F490-4627-AA30-CAC12D2A3243}" srcOrd="1" destOrd="0" presId="urn:microsoft.com/office/officeart/2005/8/layout/chevron2"/>
    <dgm:cxn modelId="{73D757CC-12DB-4DEA-9F6D-9030CDF7DF1F}" type="presParOf" srcId="{47711D63-F07D-43D6-82A3-34129BB86FB9}" destId="{903D8FEA-E447-4FC4-AA02-CD71AFAF5C12}" srcOrd="2" destOrd="0" presId="urn:microsoft.com/office/officeart/2005/8/layout/chevron2"/>
    <dgm:cxn modelId="{2C69CEC1-4484-4A35-8E84-E3E19A97A03C}" type="presParOf" srcId="{903D8FEA-E447-4FC4-AA02-CD71AFAF5C12}" destId="{601979C9-AF94-4401-9EFA-EA0F71EB83BE}" srcOrd="0" destOrd="0" presId="urn:microsoft.com/office/officeart/2005/8/layout/chevron2"/>
    <dgm:cxn modelId="{43383979-01E3-4D7C-9364-4B0634BA5EA5}" type="presParOf" srcId="{903D8FEA-E447-4FC4-AA02-CD71AFAF5C12}" destId="{75F265B6-34EE-429A-8566-07078CF373EB}" srcOrd="1" destOrd="0" presId="urn:microsoft.com/office/officeart/2005/8/layout/chevron2"/>
    <dgm:cxn modelId="{C3C2E365-B49E-46F5-85AA-04FE235D7308}" type="presParOf" srcId="{47711D63-F07D-43D6-82A3-34129BB86FB9}" destId="{2804FCCD-E48F-4FC8-859B-EE70682048C4}" srcOrd="3" destOrd="0" presId="urn:microsoft.com/office/officeart/2005/8/layout/chevron2"/>
    <dgm:cxn modelId="{AED968AE-E2A4-421B-BCC9-7B7151956F86}" type="presParOf" srcId="{47711D63-F07D-43D6-82A3-34129BB86FB9}" destId="{F0879B3E-7879-4E0A-9702-9C79CCA4768B}" srcOrd="4" destOrd="0" presId="urn:microsoft.com/office/officeart/2005/8/layout/chevron2"/>
    <dgm:cxn modelId="{100DCFF7-6A95-408B-8E1D-85614F51BCCB}" type="presParOf" srcId="{F0879B3E-7879-4E0A-9702-9C79CCA4768B}" destId="{5A7C6313-7977-4F72-A25A-4BE4A158053B}" srcOrd="0" destOrd="0" presId="urn:microsoft.com/office/officeart/2005/8/layout/chevron2"/>
    <dgm:cxn modelId="{5BAEAD19-E41A-4396-BE5F-CA9A2782F90A}" type="presParOf" srcId="{F0879B3E-7879-4E0A-9702-9C79CCA4768B}" destId="{88446387-E4A2-475C-BDB6-3A92EC8D222B}"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5182C3-D4DA-4B2F-ABDD-793E941AEC77}">
      <dsp:nvSpPr>
        <dsp:cNvPr id="0" name=""/>
        <dsp:cNvSpPr/>
      </dsp:nvSpPr>
      <dsp:spPr>
        <a:xfrm>
          <a:off x="0" y="464019"/>
          <a:ext cx="8146473" cy="781200"/>
        </a:xfrm>
        <a:prstGeom prst="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F2435DE-EC43-4DE0-A0CB-0EBAE9003DB4}">
      <dsp:nvSpPr>
        <dsp:cNvPr id="0" name=""/>
        <dsp:cNvSpPr/>
      </dsp:nvSpPr>
      <dsp:spPr>
        <a:xfrm>
          <a:off x="387832" y="6459"/>
          <a:ext cx="7756643" cy="91512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542" tIns="0" rIns="215542" bIns="0" numCol="1" spcCol="1270" anchor="ctr" anchorCtr="0">
          <a:noAutofit/>
        </a:bodyPr>
        <a:lstStyle/>
        <a:p>
          <a:pPr lvl="0" algn="just" defTabSz="889000">
            <a:lnSpc>
              <a:spcPct val="90000"/>
            </a:lnSpc>
            <a:spcBef>
              <a:spcPct val="0"/>
            </a:spcBef>
            <a:spcAft>
              <a:spcPct val="35000"/>
            </a:spcAft>
          </a:pPr>
          <a:r>
            <a:rPr lang="es-CL" sz="2000" kern="1200" dirty="0" smtClean="0">
              <a:latin typeface="Verdana" pitchFamily="34" charset="0"/>
              <a:ea typeface="Verdana" pitchFamily="34" charset="0"/>
              <a:cs typeface="Verdana" pitchFamily="34" charset="0"/>
            </a:rPr>
            <a:t>1. Fortalecer la convergencia regulatoria</a:t>
          </a:r>
          <a:endParaRPr lang="es-CL" sz="2000" kern="1200" dirty="0">
            <a:latin typeface="Verdana" pitchFamily="34" charset="0"/>
            <a:ea typeface="Verdana" pitchFamily="34" charset="0"/>
            <a:cs typeface="Verdana" pitchFamily="34" charset="0"/>
          </a:endParaRPr>
        </a:p>
      </dsp:txBody>
      <dsp:txXfrm>
        <a:off x="432504" y="51131"/>
        <a:ext cx="7667299" cy="825776"/>
      </dsp:txXfrm>
    </dsp:sp>
    <dsp:sp modelId="{A662AD85-4533-4735-A144-45003C54022C}">
      <dsp:nvSpPr>
        <dsp:cNvPr id="0" name=""/>
        <dsp:cNvSpPr/>
      </dsp:nvSpPr>
      <dsp:spPr>
        <a:xfrm>
          <a:off x="0" y="1870179"/>
          <a:ext cx="8146473" cy="781200"/>
        </a:xfrm>
        <a:prstGeom prst="rect">
          <a:avLst/>
        </a:prstGeom>
        <a:solidFill>
          <a:schemeClr val="lt1">
            <a:alpha val="90000"/>
            <a:hueOff val="0"/>
            <a:satOff val="0"/>
            <a:lumOff val="0"/>
            <a:alphaOff val="0"/>
          </a:schemeClr>
        </a:solidFill>
        <a:ln w="25400" cap="flat" cmpd="sng" algn="ctr">
          <a:solidFill>
            <a:schemeClr val="accent4">
              <a:hueOff val="-2232385"/>
              <a:satOff val="13449"/>
              <a:lumOff val="1078"/>
              <a:alphaOff val="0"/>
            </a:schemeClr>
          </a:solidFill>
          <a:prstDash val="solid"/>
        </a:ln>
        <a:effectLst/>
      </dsp:spPr>
      <dsp:style>
        <a:lnRef idx="2">
          <a:scrgbClr r="0" g="0" b="0"/>
        </a:lnRef>
        <a:fillRef idx="1">
          <a:scrgbClr r="0" g="0" b="0"/>
        </a:fillRef>
        <a:effectRef idx="0">
          <a:scrgbClr r="0" g="0" b="0"/>
        </a:effectRef>
        <a:fontRef idx="minor"/>
      </dsp:style>
    </dsp:sp>
    <dsp:sp modelId="{F7F91401-2892-4049-9BA9-960F3C643747}">
      <dsp:nvSpPr>
        <dsp:cNvPr id="0" name=""/>
        <dsp:cNvSpPr/>
      </dsp:nvSpPr>
      <dsp:spPr>
        <a:xfrm>
          <a:off x="387832" y="1412619"/>
          <a:ext cx="7756643" cy="915120"/>
        </a:xfrm>
        <a:prstGeom prst="roundRect">
          <a:avLst/>
        </a:prstGeom>
        <a:solidFill>
          <a:schemeClr val="accent4">
            <a:hueOff val="-2232385"/>
            <a:satOff val="13449"/>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542" tIns="0" rIns="215542" bIns="0" numCol="1" spcCol="1270" anchor="ctr" anchorCtr="0">
          <a:noAutofit/>
        </a:bodyPr>
        <a:lstStyle/>
        <a:p>
          <a:pPr lvl="0" algn="l" defTabSz="889000">
            <a:lnSpc>
              <a:spcPct val="90000"/>
            </a:lnSpc>
            <a:spcBef>
              <a:spcPct val="0"/>
            </a:spcBef>
            <a:spcAft>
              <a:spcPct val="35000"/>
            </a:spcAft>
          </a:pPr>
          <a:r>
            <a:rPr lang="es-CL" sz="2000" kern="1200" dirty="0" smtClean="0">
              <a:latin typeface="Verdana" pitchFamily="34" charset="0"/>
              <a:ea typeface="Verdana" pitchFamily="34" charset="0"/>
              <a:cs typeface="Verdana" pitchFamily="34" charset="0"/>
            </a:rPr>
            <a:t>2. Publicar y difundir documentos armonizados sobre prácticas regulatorias</a:t>
          </a:r>
          <a:endParaRPr lang="es-CL" sz="2000" kern="1200" dirty="0">
            <a:latin typeface="Verdana" pitchFamily="34" charset="0"/>
            <a:ea typeface="Verdana" pitchFamily="34" charset="0"/>
            <a:cs typeface="Verdana" pitchFamily="34" charset="0"/>
          </a:endParaRPr>
        </a:p>
      </dsp:txBody>
      <dsp:txXfrm>
        <a:off x="432504" y="1457291"/>
        <a:ext cx="7667299" cy="825776"/>
      </dsp:txXfrm>
    </dsp:sp>
    <dsp:sp modelId="{4A03D6A3-E33B-41DD-B436-A9DD769DCF71}">
      <dsp:nvSpPr>
        <dsp:cNvPr id="0" name=""/>
        <dsp:cNvSpPr/>
      </dsp:nvSpPr>
      <dsp:spPr>
        <a:xfrm>
          <a:off x="0" y="3276340"/>
          <a:ext cx="8146473" cy="781200"/>
        </a:xfrm>
        <a:prstGeom prst="rect">
          <a:avLst/>
        </a:prstGeom>
        <a:solidFill>
          <a:schemeClr val="lt1">
            <a:alpha val="90000"/>
            <a:hueOff val="0"/>
            <a:satOff val="0"/>
            <a:lumOff val="0"/>
            <a:alphaOff val="0"/>
          </a:schemeClr>
        </a:solidFill>
        <a:ln w="25400" cap="flat" cmpd="sng" algn="ctr">
          <a:solidFill>
            <a:schemeClr val="accent4">
              <a:hueOff val="-4464770"/>
              <a:satOff val="26899"/>
              <a:lumOff val="2156"/>
              <a:alphaOff val="0"/>
            </a:schemeClr>
          </a:solidFill>
          <a:prstDash val="solid"/>
        </a:ln>
        <a:effectLst/>
      </dsp:spPr>
      <dsp:style>
        <a:lnRef idx="2">
          <a:scrgbClr r="0" g="0" b="0"/>
        </a:lnRef>
        <a:fillRef idx="1">
          <a:scrgbClr r="0" g="0" b="0"/>
        </a:fillRef>
        <a:effectRef idx="0">
          <a:scrgbClr r="0" g="0" b="0"/>
        </a:effectRef>
        <a:fontRef idx="minor"/>
      </dsp:style>
    </dsp:sp>
    <dsp:sp modelId="{BB499BB5-2AA2-4C86-9301-578BF453D298}">
      <dsp:nvSpPr>
        <dsp:cNvPr id="0" name=""/>
        <dsp:cNvSpPr/>
      </dsp:nvSpPr>
      <dsp:spPr>
        <a:xfrm>
          <a:off x="387832" y="2818780"/>
          <a:ext cx="7756643" cy="915120"/>
        </a:xfrm>
        <a:prstGeom prst="round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542" tIns="0" rIns="215542" bIns="0" numCol="1" spcCol="1270" anchor="ctr" anchorCtr="0">
          <a:noAutofit/>
        </a:bodyPr>
        <a:lstStyle/>
        <a:p>
          <a:pPr lvl="0" algn="l" defTabSz="889000">
            <a:lnSpc>
              <a:spcPct val="90000"/>
            </a:lnSpc>
            <a:spcBef>
              <a:spcPct val="0"/>
            </a:spcBef>
            <a:spcAft>
              <a:spcPct val="35000"/>
            </a:spcAft>
          </a:pPr>
          <a:r>
            <a:rPr lang="es-CL" sz="2000" kern="1200" dirty="0" smtClean="0">
              <a:latin typeface="Verdana" pitchFamily="34" charset="0"/>
              <a:ea typeface="Verdana" pitchFamily="34" charset="0"/>
              <a:cs typeface="Verdana" pitchFamily="34" charset="0"/>
            </a:rPr>
            <a:t>3. Ser un Foro de intercambio de información </a:t>
          </a:r>
          <a:endParaRPr lang="es-CL" sz="2000" kern="1200" dirty="0">
            <a:latin typeface="Verdana" pitchFamily="34" charset="0"/>
            <a:ea typeface="Verdana" pitchFamily="34" charset="0"/>
            <a:cs typeface="Verdana" pitchFamily="34" charset="0"/>
          </a:endParaRPr>
        </a:p>
      </dsp:txBody>
      <dsp:txXfrm>
        <a:off x="432504" y="2863452"/>
        <a:ext cx="7667299" cy="8257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9FF08B-E17C-4E72-B5B9-184B23D633E6}">
      <dsp:nvSpPr>
        <dsp:cNvPr id="0" name=""/>
        <dsp:cNvSpPr/>
      </dsp:nvSpPr>
      <dsp:spPr>
        <a:xfrm>
          <a:off x="1257930" y="492678"/>
          <a:ext cx="3283757" cy="3283757"/>
        </a:xfrm>
        <a:prstGeom prst="blockArc">
          <a:avLst>
            <a:gd name="adj1" fmla="val 10800000"/>
            <a:gd name="adj2" fmla="val 16200000"/>
            <a:gd name="adj3" fmla="val 4642"/>
          </a:avLst>
        </a:prstGeom>
        <a:solidFill>
          <a:srgbClr val="808080"/>
        </a:solidFill>
        <a:ln>
          <a:noFill/>
        </a:ln>
        <a:effectLst/>
      </dsp:spPr>
      <dsp:style>
        <a:lnRef idx="0">
          <a:scrgbClr r="0" g="0" b="0"/>
        </a:lnRef>
        <a:fillRef idx="1">
          <a:scrgbClr r="0" g="0" b="0"/>
        </a:fillRef>
        <a:effectRef idx="0">
          <a:scrgbClr r="0" g="0" b="0"/>
        </a:effectRef>
        <a:fontRef idx="minor">
          <a:schemeClr val="lt1"/>
        </a:fontRef>
      </dsp:style>
    </dsp:sp>
    <dsp:sp modelId="{E1B4F585-D981-4DA3-8B3A-3F9D7DE7F7E3}">
      <dsp:nvSpPr>
        <dsp:cNvPr id="0" name=""/>
        <dsp:cNvSpPr/>
      </dsp:nvSpPr>
      <dsp:spPr>
        <a:xfrm>
          <a:off x="1257930" y="492678"/>
          <a:ext cx="3283757" cy="3283757"/>
        </a:xfrm>
        <a:prstGeom prst="blockArc">
          <a:avLst>
            <a:gd name="adj1" fmla="val 5400000"/>
            <a:gd name="adj2" fmla="val 10800000"/>
            <a:gd name="adj3" fmla="val 4642"/>
          </a:avLst>
        </a:prstGeom>
        <a:solidFill>
          <a:srgbClr val="5F5F5F"/>
        </a:solidFill>
        <a:ln>
          <a:noFill/>
        </a:ln>
        <a:effectLst/>
      </dsp:spPr>
      <dsp:style>
        <a:lnRef idx="0">
          <a:scrgbClr r="0" g="0" b="0"/>
        </a:lnRef>
        <a:fillRef idx="1">
          <a:scrgbClr r="0" g="0" b="0"/>
        </a:fillRef>
        <a:effectRef idx="0">
          <a:scrgbClr r="0" g="0" b="0"/>
        </a:effectRef>
        <a:fontRef idx="minor">
          <a:schemeClr val="lt1"/>
        </a:fontRef>
      </dsp:style>
    </dsp:sp>
    <dsp:sp modelId="{802A7321-5F59-4CA8-A577-2756F8335031}">
      <dsp:nvSpPr>
        <dsp:cNvPr id="0" name=""/>
        <dsp:cNvSpPr/>
      </dsp:nvSpPr>
      <dsp:spPr>
        <a:xfrm>
          <a:off x="1257930" y="492678"/>
          <a:ext cx="3283757" cy="3283757"/>
        </a:xfrm>
        <a:prstGeom prst="blockArc">
          <a:avLst>
            <a:gd name="adj1" fmla="val 0"/>
            <a:gd name="adj2" fmla="val 5400000"/>
            <a:gd name="adj3" fmla="val 4642"/>
          </a:avLst>
        </a:prstGeom>
        <a:solidFill>
          <a:srgbClr val="5F5F5F"/>
        </a:solidFill>
        <a:ln>
          <a:noFill/>
        </a:ln>
        <a:effectLst/>
      </dsp:spPr>
      <dsp:style>
        <a:lnRef idx="0">
          <a:scrgbClr r="0" g="0" b="0"/>
        </a:lnRef>
        <a:fillRef idx="1">
          <a:scrgbClr r="0" g="0" b="0"/>
        </a:fillRef>
        <a:effectRef idx="0">
          <a:scrgbClr r="0" g="0" b="0"/>
        </a:effectRef>
        <a:fontRef idx="minor">
          <a:schemeClr val="lt1"/>
        </a:fontRef>
      </dsp:style>
    </dsp:sp>
    <dsp:sp modelId="{14F00C28-2660-450B-B827-6D2A47FFC602}">
      <dsp:nvSpPr>
        <dsp:cNvPr id="0" name=""/>
        <dsp:cNvSpPr/>
      </dsp:nvSpPr>
      <dsp:spPr>
        <a:xfrm>
          <a:off x="1257930" y="492678"/>
          <a:ext cx="3283757" cy="3283757"/>
        </a:xfrm>
        <a:prstGeom prst="blockArc">
          <a:avLst>
            <a:gd name="adj1" fmla="val 16200000"/>
            <a:gd name="adj2" fmla="val 0"/>
            <a:gd name="adj3" fmla="val 4642"/>
          </a:avLst>
        </a:prstGeom>
        <a:solidFill>
          <a:srgbClr val="5F5F5F"/>
        </a:solidFill>
        <a:ln>
          <a:noFill/>
        </a:ln>
        <a:effectLst/>
      </dsp:spPr>
      <dsp:style>
        <a:lnRef idx="0">
          <a:scrgbClr r="0" g="0" b="0"/>
        </a:lnRef>
        <a:fillRef idx="1">
          <a:scrgbClr r="0" g="0" b="0"/>
        </a:fillRef>
        <a:effectRef idx="0">
          <a:scrgbClr r="0" g="0" b="0"/>
        </a:effectRef>
        <a:fontRef idx="minor">
          <a:schemeClr val="lt1"/>
        </a:fontRef>
      </dsp:style>
    </dsp:sp>
    <dsp:sp modelId="{29A650BA-23F4-4FA1-8C72-A6F7BA28BCCF}">
      <dsp:nvSpPr>
        <dsp:cNvPr id="0" name=""/>
        <dsp:cNvSpPr/>
      </dsp:nvSpPr>
      <dsp:spPr>
        <a:xfrm>
          <a:off x="2844916" y="1904672"/>
          <a:ext cx="109786" cy="459770"/>
        </a:xfrm>
        <a:prstGeom prst="ellipse">
          <a:avLst/>
        </a:prstGeom>
        <a:solidFill>
          <a:srgbClr val="4F81BD"/>
        </a:solidFill>
        <a:ln w="25400" cap="flat" cmpd="sng" algn="ctr">
          <a:solidFill>
            <a:srgbClr val="4F81BD"/>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222250">
            <a:lnSpc>
              <a:spcPct val="90000"/>
            </a:lnSpc>
            <a:spcBef>
              <a:spcPct val="0"/>
            </a:spcBef>
            <a:spcAft>
              <a:spcPct val="35000"/>
            </a:spcAft>
          </a:pPr>
          <a:endParaRPr lang="es-CL" sz="500" kern="1200" dirty="0">
            <a:solidFill>
              <a:srgbClr val="FFFFFF"/>
            </a:solidFill>
          </a:endParaRPr>
        </a:p>
      </dsp:txBody>
      <dsp:txXfrm>
        <a:off x="2860994" y="1972004"/>
        <a:ext cx="77630" cy="325106"/>
      </dsp:txXfrm>
    </dsp:sp>
    <dsp:sp modelId="{B3A5160C-C485-432D-9E5D-13AFF973C322}">
      <dsp:nvSpPr>
        <dsp:cNvPr id="0" name=""/>
        <dsp:cNvSpPr/>
      </dsp:nvSpPr>
      <dsp:spPr>
        <a:xfrm>
          <a:off x="2370537" y="1514"/>
          <a:ext cx="1058543" cy="1058543"/>
        </a:xfrm>
        <a:prstGeom prst="ellipse">
          <a:avLst/>
        </a:prstGeom>
        <a:solidFill>
          <a:srgbClr val="4F81BD"/>
        </a:solidFill>
        <a:ln w="25400" cap="flat" cmpd="sng" algn="ctr">
          <a:solidFill>
            <a:srgbClr val="4F81BD"/>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endParaRPr lang="es-CL" sz="1700" kern="1200" dirty="0" smtClean="0">
            <a:solidFill>
              <a:srgbClr val="FFFFFF"/>
            </a:solidFill>
          </a:endParaRPr>
        </a:p>
        <a:p>
          <a:pPr lvl="0" algn="ctr" defTabSz="755650">
            <a:lnSpc>
              <a:spcPct val="90000"/>
            </a:lnSpc>
            <a:spcBef>
              <a:spcPct val="0"/>
            </a:spcBef>
            <a:spcAft>
              <a:spcPct val="35000"/>
            </a:spcAft>
          </a:pPr>
          <a:endParaRPr lang="es-CL" sz="1400" b="1" kern="1200" dirty="0" smtClean="0">
            <a:solidFill>
              <a:srgbClr val="FFFFFF"/>
            </a:solidFill>
            <a:latin typeface="Verdana" pitchFamily="34" charset="0"/>
            <a:ea typeface="Verdana" pitchFamily="34" charset="0"/>
            <a:cs typeface="Verdana" pitchFamily="34" charset="0"/>
          </a:endParaRPr>
        </a:p>
        <a:p>
          <a:pPr lvl="0" algn="ctr" defTabSz="755650">
            <a:lnSpc>
              <a:spcPct val="90000"/>
            </a:lnSpc>
            <a:spcBef>
              <a:spcPct val="0"/>
            </a:spcBef>
            <a:spcAft>
              <a:spcPct val="35000"/>
            </a:spcAft>
          </a:pPr>
          <a:r>
            <a:rPr lang="es-CL" sz="1400" b="1" kern="1200" dirty="0" smtClean="0">
              <a:solidFill>
                <a:srgbClr val="FFFFFF"/>
              </a:solidFill>
              <a:latin typeface="Verdana" pitchFamily="34" charset="0"/>
              <a:ea typeface="Verdana" pitchFamily="34" charset="0"/>
              <a:cs typeface="Verdana" pitchFamily="34" charset="0"/>
            </a:rPr>
            <a:t>ISO</a:t>
          </a:r>
        </a:p>
      </dsp:txBody>
      <dsp:txXfrm>
        <a:off x="2525557" y="156534"/>
        <a:ext cx="748503" cy="748503"/>
      </dsp:txXfrm>
    </dsp:sp>
    <dsp:sp modelId="{A74C3D38-C4A6-41EE-9C3B-7B89492B9BE3}">
      <dsp:nvSpPr>
        <dsp:cNvPr id="0" name=""/>
        <dsp:cNvSpPr/>
      </dsp:nvSpPr>
      <dsp:spPr>
        <a:xfrm>
          <a:off x="3974308" y="1605285"/>
          <a:ext cx="1058543" cy="1058543"/>
        </a:xfrm>
        <a:prstGeom prst="ellipse">
          <a:avLst/>
        </a:prstGeom>
        <a:solidFill>
          <a:srgbClr val="4F81BD"/>
        </a:solidFill>
        <a:ln w="25400" cap="flat" cmpd="sng" algn="ctr">
          <a:solidFill>
            <a:srgbClr val="4F81BD"/>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endParaRPr lang="es-CL" sz="1400" b="1" kern="1200" dirty="0" smtClean="0">
            <a:solidFill>
              <a:srgbClr val="FFFFFF"/>
            </a:solidFill>
            <a:latin typeface="Verdana" pitchFamily="34" charset="0"/>
            <a:ea typeface="Verdana" pitchFamily="34" charset="0"/>
            <a:cs typeface="Verdana" pitchFamily="34" charset="0"/>
          </a:endParaRPr>
        </a:p>
        <a:p>
          <a:pPr lvl="0" algn="ctr" defTabSz="622300">
            <a:lnSpc>
              <a:spcPct val="90000"/>
            </a:lnSpc>
            <a:spcBef>
              <a:spcPct val="0"/>
            </a:spcBef>
            <a:spcAft>
              <a:spcPct val="35000"/>
            </a:spcAft>
          </a:pPr>
          <a:endParaRPr lang="es-CL" sz="1400" b="1" kern="1200" dirty="0" smtClean="0">
            <a:solidFill>
              <a:srgbClr val="FFFFFF"/>
            </a:solidFill>
            <a:latin typeface="Verdana" pitchFamily="34" charset="0"/>
            <a:ea typeface="Verdana" pitchFamily="34" charset="0"/>
            <a:cs typeface="Verdana" pitchFamily="34" charset="0"/>
          </a:endParaRPr>
        </a:p>
        <a:p>
          <a:pPr lvl="0" algn="ctr" defTabSz="622300">
            <a:lnSpc>
              <a:spcPct val="90000"/>
            </a:lnSpc>
            <a:spcBef>
              <a:spcPct val="0"/>
            </a:spcBef>
            <a:spcAft>
              <a:spcPct val="35000"/>
            </a:spcAft>
          </a:pPr>
          <a:r>
            <a:rPr lang="es-CL" sz="1400" b="1" kern="1200" dirty="0" smtClean="0">
              <a:solidFill>
                <a:srgbClr val="FFFFFF"/>
              </a:solidFill>
              <a:latin typeface="Verdana" pitchFamily="34" charset="0"/>
              <a:ea typeface="Verdana" pitchFamily="34" charset="0"/>
              <a:cs typeface="Verdana" pitchFamily="34" charset="0"/>
            </a:rPr>
            <a:t>OPS</a:t>
          </a:r>
          <a:endParaRPr lang="es-CL" sz="1400" b="1" kern="1200" dirty="0">
            <a:solidFill>
              <a:srgbClr val="FFFFFF"/>
            </a:solidFill>
            <a:latin typeface="Verdana" pitchFamily="34" charset="0"/>
            <a:ea typeface="Verdana" pitchFamily="34" charset="0"/>
            <a:cs typeface="Verdana" pitchFamily="34" charset="0"/>
          </a:endParaRPr>
        </a:p>
      </dsp:txBody>
      <dsp:txXfrm>
        <a:off x="4129328" y="1760305"/>
        <a:ext cx="748503" cy="748503"/>
      </dsp:txXfrm>
    </dsp:sp>
    <dsp:sp modelId="{98E95479-250B-4000-84B1-2B2E90F35D65}">
      <dsp:nvSpPr>
        <dsp:cNvPr id="0" name=""/>
        <dsp:cNvSpPr/>
      </dsp:nvSpPr>
      <dsp:spPr>
        <a:xfrm>
          <a:off x="2370537" y="3209056"/>
          <a:ext cx="1058543" cy="1058543"/>
        </a:xfrm>
        <a:prstGeom prst="ellipse">
          <a:avLst/>
        </a:prstGeom>
        <a:solidFill>
          <a:srgbClr val="4F81BD"/>
        </a:solidFill>
        <a:ln w="25400" cap="flat" cmpd="sng" algn="ctr">
          <a:solidFill>
            <a:srgbClr val="4F81BD"/>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endParaRPr lang="es-CL" sz="1400" b="1" kern="1200" dirty="0" smtClean="0">
            <a:solidFill>
              <a:srgbClr val="FFFFFF"/>
            </a:solidFill>
            <a:latin typeface="Verdana" pitchFamily="34" charset="0"/>
            <a:ea typeface="Verdana" pitchFamily="34" charset="0"/>
            <a:cs typeface="Verdana" pitchFamily="34" charset="0"/>
          </a:endParaRPr>
        </a:p>
        <a:p>
          <a:pPr lvl="0" algn="ctr" defTabSz="622300">
            <a:lnSpc>
              <a:spcPct val="90000"/>
            </a:lnSpc>
            <a:spcBef>
              <a:spcPct val="0"/>
            </a:spcBef>
            <a:spcAft>
              <a:spcPct val="35000"/>
            </a:spcAft>
          </a:pPr>
          <a:endParaRPr lang="es-CL" sz="1400" b="1" kern="1200" dirty="0" smtClean="0">
            <a:solidFill>
              <a:srgbClr val="FFFFFF"/>
            </a:solidFill>
            <a:latin typeface="Verdana" pitchFamily="34" charset="0"/>
            <a:ea typeface="Verdana" pitchFamily="34" charset="0"/>
            <a:cs typeface="Verdana" pitchFamily="34" charset="0"/>
          </a:endParaRPr>
        </a:p>
        <a:p>
          <a:pPr lvl="0" algn="ctr" defTabSz="622300">
            <a:lnSpc>
              <a:spcPct val="90000"/>
            </a:lnSpc>
            <a:spcBef>
              <a:spcPct val="0"/>
            </a:spcBef>
            <a:spcAft>
              <a:spcPct val="35000"/>
            </a:spcAft>
          </a:pPr>
          <a:r>
            <a:rPr lang="es-CL" sz="1400" b="1" kern="1200" dirty="0" smtClean="0">
              <a:solidFill>
                <a:srgbClr val="FFFFFF"/>
              </a:solidFill>
              <a:latin typeface="Verdana" pitchFamily="34" charset="0"/>
              <a:ea typeface="Verdana" pitchFamily="34" charset="0"/>
              <a:cs typeface="Verdana" pitchFamily="34" charset="0"/>
            </a:rPr>
            <a:t>APEC</a:t>
          </a:r>
          <a:endParaRPr lang="es-CL" sz="1400" b="1" kern="1200" dirty="0">
            <a:solidFill>
              <a:srgbClr val="FFFFFF"/>
            </a:solidFill>
            <a:latin typeface="Verdana" pitchFamily="34" charset="0"/>
            <a:ea typeface="Verdana" pitchFamily="34" charset="0"/>
            <a:cs typeface="Verdana" pitchFamily="34" charset="0"/>
          </a:endParaRPr>
        </a:p>
      </dsp:txBody>
      <dsp:txXfrm>
        <a:off x="2525557" y="3364076"/>
        <a:ext cx="748503" cy="748503"/>
      </dsp:txXfrm>
    </dsp:sp>
    <dsp:sp modelId="{9D7BDB99-A46E-481F-908A-7A3277250F37}">
      <dsp:nvSpPr>
        <dsp:cNvPr id="0" name=""/>
        <dsp:cNvSpPr/>
      </dsp:nvSpPr>
      <dsp:spPr>
        <a:xfrm>
          <a:off x="766766" y="1605285"/>
          <a:ext cx="1058543" cy="1058543"/>
        </a:xfrm>
        <a:prstGeom prst="ellipse">
          <a:avLst/>
        </a:prstGeom>
        <a:solidFill>
          <a:srgbClr val="4F81BD"/>
        </a:solidFill>
        <a:ln w="25400" cap="flat" cmpd="sng" algn="ctr">
          <a:solidFill>
            <a:srgbClr val="4F81BD"/>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endParaRPr lang="es-CL" sz="1400" b="1" kern="1200" dirty="0" smtClean="0">
            <a:solidFill>
              <a:srgbClr val="FFFFFF"/>
            </a:solidFill>
            <a:latin typeface="Verdana" pitchFamily="34" charset="0"/>
            <a:ea typeface="Verdana" pitchFamily="34" charset="0"/>
            <a:cs typeface="Verdana" pitchFamily="34" charset="0"/>
          </a:endParaRPr>
        </a:p>
        <a:p>
          <a:pPr lvl="0" algn="ctr" defTabSz="622300">
            <a:lnSpc>
              <a:spcPct val="90000"/>
            </a:lnSpc>
            <a:spcBef>
              <a:spcPct val="0"/>
            </a:spcBef>
            <a:spcAft>
              <a:spcPct val="35000"/>
            </a:spcAft>
          </a:pPr>
          <a:endParaRPr lang="es-CL" sz="1400" b="1" kern="1200" dirty="0" smtClean="0">
            <a:solidFill>
              <a:srgbClr val="FFFFFF"/>
            </a:solidFill>
            <a:latin typeface="Verdana" pitchFamily="34" charset="0"/>
            <a:ea typeface="Verdana" pitchFamily="34" charset="0"/>
            <a:cs typeface="Verdana" pitchFamily="34" charset="0"/>
          </a:endParaRPr>
        </a:p>
        <a:p>
          <a:pPr lvl="0" algn="ctr" defTabSz="622300">
            <a:lnSpc>
              <a:spcPct val="90000"/>
            </a:lnSpc>
            <a:spcBef>
              <a:spcPct val="0"/>
            </a:spcBef>
            <a:spcAft>
              <a:spcPct val="35000"/>
            </a:spcAft>
          </a:pPr>
          <a:r>
            <a:rPr lang="es-CL" sz="1400" b="1" kern="1200" dirty="0" smtClean="0">
              <a:solidFill>
                <a:srgbClr val="FFFFFF"/>
              </a:solidFill>
              <a:latin typeface="Verdana" pitchFamily="34" charset="0"/>
              <a:ea typeface="Verdana" pitchFamily="34" charset="0"/>
              <a:cs typeface="Verdana" pitchFamily="34" charset="0"/>
            </a:rPr>
            <a:t>OMS</a:t>
          </a:r>
          <a:endParaRPr lang="es-CL" sz="1400" b="1" kern="1200" dirty="0">
            <a:solidFill>
              <a:srgbClr val="FFFFFF"/>
            </a:solidFill>
            <a:latin typeface="Verdana" pitchFamily="34" charset="0"/>
            <a:ea typeface="Verdana" pitchFamily="34" charset="0"/>
            <a:cs typeface="Verdana" pitchFamily="34" charset="0"/>
          </a:endParaRPr>
        </a:p>
      </dsp:txBody>
      <dsp:txXfrm>
        <a:off x="921786" y="1760305"/>
        <a:ext cx="748503" cy="74850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2952FA-6997-40FE-B833-E26EF29522EB}">
      <dsp:nvSpPr>
        <dsp:cNvPr id="0" name=""/>
        <dsp:cNvSpPr/>
      </dsp:nvSpPr>
      <dsp:spPr>
        <a:xfrm>
          <a:off x="0" y="0"/>
          <a:ext cx="7488832" cy="1087454"/>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just" defTabSz="711200">
            <a:lnSpc>
              <a:spcPct val="90000"/>
            </a:lnSpc>
            <a:spcBef>
              <a:spcPct val="0"/>
            </a:spcBef>
            <a:spcAft>
              <a:spcPct val="35000"/>
            </a:spcAft>
          </a:pPr>
          <a:r>
            <a:rPr lang="es-CL" sz="1600" b="1" kern="1200" dirty="0" smtClean="0">
              <a:latin typeface="Verdana" pitchFamily="34" charset="0"/>
              <a:ea typeface="Verdana" pitchFamily="34" charset="0"/>
              <a:cs typeface="Verdana" pitchFamily="34" charset="0"/>
            </a:rPr>
            <a:t> 1.  Recomendaciones armonizadas internacionalmente</a:t>
          </a:r>
          <a:endParaRPr lang="es-CL" sz="1600" b="1" kern="1200" dirty="0">
            <a:latin typeface="Verdana" pitchFamily="34" charset="0"/>
            <a:ea typeface="Verdana" pitchFamily="34" charset="0"/>
            <a:cs typeface="Verdana" pitchFamily="34" charset="0"/>
          </a:endParaRPr>
        </a:p>
      </dsp:txBody>
      <dsp:txXfrm>
        <a:off x="53085" y="53085"/>
        <a:ext cx="7382662" cy="981284"/>
      </dsp:txXfrm>
    </dsp:sp>
    <dsp:sp modelId="{9C308052-B5C7-4269-A2F5-38A90FABE96E}">
      <dsp:nvSpPr>
        <dsp:cNvPr id="0" name=""/>
        <dsp:cNvSpPr/>
      </dsp:nvSpPr>
      <dsp:spPr>
        <a:xfrm>
          <a:off x="0" y="1159461"/>
          <a:ext cx="7488832" cy="1216800"/>
        </a:xfrm>
        <a:prstGeom prst="roundRect">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l" defTabSz="2889250">
            <a:lnSpc>
              <a:spcPct val="90000"/>
            </a:lnSpc>
            <a:spcBef>
              <a:spcPct val="0"/>
            </a:spcBef>
            <a:spcAft>
              <a:spcPct val="35000"/>
            </a:spcAft>
          </a:pPr>
          <a:endParaRPr lang="es-CL" sz="6500" kern="1200" dirty="0">
            <a:latin typeface="Verdana" pitchFamily="34" charset="0"/>
            <a:ea typeface="Verdana" pitchFamily="34" charset="0"/>
            <a:cs typeface="Verdana" pitchFamily="34" charset="0"/>
          </a:endParaRPr>
        </a:p>
      </dsp:txBody>
      <dsp:txXfrm>
        <a:off x="59399" y="1218860"/>
        <a:ext cx="7370034" cy="1098002"/>
      </dsp:txXfrm>
    </dsp:sp>
    <dsp:sp modelId="{E9253D70-D65A-4357-A02B-F117D755B7C5}">
      <dsp:nvSpPr>
        <dsp:cNvPr id="0" name=""/>
        <dsp:cNvSpPr/>
      </dsp:nvSpPr>
      <dsp:spPr>
        <a:xfrm>
          <a:off x="0" y="2376269"/>
          <a:ext cx="7488832" cy="1216800"/>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s-CL" sz="1600" b="1" kern="1200" dirty="0" smtClean="0">
              <a:latin typeface="Verdana" pitchFamily="34" charset="0"/>
              <a:ea typeface="Verdana" pitchFamily="34" charset="0"/>
              <a:cs typeface="Verdana" pitchFamily="34" charset="0"/>
            </a:rPr>
            <a:t>3.  Experiencia compartida por ANMAT, CECMED e INVIMA</a:t>
          </a:r>
          <a:r>
            <a:rPr lang="es-CL" sz="5200" kern="1200" dirty="0" smtClean="0">
              <a:latin typeface="Verdana" pitchFamily="34" charset="0"/>
              <a:ea typeface="Verdana" pitchFamily="34" charset="0"/>
              <a:cs typeface="Verdana" pitchFamily="34" charset="0"/>
            </a:rPr>
            <a:t> </a:t>
          </a:r>
          <a:endParaRPr lang="es-CL" sz="5200" kern="1200" dirty="0">
            <a:latin typeface="Verdana" pitchFamily="34" charset="0"/>
            <a:ea typeface="Verdana" pitchFamily="34" charset="0"/>
            <a:cs typeface="Verdana" pitchFamily="34" charset="0"/>
          </a:endParaRPr>
        </a:p>
      </dsp:txBody>
      <dsp:txXfrm>
        <a:off x="59399" y="2435668"/>
        <a:ext cx="7370034" cy="109800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8BA4F8-AAAC-4223-94DC-1359137D39EB}">
      <dsp:nvSpPr>
        <dsp:cNvPr id="0" name=""/>
        <dsp:cNvSpPr/>
      </dsp:nvSpPr>
      <dsp:spPr>
        <a:xfrm>
          <a:off x="949827" y="441652"/>
          <a:ext cx="4114143" cy="4114143"/>
        </a:xfrm>
        <a:prstGeom prst="blockArc">
          <a:avLst>
            <a:gd name="adj1" fmla="val 7304959"/>
            <a:gd name="adj2" fmla="val 17515336"/>
            <a:gd name="adj3" fmla="val 4634"/>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1E9CFD5-D39A-4F55-BF93-3B37D3AF2BD2}">
      <dsp:nvSpPr>
        <dsp:cNvPr id="0" name=""/>
        <dsp:cNvSpPr/>
      </dsp:nvSpPr>
      <dsp:spPr>
        <a:xfrm>
          <a:off x="1264440" y="820138"/>
          <a:ext cx="4114143" cy="4114143"/>
        </a:xfrm>
        <a:prstGeom prst="blockArc">
          <a:avLst>
            <a:gd name="adj1" fmla="val 3574001"/>
            <a:gd name="adj2" fmla="val 8269018"/>
            <a:gd name="adj3" fmla="val 4634"/>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89AFD60-6BE2-449E-BC96-275FF4B4487D}">
      <dsp:nvSpPr>
        <dsp:cNvPr id="0" name=""/>
        <dsp:cNvSpPr/>
      </dsp:nvSpPr>
      <dsp:spPr>
        <a:xfrm>
          <a:off x="1871610" y="585692"/>
          <a:ext cx="4114143" cy="4114143"/>
        </a:xfrm>
        <a:prstGeom prst="blockArc">
          <a:avLst>
            <a:gd name="adj1" fmla="val 761886"/>
            <a:gd name="adj2" fmla="val 4692439"/>
            <a:gd name="adj3" fmla="val 4634"/>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DF77ED3-9E21-448D-9D42-A129428B3428}">
      <dsp:nvSpPr>
        <dsp:cNvPr id="0" name=""/>
        <dsp:cNvSpPr/>
      </dsp:nvSpPr>
      <dsp:spPr>
        <a:xfrm>
          <a:off x="2132724" y="587044"/>
          <a:ext cx="4114143" cy="4114143"/>
        </a:xfrm>
        <a:prstGeom prst="blockArc">
          <a:avLst>
            <a:gd name="adj1" fmla="val 15704379"/>
            <a:gd name="adj2" fmla="val 762763"/>
            <a:gd name="adj3" fmla="val 4634"/>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F51D333-7FCC-49A4-87D2-AC06469E8C9B}">
      <dsp:nvSpPr>
        <dsp:cNvPr id="0" name=""/>
        <dsp:cNvSpPr/>
      </dsp:nvSpPr>
      <dsp:spPr>
        <a:xfrm>
          <a:off x="2629742" y="1728926"/>
          <a:ext cx="1891518" cy="1891518"/>
        </a:xfrm>
        <a:prstGeom prst="ellipse">
          <a:avLst/>
        </a:prstGeom>
        <a:gradFill flip="none" rotWithShape="0">
          <a:gsLst>
            <a:gs pos="0">
              <a:srgbClr val="10F604">
                <a:shade val="30000"/>
                <a:satMod val="115000"/>
              </a:srgbClr>
            </a:gs>
            <a:gs pos="50000">
              <a:srgbClr val="10F604">
                <a:shade val="67500"/>
                <a:satMod val="115000"/>
              </a:srgbClr>
            </a:gs>
            <a:gs pos="100000">
              <a:srgbClr val="10F604">
                <a:shade val="100000"/>
                <a:satMod val="115000"/>
              </a:srgbClr>
            </a:gs>
          </a:gsLst>
          <a:path path="circle">
            <a:fillToRect t="100000" r="100000"/>
          </a:path>
          <a:tileRect l="-100000" b="-100000"/>
        </a:gra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CL" sz="1800" b="1" kern="1200" dirty="0" smtClean="0">
              <a:solidFill>
                <a:schemeClr val="tx2">
                  <a:lumMod val="75000"/>
                </a:schemeClr>
              </a:solidFill>
              <a:latin typeface="Verdana" pitchFamily="34" charset="0"/>
              <a:ea typeface="Verdana" pitchFamily="34" charset="0"/>
              <a:cs typeface="Verdana" pitchFamily="34" charset="0"/>
            </a:rPr>
            <a:t>MEJOR CONTROL DE LOS DM</a:t>
          </a:r>
          <a:endParaRPr lang="es-CL" sz="1800" b="1" kern="1200" dirty="0">
            <a:solidFill>
              <a:schemeClr val="tx2">
                <a:lumMod val="75000"/>
              </a:schemeClr>
            </a:solidFill>
            <a:latin typeface="Verdana" pitchFamily="34" charset="0"/>
            <a:ea typeface="Verdana" pitchFamily="34" charset="0"/>
            <a:cs typeface="Verdana" pitchFamily="34" charset="0"/>
          </a:endParaRPr>
        </a:p>
      </dsp:txBody>
      <dsp:txXfrm>
        <a:off x="2906748" y="2005932"/>
        <a:ext cx="1337506" cy="1337506"/>
      </dsp:txXfrm>
    </dsp:sp>
    <dsp:sp modelId="{2A6B82C6-4A54-4DD4-964A-78BFA61BE900}">
      <dsp:nvSpPr>
        <dsp:cNvPr id="0" name=""/>
        <dsp:cNvSpPr/>
      </dsp:nvSpPr>
      <dsp:spPr>
        <a:xfrm>
          <a:off x="2546835" y="-162214"/>
          <a:ext cx="2186530" cy="1631840"/>
        </a:xfrm>
        <a:prstGeom prst="ellipse">
          <a:avLst/>
        </a:prstGeom>
        <a:gradFill flip="none" rotWithShape="0">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CL" sz="1400" b="1" kern="1200" dirty="0" smtClean="0">
              <a:solidFill>
                <a:schemeClr val="tx1"/>
              </a:solidFill>
              <a:latin typeface="Verdana" pitchFamily="34" charset="0"/>
              <a:ea typeface="Verdana" pitchFamily="34" charset="0"/>
              <a:cs typeface="Verdana" pitchFamily="34" charset="0"/>
            </a:rPr>
            <a:t>1. Exigencia de </a:t>
          </a:r>
          <a:r>
            <a:rPr lang="es-CL" sz="1400" b="1" u="sng" kern="1200" dirty="0" smtClean="0">
              <a:solidFill>
                <a:schemeClr val="tx1"/>
              </a:solidFill>
              <a:latin typeface="Verdana" pitchFamily="34" charset="0"/>
              <a:ea typeface="Verdana" pitchFamily="34" charset="0"/>
              <a:cs typeface="Verdana" pitchFamily="34" charset="0"/>
            </a:rPr>
            <a:t>CDA</a:t>
          </a:r>
          <a:r>
            <a:rPr lang="es-CL" sz="1400" b="1" kern="1200" dirty="0" smtClean="0">
              <a:solidFill>
                <a:schemeClr val="tx1"/>
              </a:solidFill>
              <a:latin typeface="Verdana" pitchFamily="34" charset="0"/>
              <a:ea typeface="Verdana" pitchFamily="34" charset="0"/>
              <a:cs typeface="Verdana" pitchFamily="34" charset="0"/>
            </a:rPr>
            <a:t> para DM sin registro sanitario</a:t>
          </a:r>
          <a:endParaRPr lang="es-CL" sz="1400" b="1" kern="1200" dirty="0">
            <a:solidFill>
              <a:schemeClr val="tx1"/>
            </a:solidFill>
            <a:latin typeface="Verdana" pitchFamily="34" charset="0"/>
            <a:ea typeface="Verdana" pitchFamily="34" charset="0"/>
            <a:cs typeface="Verdana" pitchFamily="34" charset="0"/>
          </a:endParaRPr>
        </a:p>
      </dsp:txBody>
      <dsp:txXfrm>
        <a:off x="2867045" y="76763"/>
        <a:ext cx="1546110" cy="1153886"/>
      </dsp:txXfrm>
    </dsp:sp>
    <dsp:sp modelId="{4EFA8E69-F40A-4CF4-B0D1-2953D93EDD52}">
      <dsp:nvSpPr>
        <dsp:cNvPr id="0" name=""/>
        <dsp:cNvSpPr/>
      </dsp:nvSpPr>
      <dsp:spPr>
        <a:xfrm>
          <a:off x="4735497" y="2361925"/>
          <a:ext cx="2306887" cy="1445068"/>
        </a:xfrm>
        <a:prstGeom prst="ellipse">
          <a:avLst/>
        </a:prstGeom>
        <a:gradFill flip="none" rotWithShape="0">
          <a:gsLst>
            <a:gs pos="0">
              <a:srgbClr val="F9796F">
                <a:tint val="66000"/>
                <a:satMod val="160000"/>
              </a:srgbClr>
            </a:gs>
            <a:gs pos="50000">
              <a:srgbClr val="F9796F">
                <a:tint val="44500"/>
                <a:satMod val="160000"/>
              </a:srgbClr>
            </a:gs>
            <a:gs pos="100000">
              <a:srgbClr val="F9796F">
                <a:tint val="23500"/>
                <a:satMod val="160000"/>
              </a:srgbClr>
            </a:gs>
          </a:gsLst>
          <a:path path="circle">
            <a:fillToRect l="50000" t="50000" r="50000" b="50000"/>
          </a:path>
          <a:tileRect/>
        </a:gra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CL" sz="1400" b="1" kern="1200" dirty="0" smtClean="0">
              <a:solidFill>
                <a:schemeClr val="tx1"/>
              </a:solidFill>
              <a:latin typeface="Verdana" pitchFamily="34" charset="0"/>
              <a:ea typeface="Verdana" pitchFamily="34" charset="0"/>
              <a:cs typeface="Verdana" pitchFamily="34" charset="0"/>
            </a:rPr>
            <a:t>3. Actualización y elaboración de Guías Técnicas para DM y DMD</a:t>
          </a:r>
          <a:r>
            <a:rPr lang="es-CL" sz="1400" b="1" i="1" kern="1200" dirty="0" smtClean="0">
              <a:solidFill>
                <a:schemeClr val="tx1"/>
              </a:solidFill>
              <a:latin typeface="Verdana" pitchFamily="34" charset="0"/>
              <a:ea typeface="Verdana" pitchFamily="34" charset="0"/>
              <a:cs typeface="Verdana" pitchFamily="34" charset="0"/>
            </a:rPr>
            <a:t>IV</a:t>
          </a:r>
          <a:endParaRPr lang="es-CL" sz="1400" b="1" i="1" kern="1200" dirty="0">
            <a:solidFill>
              <a:schemeClr val="tx1"/>
            </a:solidFill>
            <a:latin typeface="Verdana" pitchFamily="34" charset="0"/>
            <a:ea typeface="Verdana" pitchFamily="34" charset="0"/>
            <a:cs typeface="Verdana" pitchFamily="34" charset="0"/>
          </a:endParaRPr>
        </a:p>
      </dsp:txBody>
      <dsp:txXfrm>
        <a:off x="5073333" y="2573550"/>
        <a:ext cx="1631215" cy="1021818"/>
      </dsp:txXfrm>
    </dsp:sp>
    <dsp:sp modelId="{60366A29-1EC6-4E39-B161-7ACA2F75B03E}">
      <dsp:nvSpPr>
        <dsp:cNvPr id="0" name=""/>
        <dsp:cNvSpPr/>
      </dsp:nvSpPr>
      <dsp:spPr>
        <a:xfrm>
          <a:off x="3160169" y="3777094"/>
          <a:ext cx="2358354" cy="1665326"/>
        </a:xfrm>
        <a:prstGeom prst="ellipse">
          <a:avLst/>
        </a:prstGeom>
        <a:gradFill flip="none" rotWithShape="0">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CL" sz="1400" b="1" kern="1200" dirty="0" smtClean="0">
              <a:solidFill>
                <a:schemeClr val="tx1"/>
              </a:solidFill>
              <a:latin typeface="Verdana" pitchFamily="34" charset="0"/>
              <a:ea typeface="Verdana" pitchFamily="34" charset="0"/>
              <a:cs typeface="Verdana" pitchFamily="34" charset="0"/>
            </a:rPr>
            <a:t>4. Incorporación a control obligatorio preservativos  </a:t>
          </a:r>
          <a:r>
            <a:rPr lang="es-CL" sz="1400" b="1" u="sng" kern="1200" dirty="0" smtClean="0">
              <a:solidFill>
                <a:schemeClr val="tx1"/>
              </a:solidFill>
              <a:latin typeface="Verdana" pitchFamily="34" charset="0"/>
              <a:ea typeface="Verdana" pitchFamily="34" charset="0"/>
              <a:cs typeface="Verdana" pitchFamily="34" charset="0"/>
            </a:rPr>
            <a:t>material sintético</a:t>
          </a:r>
          <a:r>
            <a:rPr lang="es-CL" sz="1400" b="1" kern="1200" dirty="0" smtClean="0">
              <a:solidFill>
                <a:schemeClr val="tx1"/>
              </a:solidFill>
              <a:latin typeface="Verdana" pitchFamily="34" charset="0"/>
              <a:ea typeface="Verdana" pitchFamily="34" charset="0"/>
              <a:cs typeface="Verdana" pitchFamily="34" charset="0"/>
            </a:rPr>
            <a:t> y </a:t>
          </a:r>
          <a:r>
            <a:rPr lang="es-CL" sz="1400" b="1" u="sng" kern="1200" dirty="0" smtClean="0">
              <a:solidFill>
                <a:schemeClr val="tx1"/>
              </a:solidFill>
              <a:latin typeface="Verdana" pitchFamily="34" charset="0"/>
              <a:ea typeface="Verdana" pitchFamily="34" charset="0"/>
              <a:cs typeface="Verdana" pitchFamily="34" charset="0"/>
            </a:rPr>
            <a:t>femeninos</a:t>
          </a:r>
          <a:endParaRPr lang="es-CL" sz="1400" b="1" u="sng" kern="1200" dirty="0">
            <a:solidFill>
              <a:schemeClr val="tx1"/>
            </a:solidFill>
            <a:latin typeface="Verdana" pitchFamily="34" charset="0"/>
            <a:ea typeface="Verdana" pitchFamily="34" charset="0"/>
            <a:cs typeface="Verdana" pitchFamily="34" charset="0"/>
          </a:endParaRPr>
        </a:p>
      </dsp:txBody>
      <dsp:txXfrm>
        <a:off x="3505542" y="4020975"/>
        <a:ext cx="1667608" cy="1177564"/>
      </dsp:txXfrm>
    </dsp:sp>
    <dsp:sp modelId="{2B60C355-D428-46AE-A998-670C78902FD2}">
      <dsp:nvSpPr>
        <dsp:cNvPr id="0" name=""/>
        <dsp:cNvSpPr/>
      </dsp:nvSpPr>
      <dsp:spPr>
        <a:xfrm>
          <a:off x="705122" y="3564496"/>
          <a:ext cx="2254825" cy="1324062"/>
        </a:xfrm>
        <a:prstGeom prst="ellipse">
          <a:avLst/>
        </a:prstGeom>
        <a:gradFill flip="none" rotWithShape="0">
          <a:gsLst>
            <a:gs pos="0">
              <a:srgbClr val="00A79D">
                <a:tint val="66000"/>
                <a:satMod val="160000"/>
              </a:srgbClr>
            </a:gs>
            <a:gs pos="50000">
              <a:srgbClr val="00A79D">
                <a:tint val="44500"/>
                <a:satMod val="160000"/>
              </a:srgbClr>
            </a:gs>
            <a:gs pos="100000">
              <a:srgbClr val="00A79D">
                <a:tint val="23500"/>
                <a:satMod val="160000"/>
              </a:srgbClr>
            </a:gs>
          </a:gsLst>
          <a:path path="circle">
            <a:fillToRect l="50000" t="50000" r="50000" b="50000"/>
          </a:path>
          <a:tileRect/>
        </a:gra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CL" sz="1400" b="1" kern="1200" dirty="0" smtClean="0">
              <a:solidFill>
                <a:schemeClr val="tx1"/>
              </a:solidFill>
              <a:latin typeface="Verdana" pitchFamily="34" charset="0"/>
              <a:ea typeface="Verdana" pitchFamily="34" charset="0"/>
              <a:cs typeface="Verdana" pitchFamily="34" charset="0"/>
            </a:rPr>
            <a:t>5. Red de Tecnovigilancia</a:t>
          </a:r>
          <a:endParaRPr lang="es-CL" sz="1400" b="1" kern="1200" dirty="0">
            <a:solidFill>
              <a:schemeClr val="tx1"/>
            </a:solidFill>
            <a:latin typeface="Verdana" pitchFamily="34" charset="0"/>
            <a:ea typeface="Verdana" pitchFamily="34" charset="0"/>
            <a:cs typeface="Verdana" pitchFamily="34" charset="0"/>
          </a:endParaRPr>
        </a:p>
      </dsp:txBody>
      <dsp:txXfrm>
        <a:off x="1035333" y="3758400"/>
        <a:ext cx="1594403" cy="93625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8BA4F8-AAAC-4223-94DC-1359137D39EB}">
      <dsp:nvSpPr>
        <dsp:cNvPr id="0" name=""/>
        <dsp:cNvSpPr/>
      </dsp:nvSpPr>
      <dsp:spPr>
        <a:xfrm>
          <a:off x="949827" y="441652"/>
          <a:ext cx="4114143" cy="4114143"/>
        </a:xfrm>
        <a:prstGeom prst="blockArc">
          <a:avLst>
            <a:gd name="adj1" fmla="val 7304959"/>
            <a:gd name="adj2" fmla="val 17515336"/>
            <a:gd name="adj3" fmla="val 4634"/>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1E9CFD5-D39A-4F55-BF93-3B37D3AF2BD2}">
      <dsp:nvSpPr>
        <dsp:cNvPr id="0" name=""/>
        <dsp:cNvSpPr/>
      </dsp:nvSpPr>
      <dsp:spPr>
        <a:xfrm>
          <a:off x="1264440" y="820138"/>
          <a:ext cx="4114143" cy="4114143"/>
        </a:xfrm>
        <a:prstGeom prst="blockArc">
          <a:avLst>
            <a:gd name="adj1" fmla="val 3574001"/>
            <a:gd name="adj2" fmla="val 8269018"/>
            <a:gd name="adj3" fmla="val 4634"/>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89AFD60-6BE2-449E-BC96-275FF4B4487D}">
      <dsp:nvSpPr>
        <dsp:cNvPr id="0" name=""/>
        <dsp:cNvSpPr/>
      </dsp:nvSpPr>
      <dsp:spPr>
        <a:xfrm>
          <a:off x="1871610" y="585692"/>
          <a:ext cx="4114143" cy="4114143"/>
        </a:xfrm>
        <a:prstGeom prst="blockArc">
          <a:avLst>
            <a:gd name="adj1" fmla="val 761886"/>
            <a:gd name="adj2" fmla="val 4692439"/>
            <a:gd name="adj3" fmla="val 4634"/>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DF77ED3-9E21-448D-9D42-A129428B3428}">
      <dsp:nvSpPr>
        <dsp:cNvPr id="0" name=""/>
        <dsp:cNvSpPr/>
      </dsp:nvSpPr>
      <dsp:spPr>
        <a:xfrm>
          <a:off x="2132724" y="587044"/>
          <a:ext cx="4114143" cy="4114143"/>
        </a:xfrm>
        <a:prstGeom prst="blockArc">
          <a:avLst>
            <a:gd name="adj1" fmla="val 15704379"/>
            <a:gd name="adj2" fmla="val 762763"/>
            <a:gd name="adj3" fmla="val 4634"/>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F51D333-7FCC-49A4-87D2-AC06469E8C9B}">
      <dsp:nvSpPr>
        <dsp:cNvPr id="0" name=""/>
        <dsp:cNvSpPr/>
      </dsp:nvSpPr>
      <dsp:spPr>
        <a:xfrm>
          <a:off x="2629742" y="1728926"/>
          <a:ext cx="1891518" cy="1891518"/>
        </a:xfrm>
        <a:prstGeom prst="ellipse">
          <a:avLst/>
        </a:prstGeom>
        <a:gradFill flip="none" rotWithShape="0">
          <a:gsLst>
            <a:gs pos="0">
              <a:srgbClr val="10F604">
                <a:shade val="30000"/>
                <a:satMod val="115000"/>
              </a:srgbClr>
            </a:gs>
            <a:gs pos="50000">
              <a:srgbClr val="10F604">
                <a:shade val="67500"/>
                <a:satMod val="115000"/>
              </a:srgbClr>
            </a:gs>
            <a:gs pos="100000">
              <a:srgbClr val="10F604">
                <a:shade val="100000"/>
                <a:satMod val="115000"/>
              </a:srgbClr>
            </a:gs>
          </a:gsLst>
          <a:path path="circle">
            <a:fillToRect t="100000" r="100000"/>
          </a:path>
          <a:tileRect l="-100000" b="-100000"/>
        </a:gra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CL" sz="1800" b="1" kern="1200" dirty="0" smtClean="0">
              <a:solidFill>
                <a:schemeClr val="tx2">
                  <a:lumMod val="75000"/>
                </a:schemeClr>
              </a:solidFill>
              <a:latin typeface="Verdana" pitchFamily="34" charset="0"/>
              <a:ea typeface="Verdana" pitchFamily="34" charset="0"/>
              <a:cs typeface="Verdana" pitchFamily="34" charset="0"/>
            </a:rPr>
            <a:t>MEJOR CONTROL DE LOS DM</a:t>
          </a:r>
          <a:endParaRPr lang="es-CL" sz="1800" b="1" kern="1200" dirty="0">
            <a:solidFill>
              <a:schemeClr val="tx2">
                <a:lumMod val="75000"/>
              </a:schemeClr>
            </a:solidFill>
            <a:latin typeface="Verdana" pitchFamily="34" charset="0"/>
            <a:ea typeface="Verdana" pitchFamily="34" charset="0"/>
            <a:cs typeface="Verdana" pitchFamily="34" charset="0"/>
          </a:endParaRPr>
        </a:p>
      </dsp:txBody>
      <dsp:txXfrm>
        <a:off x="2906748" y="2005932"/>
        <a:ext cx="1337506" cy="1337506"/>
      </dsp:txXfrm>
    </dsp:sp>
    <dsp:sp modelId="{2A6B82C6-4A54-4DD4-964A-78BFA61BE900}">
      <dsp:nvSpPr>
        <dsp:cNvPr id="0" name=""/>
        <dsp:cNvSpPr/>
      </dsp:nvSpPr>
      <dsp:spPr>
        <a:xfrm>
          <a:off x="2546835" y="-162214"/>
          <a:ext cx="2186530" cy="1631840"/>
        </a:xfrm>
        <a:prstGeom prst="ellipse">
          <a:avLst/>
        </a:prstGeom>
        <a:gradFill flip="none" rotWithShape="0">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CL" sz="1400" b="1" kern="1200" dirty="0" smtClean="0">
              <a:solidFill>
                <a:schemeClr val="tx1"/>
              </a:solidFill>
              <a:latin typeface="Verdana" pitchFamily="34" charset="0"/>
              <a:ea typeface="Verdana" pitchFamily="34" charset="0"/>
              <a:cs typeface="Verdana" pitchFamily="34" charset="0"/>
            </a:rPr>
            <a:t>1. Exigencia de </a:t>
          </a:r>
          <a:r>
            <a:rPr lang="es-CL" sz="1400" b="1" u="sng" kern="1200" dirty="0" smtClean="0">
              <a:solidFill>
                <a:schemeClr val="tx1"/>
              </a:solidFill>
              <a:latin typeface="Verdana" pitchFamily="34" charset="0"/>
              <a:ea typeface="Verdana" pitchFamily="34" charset="0"/>
              <a:cs typeface="Verdana" pitchFamily="34" charset="0"/>
            </a:rPr>
            <a:t>CDA</a:t>
          </a:r>
          <a:r>
            <a:rPr lang="es-CL" sz="1400" b="1" kern="1200" dirty="0" smtClean="0">
              <a:solidFill>
                <a:schemeClr val="tx1"/>
              </a:solidFill>
              <a:latin typeface="Verdana" pitchFamily="34" charset="0"/>
              <a:ea typeface="Verdana" pitchFamily="34" charset="0"/>
              <a:cs typeface="Verdana" pitchFamily="34" charset="0"/>
            </a:rPr>
            <a:t> para DM sin registro sanitario</a:t>
          </a:r>
          <a:endParaRPr lang="es-CL" sz="1400" b="1" kern="1200" dirty="0">
            <a:solidFill>
              <a:schemeClr val="tx1"/>
            </a:solidFill>
            <a:latin typeface="Verdana" pitchFamily="34" charset="0"/>
            <a:ea typeface="Verdana" pitchFamily="34" charset="0"/>
            <a:cs typeface="Verdana" pitchFamily="34" charset="0"/>
          </a:endParaRPr>
        </a:p>
      </dsp:txBody>
      <dsp:txXfrm>
        <a:off x="2867045" y="76763"/>
        <a:ext cx="1546110" cy="1153886"/>
      </dsp:txXfrm>
    </dsp:sp>
    <dsp:sp modelId="{4EFA8E69-F40A-4CF4-B0D1-2953D93EDD52}">
      <dsp:nvSpPr>
        <dsp:cNvPr id="0" name=""/>
        <dsp:cNvSpPr/>
      </dsp:nvSpPr>
      <dsp:spPr>
        <a:xfrm>
          <a:off x="4735497" y="2361925"/>
          <a:ext cx="2306887" cy="1445068"/>
        </a:xfrm>
        <a:prstGeom prst="ellipse">
          <a:avLst/>
        </a:prstGeom>
        <a:gradFill flip="none" rotWithShape="0">
          <a:gsLst>
            <a:gs pos="0">
              <a:srgbClr val="F9796F">
                <a:tint val="66000"/>
                <a:satMod val="160000"/>
              </a:srgbClr>
            </a:gs>
            <a:gs pos="50000">
              <a:srgbClr val="F9796F">
                <a:tint val="44500"/>
                <a:satMod val="160000"/>
              </a:srgbClr>
            </a:gs>
            <a:gs pos="100000">
              <a:srgbClr val="F9796F">
                <a:tint val="23500"/>
                <a:satMod val="160000"/>
              </a:srgbClr>
            </a:gs>
          </a:gsLst>
          <a:path path="circle">
            <a:fillToRect l="50000" t="50000" r="50000" b="50000"/>
          </a:path>
          <a:tileRect/>
        </a:gra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CL" sz="1400" b="1" kern="1200" dirty="0" smtClean="0">
              <a:solidFill>
                <a:schemeClr val="tx1"/>
              </a:solidFill>
              <a:latin typeface="Verdana" pitchFamily="34" charset="0"/>
              <a:ea typeface="Verdana" pitchFamily="34" charset="0"/>
              <a:cs typeface="Verdana" pitchFamily="34" charset="0"/>
            </a:rPr>
            <a:t>3. Actualización y elaboración de Guías Técnicas para DM y DMD</a:t>
          </a:r>
          <a:r>
            <a:rPr lang="es-CL" sz="1400" b="1" i="1" kern="1200" dirty="0" smtClean="0">
              <a:solidFill>
                <a:schemeClr val="tx1"/>
              </a:solidFill>
              <a:latin typeface="Verdana" pitchFamily="34" charset="0"/>
              <a:ea typeface="Verdana" pitchFamily="34" charset="0"/>
              <a:cs typeface="Verdana" pitchFamily="34" charset="0"/>
            </a:rPr>
            <a:t>IV</a:t>
          </a:r>
          <a:endParaRPr lang="es-CL" sz="1400" b="1" i="1" kern="1200" dirty="0">
            <a:solidFill>
              <a:schemeClr val="tx1"/>
            </a:solidFill>
            <a:latin typeface="Verdana" pitchFamily="34" charset="0"/>
            <a:ea typeface="Verdana" pitchFamily="34" charset="0"/>
            <a:cs typeface="Verdana" pitchFamily="34" charset="0"/>
          </a:endParaRPr>
        </a:p>
      </dsp:txBody>
      <dsp:txXfrm>
        <a:off x="5073333" y="2573550"/>
        <a:ext cx="1631215" cy="1021818"/>
      </dsp:txXfrm>
    </dsp:sp>
    <dsp:sp modelId="{60366A29-1EC6-4E39-B161-7ACA2F75B03E}">
      <dsp:nvSpPr>
        <dsp:cNvPr id="0" name=""/>
        <dsp:cNvSpPr/>
      </dsp:nvSpPr>
      <dsp:spPr>
        <a:xfrm>
          <a:off x="3160169" y="3777094"/>
          <a:ext cx="2358354" cy="1665326"/>
        </a:xfrm>
        <a:prstGeom prst="ellipse">
          <a:avLst/>
        </a:prstGeom>
        <a:gradFill flip="none" rotWithShape="0">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CL" sz="1400" b="1" kern="1200" dirty="0" smtClean="0">
              <a:solidFill>
                <a:schemeClr val="tx1"/>
              </a:solidFill>
              <a:latin typeface="Verdana" pitchFamily="34" charset="0"/>
              <a:ea typeface="Verdana" pitchFamily="34" charset="0"/>
              <a:cs typeface="Verdana" pitchFamily="34" charset="0"/>
            </a:rPr>
            <a:t>4. Incorporación a control obligatorio preservativos  </a:t>
          </a:r>
          <a:r>
            <a:rPr lang="es-CL" sz="1400" b="1" u="sng" kern="1200" dirty="0" smtClean="0">
              <a:solidFill>
                <a:schemeClr val="tx1"/>
              </a:solidFill>
              <a:latin typeface="Verdana" pitchFamily="34" charset="0"/>
              <a:ea typeface="Verdana" pitchFamily="34" charset="0"/>
              <a:cs typeface="Verdana" pitchFamily="34" charset="0"/>
            </a:rPr>
            <a:t>material sintético</a:t>
          </a:r>
          <a:r>
            <a:rPr lang="es-CL" sz="1400" b="1" kern="1200" dirty="0" smtClean="0">
              <a:solidFill>
                <a:schemeClr val="tx1"/>
              </a:solidFill>
              <a:latin typeface="Verdana" pitchFamily="34" charset="0"/>
              <a:ea typeface="Verdana" pitchFamily="34" charset="0"/>
              <a:cs typeface="Verdana" pitchFamily="34" charset="0"/>
            </a:rPr>
            <a:t> y </a:t>
          </a:r>
          <a:r>
            <a:rPr lang="es-CL" sz="1400" b="1" u="sng" kern="1200" dirty="0" smtClean="0">
              <a:solidFill>
                <a:schemeClr val="tx1"/>
              </a:solidFill>
              <a:latin typeface="Verdana" pitchFamily="34" charset="0"/>
              <a:ea typeface="Verdana" pitchFamily="34" charset="0"/>
              <a:cs typeface="Verdana" pitchFamily="34" charset="0"/>
            </a:rPr>
            <a:t>femeninos</a:t>
          </a:r>
          <a:endParaRPr lang="es-CL" sz="1400" b="1" u="sng" kern="1200" dirty="0">
            <a:solidFill>
              <a:schemeClr val="tx1"/>
            </a:solidFill>
            <a:latin typeface="Verdana" pitchFamily="34" charset="0"/>
            <a:ea typeface="Verdana" pitchFamily="34" charset="0"/>
            <a:cs typeface="Verdana" pitchFamily="34" charset="0"/>
          </a:endParaRPr>
        </a:p>
      </dsp:txBody>
      <dsp:txXfrm>
        <a:off x="3505542" y="4020975"/>
        <a:ext cx="1667608" cy="1177564"/>
      </dsp:txXfrm>
    </dsp:sp>
    <dsp:sp modelId="{2B60C355-D428-46AE-A998-670C78902FD2}">
      <dsp:nvSpPr>
        <dsp:cNvPr id="0" name=""/>
        <dsp:cNvSpPr/>
      </dsp:nvSpPr>
      <dsp:spPr>
        <a:xfrm>
          <a:off x="705122" y="3564496"/>
          <a:ext cx="2254825" cy="1324062"/>
        </a:xfrm>
        <a:prstGeom prst="ellipse">
          <a:avLst/>
        </a:prstGeom>
        <a:gradFill flip="none" rotWithShape="0">
          <a:gsLst>
            <a:gs pos="0">
              <a:srgbClr val="00A79D">
                <a:tint val="66000"/>
                <a:satMod val="160000"/>
              </a:srgbClr>
            </a:gs>
            <a:gs pos="50000">
              <a:srgbClr val="00A79D">
                <a:tint val="44500"/>
                <a:satMod val="160000"/>
              </a:srgbClr>
            </a:gs>
            <a:gs pos="100000">
              <a:srgbClr val="00A79D">
                <a:tint val="23500"/>
                <a:satMod val="160000"/>
              </a:srgbClr>
            </a:gs>
          </a:gsLst>
          <a:path path="circle">
            <a:fillToRect l="50000" t="50000" r="50000" b="50000"/>
          </a:path>
          <a:tileRect/>
        </a:gra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CL" sz="1400" b="1" kern="1200" dirty="0" smtClean="0">
              <a:solidFill>
                <a:schemeClr val="tx1"/>
              </a:solidFill>
              <a:latin typeface="Verdana" pitchFamily="34" charset="0"/>
              <a:ea typeface="Verdana" pitchFamily="34" charset="0"/>
              <a:cs typeface="Verdana" pitchFamily="34" charset="0"/>
            </a:rPr>
            <a:t>5. Red de Tecnovigilancia</a:t>
          </a:r>
          <a:endParaRPr lang="es-CL" sz="1400" b="1" kern="1200" dirty="0">
            <a:solidFill>
              <a:schemeClr val="tx1"/>
            </a:solidFill>
            <a:latin typeface="Verdana" pitchFamily="34" charset="0"/>
            <a:ea typeface="Verdana" pitchFamily="34" charset="0"/>
            <a:cs typeface="Verdana" pitchFamily="34" charset="0"/>
          </a:endParaRPr>
        </a:p>
      </dsp:txBody>
      <dsp:txXfrm>
        <a:off x="1035333" y="3758400"/>
        <a:ext cx="1594403" cy="93625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872D65-A397-4623-A252-CB218AA5CCD1}">
      <dsp:nvSpPr>
        <dsp:cNvPr id="0" name=""/>
        <dsp:cNvSpPr/>
      </dsp:nvSpPr>
      <dsp:spPr>
        <a:xfrm>
          <a:off x="0" y="626520"/>
          <a:ext cx="7938772" cy="1033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A568313-F871-4F25-8857-9B3D275CA730}">
      <dsp:nvSpPr>
        <dsp:cNvPr id="0" name=""/>
        <dsp:cNvSpPr/>
      </dsp:nvSpPr>
      <dsp:spPr>
        <a:xfrm>
          <a:off x="347380" y="33681"/>
          <a:ext cx="6457286" cy="1210320"/>
        </a:xfrm>
        <a:prstGeom prst="roundRect">
          <a:avLst/>
        </a:prstGeom>
        <a:solidFill>
          <a:srgbClr val="00A79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0047" tIns="0" rIns="210047" bIns="0" numCol="1" spcCol="1270" anchor="ctr" anchorCtr="0">
          <a:noAutofit/>
        </a:bodyPr>
        <a:lstStyle/>
        <a:p>
          <a:pPr lvl="0" algn="just" defTabSz="577850">
            <a:lnSpc>
              <a:spcPct val="90000"/>
            </a:lnSpc>
            <a:spcBef>
              <a:spcPct val="0"/>
            </a:spcBef>
            <a:spcAft>
              <a:spcPct val="35000"/>
            </a:spcAft>
          </a:pPr>
          <a:r>
            <a:rPr lang="es-CL" sz="1300" b="1" kern="1200" dirty="0" smtClean="0">
              <a:latin typeface="Verdana" pitchFamily="34" charset="0"/>
              <a:ea typeface="Verdana" pitchFamily="34" charset="0"/>
              <a:cs typeface="Verdana" pitchFamily="34" charset="0"/>
            </a:rPr>
            <a:t>Modificar el D.S N°342/2004</a:t>
          </a:r>
          <a:r>
            <a:rPr lang="es-CL" sz="1300" kern="1200" dirty="0" smtClean="0">
              <a:latin typeface="Verdana" pitchFamily="34" charset="0"/>
              <a:ea typeface="Verdana" pitchFamily="34" charset="0"/>
              <a:cs typeface="Verdana" pitchFamily="34" charset="0"/>
            </a:rPr>
            <a:t>, en el sentido de incorporar como Norma Técnica para la Verificación de la Conformidad de Preservativos  - Condones de látex de caucho, la </a:t>
          </a:r>
          <a:r>
            <a:rPr lang="es-CL" sz="1300" b="1" u="sng" kern="1200" dirty="0" smtClean="0">
              <a:latin typeface="Verdana" pitchFamily="34" charset="0"/>
              <a:ea typeface="Verdana" pitchFamily="34" charset="0"/>
              <a:cs typeface="Verdana" pitchFamily="34" charset="0"/>
            </a:rPr>
            <a:t>Norma UNE-EN ISO 4074 del año 2016</a:t>
          </a:r>
          <a:r>
            <a:rPr lang="es-CL" sz="1300" b="0" kern="1200" dirty="0" smtClean="0">
              <a:latin typeface="Verdana" pitchFamily="34" charset="0"/>
              <a:ea typeface="Verdana" pitchFamily="34" charset="0"/>
              <a:cs typeface="Verdana" pitchFamily="34" charset="0"/>
            </a:rPr>
            <a:t>, por corresponder a la versión actualizada de la NCh 2224/1 -2204/10 Of 93, que hoy se señala.</a:t>
          </a:r>
          <a:endParaRPr lang="es-CL" sz="1300" b="0" kern="1200" dirty="0">
            <a:latin typeface="Verdana" pitchFamily="34" charset="0"/>
            <a:ea typeface="Verdana" pitchFamily="34" charset="0"/>
            <a:cs typeface="Verdana" pitchFamily="34" charset="0"/>
          </a:endParaRPr>
        </a:p>
      </dsp:txBody>
      <dsp:txXfrm>
        <a:off x="406463" y="92764"/>
        <a:ext cx="6339120" cy="1092154"/>
      </dsp:txXfrm>
    </dsp:sp>
    <dsp:sp modelId="{DEB97950-373D-41F1-B9F3-5A1E0A52D2C8}">
      <dsp:nvSpPr>
        <dsp:cNvPr id="0" name=""/>
        <dsp:cNvSpPr/>
      </dsp:nvSpPr>
      <dsp:spPr>
        <a:xfrm>
          <a:off x="0" y="2486280"/>
          <a:ext cx="7938772" cy="1033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A2295C7-6174-4E19-A25B-D41651EEAAA6}">
      <dsp:nvSpPr>
        <dsp:cNvPr id="0" name=""/>
        <dsp:cNvSpPr/>
      </dsp:nvSpPr>
      <dsp:spPr>
        <a:xfrm>
          <a:off x="377933" y="1917550"/>
          <a:ext cx="6430222" cy="1210320"/>
        </a:xfrm>
        <a:prstGeom prst="roundRect">
          <a:avLst/>
        </a:prstGeom>
        <a:solidFill>
          <a:srgbClr val="00A79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0047" tIns="0" rIns="210047" bIns="0" numCol="1" spcCol="1270" anchor="ctr" anchorCtr="0">
          <a:noAutofit/>
        </a:bodyPr>
        <a:lstStyle/>
        <a:p>
          <a:pPr lvl="0" algn="just" defTabSz="577850">
            <a:lnSpc>
              <a:spcPct val="90000"/>
            </a:lnSpc>
            <a:spcBef>
              <a:spcPct val="0"/>
            </a:spcBef>
            <a:spcAft>
              <a:spcPct val="35000"/>
            </a:spcAft>
          </a:pPr>
          <a:r>
            <a:rPr lang="es-CL" sz="1300" b="1" kern="1200" dirty="0" smtClean="0">
              <a:latin typeface="Verdana" pitchFamily="34" charset="0"/>
              <a:ea typeface="Verdana" pitchFamily="34" charset="0"/>
              <a:cs typeface="Verdana" pitchFamily="34" charset="0"/>
            </a:rPr>
            <a:t>Incorporar al régimen de control sanitario obligatorio</a:t>
          </a:r>
          <a:r>
            <a:rPr lang="es-CL" sz="1300" kern="1200" dirty="0" smtClean="0">
              <a:latin typeface="Verdana" pitchFamily="34" charset="0"/>
              <a:ea typeface="Verdana" pitchFamily="34" charset="0"/>
              <a:cs typeface="Verdana" pitchFamily="34" charset="0"/>
            </a:rPr>
            <a:t> establecido en el D.S 825/1998, los </a:t>
          </a:r>
          <a:r>
            <a:rPr lang="es-CL" sz="1300" b="1" u="sng" kern="1200" dirty="0" smtClean="0">
              <a:latin typeface="Verdana" pitchFamily="34" charset="0"/>
              <a:ea typeface="Verdana" pitchFamily="34" charset="0"/>
              <a:cs typeface="Verdana" pitchFamily="34" charset="0"/>
            </a:rPr>
            <a:t>preservativos masculinos de material sintético</a:t>
          </a:r>
          <a:r>
            <a:rPr lang="es-CL" sz="1300" b="1" u="none" kern="1200" dirty="0" smtClean="0">
              <a:latin typeface="Verdana" pitchFamily="34" charset="0"/>
              <a:ea typeface="Verdana" pitchFamily="34" charset="0"/>
              <a:cs typeface="Verdana" pitchFamily="34" charset="0"/>
            </a:rPr>
            <a:t>, </a:t>
          </a:r>
          <a:r>
            <a:rPr lang="es-CL" sz="1300" b="0" u="none" kern="1200" dirty="0" smtClean="0">
              <a:latin typeface="Verdana" pitchFamily="34" charset="0"/>
              <a:ea typeface="Verdana" pitchFamily="34" charset="0"/>
              <a:cs typeface="Verdana" pitchFamily="34" charset="0"/>
            </a:rPr>
            <a:t>cuya verificación de conformidad deberá efectuarse conforme a la </a:t>
          </a:r>
          <a:r>
            <a:rPr lang="es-CL" sz="1300" b="1" u="none" kern="1200" dirty="0" smtClean="0">
              <a:latin typeface="Verdana" pitchFamily="34" charset="0"/>
              <a:ea typeface="Verdana" pitchFamily="34" charset="0"/>
              <a:cs typeface="Verdana" pitchFamily="34" charset="0"/>
            </a:rPr>
            <a:t>Norma ISO 23409 del año 2011.</a:t>
          </a:r>
          <a:endParaRPr lang="es-CL" sz="1300" u="none" kern="1200" dirty="0">
            <a:latin typeface="Verdana" pitchFamily="34" charset="0"/>
            <a:ea typeface="Verdana" pitchFamily="34" charset="0"/>
            <a:cs typeface="Verdana" pitchFamily="34" charset="0"/>
          </a:endParaRPr>
        </a:p>
      </dsp:txBody>
      <dsp:txXfrm>
        <a:off x="437016" y="1976633"/>
        <a:ext cx="6312056" cy="1092154"/>
      </dsp:txXfrm>
    </dsp:sp>
    <dsp:sp modelId="{3F2B2FA7-4C06-4D6B-88EB-7199B78C992B}">
      <dsp:nvSpPr>
        <dsp:cNvPr id="0" name=""/>
        <dsp:cNvSpPr/>
      </dsp:nvSpPr>
      <dsp:spPr>
        <a:xfrm>
          <a:off x="0" y="4346040"/>
          <a:ext cx="7938772" cy="1033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9B40728-5241-4CF7-91B0-F93EF67F81FB}">
      <dsp:nvSpPr>
        <dsp:cNvPr id="0" name=""/>
        <dsp:cNvSpPr/>
      </dsp:nvSpPr>
      <dsp:spPr>
        <a:xfrm>
          <a:off x="396938" y="3740880"/>
          <a:ext cx="6421220" cy="1210320"/>
        </a:xfrm>
        <a:prstGeom prst="roundRect">
          <a:avLst/>
        </a:prstGeom>
        <a:solidFill>
          <a:srgbClr val="00A79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0047" tIns="0" rIns="210047" bIns="0" numCol="1" spcCol="1270" anchor="ctr" anchorCtr="0">
          <a:noAutofit/>
        </a:bodyPr>
        <a:lstStyle/>
        <a:p>
          <a:pPr lvl="0" algn="just" defTabSz="577850">
            <a:lnSpc>
              <a:spcPct val="90000"/>
            </a:lnSpc>
            <a:spcBef>
              <a:spcPct val="0"/>
            </a:spcBef>
            <a:spcAft>
              <a:spcPct val="35000"/>
            </a:spcAft>
          </a:pPr>
          <a:r>
            <a:rPr lang="es-CL" sz="1300" b="1" u="none" kern="1200" dirty="0" smtClean="0">
              <a:latin typeface="Verdana" pitchFamily="34" charset="0"/>
              <a:ea typeface="Verdana" pitchFamily="34" charset="0"/>
              <a:cs typeface="Verdana" pitchFamily="34" charset="0"/>
            </a:rPr>
            <a:t>Incorporar al régimen de control sanitario obligatorio </a:t>
          </a:r>
          <a:r>
            <a:rPr lang="es-CL" sz="1300" b="0" u="none" kern="1200" dirty="0" smtClean="0">
              <a:latin typeface="Verdana" pitchFamily="34" charset="0"/>
              <a:ea typeface="Verdana" pitchFamily="34" charset="0"/>
              <a:cs typeface="Verdana" pitchFamily="34" charset="0"/>
            </a:rPr>
            <a:t>establecido en el D.S 825/1998, </a:t>
          </a:r>
          <a:r>
            <a:rPr lang="es-CL" sz="1300" b="1" u="sng" kern="1200" dirty="0" smtClean="0">
              <a:latin typeface="Verdana" pitchFamily="34" charset="0"/>
              <a:ea typeface="Verdana" pitchFamily="34" charset="0"/>
              <a:cs typeface="Verdana" pitchFamily="34" charset="0"/>
            </a:rPr>
            <a:t>los preservativos femeninos</a:t>
          </a:r>
          <a:r>
            <a:rPr lang="es-CL" sz="1300" b="0" u="none" kern="1200" dirty="0" smtClean="0">
              <a:latin typeface="Verdana" pitchFamily="34" charset="0"/>
              <a:ea typeface="Verdana" pitchFamily="34" charset="0"/>
              <a:cs typeface="Verdana" pitchFamily="34" charset="0"/>
            </a:rPr>
            <a:t>, cuya verificación de conformidad deberá efectuarse conforme a la </a:t>
          </a:r>
          <a:r>
            <a:rPr lang="es-CL" sz="1300" b="1" u="none" kern="1200" dirty="0" smtClean="0">
              <a:latin typeface="Verdana" pitchFamily="34" charset="0"/>
              <a:ea typeface="Verdana" pitchFamily="34" charset="0"/>
              <a:cs typeface="Verdana" pitchFamily="34" charset="0"/>
            </a:rPr>
            <a:t>Norma ISO 25841 del año 2014.</a:t>
          </a:r>
          <a:endParaRPr lang="es-CL" sz="1300" b="1" u="none" kern="1200" dirty="0">
            <a:latin typeface="Verdana" pitchFamily="34" charset="0"/>
            <a:ea typeface="Verdana" pitchFamily="34" charset="0"/>
            <a:cs typeface="Verdana" pitchFamily="34" charset="0"/>
          </a:endParaRPr>
        </a:p>
      </dsp:txBody>
      <dsp:txXfrm>
        <a:off x="456021" y="3799963"/>
        <a:ext cx="6303054" cy="109215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8BA4F8-AAAC-4223-94DC-1359137D39EB}">
      <dsp:nvSpPr>
        <dsp:cNvPr id="0" name=""/>
        <dsp:cNvSpPr/>
      </dsp:nvSpPr>
      <dsp:spPr>
        <a:xfrm>
          <a:off x="949827" y="441652"/>
          <a:ext cx="4114143" cy="4114143"/>
        </a:xfrm>
        <a:prstGeom prst="blockArc">
          <a:avLst>
            <a:gd name="adj1" fmla="val 7304959"/>
            <a:gd name="adj2" fmla="val 17515336"/>
            <a:gd name="adj3" fmla="val 4634"/>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1E9CFD5-D39A-4F55-BF93-3B37D3AF2BD2}">
      <dsp:nvSpPr>
        <dsp:cNvPr id="0" name=""/>
        <dsp:cNvSpPr/>
      </dsp:nvSpPr>
      <dsp:spPr>
        <a:xfrm>
          <a:off x="1264440" y="820138"/>
          <a:ext cx="4114143" cy="4114143"/>
        </a:xfrm>
        <a:prstGeom prst="blockArc">
          <a:avLst>
            <a:gd name="adj1" fmla="val 3574001"/>
            <a:gd name="adj2" fmla="val 8269018"/>
            <a:gd name="adj3" fmla="val 4634"/>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89AFD60-6BE2-449E-BC96-275FF4B4487D}">
      <dsp:nvSpPr>
        <dsp:cNvPr id="0" name=""/>
        <dsp:cNvSpPr/>
      </dsp:nvSpPr>
      <dsp:spPr>
        <a:xfrm>
          <a:off x="1871610" y="585692"/>
          <a:ext cx="4114143" cy="4114143"/>
        </a:xfrm>
        <a:prstGeom prst="blockArc">
          <a:avLst>
            <a:gd name="adj1" fmla="val 761886"/>
            <a:gd name="adj2" fmla="val 4692439"/>
            <a:gd name="adj3" fmla="val 4634"/>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DF77ED3-9E21-448D-9D42-A129428B3428}">
      <dsp:nvSpPr>
        <dsp:cNvPr id="0" name=""/>
        <dsp:cNvSpPr/>
      </dsp:nvSpPr>
      <dsp:spPr>
        <a:xfrm>
          <a:off x="2132724" y="587044"/>
          <a:ext cx="4114143" cy="4114143"/>
        </a:xfrm>
        <a:prstGeom prst="blockArc">
          <a:avLst>
            <a:gd name="adj1" fmla="val 15704379"/>
            <a:gd name="adj2" fmla="val 762763"/>
            <a:gd name="adj3" fmla="val 4634"/>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F51D333-7FCC-49A4-87D2-AC06469E8C9B}">
      <dsp:nvSpPr>
        <dsp:cNvPr id="0" name=""/>
        <dsp:cNvSpPr/>
      </dsp:nvSpPr>
      <dsp:spPr>
        <a:xfrm>
          <a:off x="2629742" y="1728926"/>
          <a:ext cx="1891518" cy="1891518"/>
        </a:xfrm>
        <a:prstGeom prst="ellipse">
          <a:avLst/>
        </a:prstGeom>
        <a:gradFill flip="none" rotWithShape="0">
          <a:gsLst>
            <a:gs pos="0">
              <a:srgbClr val="10F604">
                <a:shade val="30000"/>
                <a:satMod val="115000"/>
              </a:srgbClr>
            </a:gs>
            <a:gs pos="50000">
              <a:srgbClr val="10F604">
                <a:shade val="67500"/>
                <a:satMod val="115000"/>
              </a:srgbClr>
            </a:gs>
            <a:gs pos="100000">
              <a:srgbClr val="10F604">
                <a:shade val="100000"/>
                <a:satMod val="115000"/>
              </a:srgbClr>
            </a:gs>
          </a:gsLst>
          <a:path path="circle">
            <a:fillToRect t="100000" r="100000"/>
          </a:path>
          <a:tileRect l="-100000" b="-100000"/>
        </a:gra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CL" sz="1800" b="1" kern="1200" dirty="0" smtClean="0">
              <a:solidFill>
                <a:schemeClr val="tx2">
                  <a:lumMod val="75000"/>
                </a:schemeClr>
              </a:solidFill>
              <a:latin typeface="Verdana" pitchFamily="34" charset="0"/>
              <a:ea typeface="Verdana" pitchFamily="34" charset="0"/>
              <a:cs typeface="Verdana" pitchFamily="34" charset="0"/>
            </a:rPr>
            <a:t>MEJOR CONTROL DE LOS DM</a:t>
          </a:r>
          <a:endParaRPr lang="es-CL" sz="1800" b="1" kern="1200" dirty="0">
            <a:solidFill>
              <a:schemeClr val="tx2">
                <a:lumMod val="75000"/>
              </a:schemeClr>
            </a:solidFill>
            <a:latin typeface="Verdana" pitchFamily="34" charset="0"/>
            <a:ea typeface="Verdana" pitchFamily="34" charset="0"/>
            <a:cs typeface="Verdana" pitchFamily="34" charset="0"/>
          </a:endParaRPr>
        </a:p>
      </dsp:txBody>
      <dsp:txXfrm>
        <a:off x="2906748" y="2005932"/>
        <a:ext cx="1337506" cy="1337506"/>
      </dsp:txXfrm>
    </dsp:sp>
    <dsp:sp modelId="{2A6B82C6-4A54-4DD4-964A-78BFA61BE900}">
      <dsp:nvSpPr>
        <dsp:cNvPr id="0" name=""/>
        <dsp:cNvSpPr/>
      </dsp:nvSpPr>
      <dsp:spPr>
        <a:xfrm>
          <a:off x="2546835" y="-162214"/>
          <a:ext cx="2186530" cy="1631840"/>
        </a:xfrm>
        <a:prstGeom prst="ellipse">
          <a:avLst/>
        </a:prstGeom>
        <a:gradFill flip="none" rotWithShape="0">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CL" sz="1400" b="1" kern="1200" dirty="0" smtClean="0">
              <a:solidFill>
                <a:schemeClr val="tx1"/>
              </a:solidFill>
              <a:latin typeface="Verdana" pitchFamily="34" charset="0"/>
              <a:ea typeface="Verdana" pitchFamily="34" charset="0"/>
              <a:cs typeface="Verdana" pitchFamily="34" charset="0"/>
            </a:rPr>
            <a:t>1. Exigencia de </a:t>
          </a:r>
          <a:r>
            <a:rPr lang="es-CL" sz="1400" b="1" u="sng" kern="1200" dirty="0" smtClean="0">
              <a:solidFill>
                <a:schemeClr val="tx1"/>
              </a:solidFill>
              <a:latin typeface="Verdana" pitchFamily="34" charset="0"/>
              <a:ea typeface="Verdana" pitchFamily="34" charset="0"/>
              <a:cs typeface="Verdana" pitchFamily="34" charset="0"/>
            </a:rPr>
            <a:t>CDA</a:t>
          </a:r>
          <a:r>
            <a:rPr lang="es-CL" sz="1400" b="1" kern="1200" dirty="0" smtClean="0">
              <a:solidFill>
                <a:schemeClr val="tx1"/>
              </a:solidFill>
              <a:latin typeface="Verdana" pitchFamily="34" charset="0"/>
              <a:ea typeface="Verdana" pitchFamily="34" charset="0"/>
              <a:cs typeface="Verdana" pitchFamily="34" charset="0"/>
            </a:rPr>
            <a:t> para DM sin registro sanitario</a:t>
          </a:r>
          <a:endParaRPr lang="es-CL" sz="1400" b="1" kern="1200" dirty="0">
            <a:solidFill>
              <a:schemeClr val="tx1"/>
            </a:solidFill>
            <a:latin typeface="Verdana" pitchFamily="34" charset="0"/>
            <a:ea typeface="Verdana" pitchFamily="34" charset="0"/>
            <a:cs typeface="Verdana" pitchFamily="34" charset="0"/>
          </a:endParaRPr>
        </a:p>
      </dsp:txBody>
      <dsp:txXfrm>
        <a:off x="2867045" y="76763"/>
        <a:ext cx="1546110" cy="1153886"/>
      </dsp:txXfrm>
    </dsp:sp>
    <dsp:sp modelId="{4EFA8E69-F40A-4CF4-B0D1-2953D93EDD52}">
      <dsp:nvSpPr>
        <dsp:cNvPr id="0" name=""/>
        <dsp:cNvSpPr/>
      </dsp:nvSpPr>
      <dsp:spPr>
        <a:xfrm>
          <a:off x="4735497" y="2361925"/>
          <a:ext cx="2306887" cy="1445068"/>
        </a:xfrm>
        <a:prstGeom prst="ellipse">
          <a:avLst/>
        </a:prstGeom>
        <a:gradFill flip="none" rotWithShape="0">
          <a:gsLst>
            <a:gs pos="0">
              <a:srgbClr val="F9796F">
                <a:tint val="66000"/>
                <a:satMod val="160000"/>
              </a:srgbClr>
            </a:gs>
            <a:gs pos="50000">
              <a:srgbClr val="F9796F">
                <a:tint val="44500"/>
                <a:satMod val="160000"/>
              </a:srgbClr>
            </a:gs>
            <a:gs pos="100000">
              <a:srgbClr val="F9796F">
                <a:tint val="23500"/>
                <a:satMod val="160000"/>
              </a:srgbClr>
            </a:gs>
          </a:gsLst>
          <a:path path="circle">
            <a:fillToRect l="50000" t="50000" r="50000" b="50000"/>
          </a:path>
          <a:tileRect/>
        </a:gra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CL" sz="1400" b="1" kern="1200" dirty="0" smtClean="0">
              <a:solidFill>
                <a:schemeClr val="tx1"/>
              </a:solidFill>
              <a:latin typeface="Verdana" pitchFamily="34" charset="0"/>
              <a:ea typeface="Verdana" pitchFamily="34" charset="0"/>
              <a:cs typeface="Verdana" pitchFamily="34" charset="0"/>
            </a:rPr>
            <a:t>3. Actualización y elaboración de Guías Técnicas para DM y DMD</a:t>
          </a:r>
          <a:r>
            <a:rPr lang="es-CL" sz="1400" b="1" i="1" kern="1200" dirty="0" smtClean="0">
              <a:solidFill>
                <a:schemeClr val="tx1"/>
              </a:solidFill>
              <a:latin typeface="Verdana" pitchFamily="34" charset="0"/>
              <a:ea typeface="Verdana" pitchFamily="34" charset="0"/>
              <a:cs typeface="Verdana" pitchFamily="34" charset="0"/>
            </a:rPr>
            <a:t>IV</a:t>
          </a:r>
          <a:endParaRPr lang="es-CL" sz="1400" b="1" i="1" kern="1200" dirty="0">
            <a:solidFill>
              <a:schemeClr val="tx1"/>
            </a:solidFill>
            <a:latin typeface="Verdana" pitchFamily="34" charset="0"/>
            <a:ea typeface="Verdana" pitchFamily="34" charset="0"/>
            <a:cs typeface="Verdana" pitchFamily="34" charset="0"/>
          </a:endParaRPr>
        </a:p>
      </dsp:txBody>
      <dsp:txXfrm>
        <a:off x="5073333" y="2573550"/>
        <a:ext cx="1631215" cy="1021818"/>
      </dsp:txXfrm>
    </dsp:sp>
    <dsp:sp modelId="{60366A29-1EC6-4E39-B161-7ACA2F75B03E}">
      <dsp:nvSpPr>
        <dsp:cNvPr id="0" name=""/>
        <dsp:cNvSpPr/>
      </dsp:nvSpPr>
      <dsp:spPr>
        <a:xfrm>
          <a:off x="3160169" y="3777094"/>
          <a:ext cx="2358354" cy="1665326"/>
        </a:xfrm>
        <a:prstGeom prst="ellipse">
          <a:avLst/>
        </a:prstGeom>
        <a:gradFill flip="none" rotWithShape="0">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CL" sz="1400" b="1" kern="1200" dirty="0" smtClean="0">
              <a:solidFill>
                <a:schemeClr val="tx1"/>
              </a:solidFill>
              <a:latin typeface="Verdana" pitchFamily="34" charset="0"/>
              <a:ea typeface="Verdana" pitchFamily="34" charset="0"/>
              <a:cs typeface="Verdana" pitchFamily="34" charset="0"/>
            </a:rPr>
            <a:t>4. Incorporación a control obligatorio preservativos  </a:t>
          </a:r>
          <a:r>
            <a:rPr lang="es-CL" sz="1400" b="1" u="sng" kern="1200" dirty="0" smtClean="0">
              <a:solidFill>
                <a:schemeClr val="tx1"/>
              </a:solidFill>
              <a:latin typeface="Verdana" pitchFamily="34" charset="0"/>
              <a:ea typeface="Verdana" pitchFamily="34" charset="0"/>
              <a:cs typeface="Verdana" pitchFamily="34" charset="0"/>
            </a:rPr>
            <a:t>material sintético</a:t>
          </a:r>
          <a:r>
            <a:rPr lang="es-CL" sz="1400" b="1" kern="1200" dirty="0" smtClean="0">
              <a:solidFill>
                <a:schemeClr val="tx1"/>
              </a:solidFill>
              <a:latin typeface="Verdana" pitchFamily="34" charset="0"/>
              <a:ea typeface="Verdana" pitchFamily="34" charset="0"/>
              <a:cs typeface="Verdana" pitchFamily="34" charset="0"/>
            </a:rPr>
            <a:t> y </a:t>
          </a:r>
          <a:r>
            <a:rPr lang="es-CL" sz="1400" b="1" u="sng" kern="1200" dirty="0" smtClean="0">
              <a:solidFill>
                <a:schemeClr val="tx1"/>
              </a:solidFill>
              <a:latin typeface="Verdana" pitchFamily="34" charset="0"/>
              <a:ea typeface="Verdana" pitchFamily="34" charset="0"/>
              <a:cs typeface="Verdana" pitchFamily="34" charset="0"/>
            </a:rPr>
            <a:t>femeninos</a:t>
          </a:r>
          <a:endParaRPr lang="es-CL" sz="1400" b="1" u="sng" kern="1200" dirty="0">
            <a:solidFill>
              <a:schemeClr val="tx1"/>
            </a:solidFill>
            <a:latin typeface="Verdana" pitchFamily="34" charset="0"/>
            <a:ea typeface="Verdana" pitchFamily="34" charset="0"/>
            <a:cs typeface="Verdana" pitchFamily="34" charset="0"/>
          </a:endParaRPr>
        </a:p>
      </dsp:txBody>
      <dsp:txXfrm>
        <a:off x="3505542" y="4020975"/>
        <a:ext cx="1667608" cy="1177564"/>
      </dsp:txXfrm>
    </dsp:sp>
    <dsp:sp modelId="{2B60C355-D428-46AE-A998-670C78902FD2}">
      <dsp:nvSpPr>
        <dsp:cNvPr id="0" name=""/>
        <dsp:cNvSpPr/>
      </dsp:nvSpPr>
      <dsp:spPr>
        <a:xfrm>
          <a:off x="705122" y="3564496"/>
          <a:ext cx="2254825" cy="1324062"/>
        </a:xfrm>
        <a:prstGeom prst="ellipse">
          <a:avLst/>
        </a:prstGeom>
        <a:gradFill flip="none" rotWithShape="0">
          <a:gsLst>
            <a:gs pos="0">
              <a:srgbClr val="00A79D">
                <a:tint val="66000"/>
                <a:satMod val="160000"/>
              </a:srgbClr>
            </a:gs>
            <a:gs pos="50000">
              <a:srgbClr val="00A79D">
                <a:tint val="44500"/>
                <a:satMod val="160000"/>
              </a:srgbClr>
            </a:gs>
            <a:gs pos="100000">
              <a:srgbClr val="00A79D">
                <a:tint val="23500"/>
                <a:satMod val="160000"/>
              </a:srgbClr>
            </a:gs>
          </a:gsLst>
          <a:path path="circle">
            <a:fillToRect l="50000" t="50000" r="50000" b="50000"/>
          </a:path>
          <a:tileRect/>
        </a:gra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CL" sz="1400" b="1" kern="1200" dirty="0" smtClean="0">
              <a:solidFill>
                <a:schemeClr val="tx1"/>
              </a:solidFill>
              <a:latin typeface="Verdana" pitchFamily="34" charset="0"/>
              <a:ea typeface="Verdana" pitchFamily="34" charset="0"/>
              <a:cs typeface="Verdana" pitchFamily="34" charset="0"/>
            </a:rPr>
            <a:t>5. Red de Tecnovigilancia</a:t>
          </a:r>
          <a:endParaRPr lang="es-CL" sz="1400" b="1" kern="1200" dirty="0">
            <a:solidFill>
              <a:schemeClr val="tx1"/>
            </a:solidFill>
            <a:latin typeface="Verdana" pitchFamily="34" charset="0"/>
            <a:ea typeface="Verdana" pitchFamily="34" charset="0"/>
            <a:cs typeface="Verdana" pitchFamily="34" charset="0"/>
          </a:endParaRPr>
        </a:p>
      </dsp:txBody>
      <dsp:txXfrm>
        <a:off x="1035333" y="3758400"/>
        <a:ext cx="1594403" cy="93625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974318-C284-4C8E-960F-10684BD57E9E}">
      <dsp:nvSpPr>
        <dsp:cNvPr id="0" name=""/>
        <dsp:cNvSpPr/>
      </dsp:nvSpPr>
      <dsp:spPr>
        <a:xfrm>
          <a:off x="0" y="231479"/>
          <a:ext cx="6096000" cy="126711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just" defTabSz="800100">
            <a:lnSpc>
              <a:spcPct val="90000"/>
            </a:lnSpc>
            <a:spcBef>
              <a:spcPct val="0"/>
            </a:spcBef>
            <a:spcAft>
              <a:spcPct val="35000"/>
            </a:spcAft>
          </a:pPr>
          <a:r>
            <a:rPr lang="es-CL" sz="1800" b="1" kern="1200" dirty="0" smtClean="0">
              <a:latin typeface="Verdana" pitchFamily="34" charset="0"/>
              <a:ea typeface="Verdana" pitchFamily="34" charset="0"/>
              <a:cs typeface="Verdana" pitchFamily="34" charset="0"/>
            </a:rPr>
            <a:t>1. Ejecución del Curso </a:t>
          </a:r>
          <a:r>
            <a:rPr lang="es-CL" sz="1800" b="1" i="1" kern="1200" dirty="0" smtClean="0">
              <a:latin typeface="Verdana" pitchFamily="34" charset="0"/>
              <a:ea typeface="Verdana" pitchFamily="34" charset="0"/>
              <a:cs typeface="Verdana" pitchFamily="34" charset="0"/>
            </a:rPr>
            <a:t>Online</a:t>
          </a:r>
          <a:r>
            <a:rPr lang="es-CL" sz="1800" b="1" kern="1200" dirty="0" smtClean="0">
              <a:latin typeface="Verdana" pitchFamily="34" charset="0"/>
              <a:ea typeface="Verdana" pitchFamily="34" charset="0"/>
              <a:cs typeface="Verdana" pitchFamily="34" charset="0"/>
            </a:rPr>
            <a:t> sobre Buenas Prácticas de Almacenamiento, Distribución y Transporte, dirigido a Profesionales de la Salud.  </a:t>
          </a:r>
          <a:endParaRPr lang="es-CL" sz="1800" b="1" kern="1200" dirty="0">
            <a:latin typeface="Verdana" pitchFamily="34" charset="0"/>
            <a:ea typeface="Verdana" pitchFamily="34" charset="0"/>
            <a:cs typeface="Verdana" pitchFamily="34" charset="0"/>
          </a:endParaRPr>
        </a:p>
      </dsp:txBody>
      <dsp:txXfrm>
        <a:off x="61855" y="293334"/>
        <a:ext cx="5972290" cy="1143400"/>
      </dsp:txXfrm>
    </dsp:sp>
    <dsp:sp modelId="{CD7DFDFD-56A0-4C54-B0C9-3A576A49D59F}">
      <dsp:nvSpPr>
        <dsp:cNvPr id="0" name=""/>
        <dsp:cNvSpPr/>
      </dsp:nvSpPr>
      <dsp:spPr>
        <a:xfrm>
          <a:off x="0" y="1289038"/>
          <a:ext cx="6096000" cy="9439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3548" tIns="25400" rIns="142240" bIns="25400" numCol="1" spcCol="1270" anchor="t" anchorCtr="0">
          <a:noAutofit/>
        </a:bodyPr>
        <a:lstStyle/>
        <a:p>
          <a:pPr marL="228600" lvl="1" indent="-228600" algn="l" defTabSz="889000">
            <a:lnSpc>
              <a:spcPct val="90000"/>
            </a:lnSpc>
            <a:spcBef>
              <a:spcPct val="0"/>
            </a:spcBef>
            <a:spcAft>
              <a:spcPct val="20000"/>
            </a:spcAft>
            <a:buChar char="••"/>
          </a:pPr>
          <a:endParaRPr lang="es-CL" sz="2000" kern="1200" dirty="0">
            <a:solidFill>
              <a:schemeClr val="tx1">
                <a:lumMod val="75000"/>
                <a:lumOff val="25000"/>
              </a:schemeClr>
            </a:solidFill>
            <a:latin typeface="Verdana" pitchFamily="34" charset="0"/>
            <a:ea typeface="Verdana" pitchFamily="34" charset="0"/>
            <a:cs typeface="Verdana" pitchFamily="34" charset="0"/>
          </a:endParaRPr>
        </a:p>
        <a:p>
          <a:pPr marL="228600" lvl="1" indent="-228600" algn="l" defTabSz="889000">
            <a:lnSpc>
              <a:spcPct val="90000"/>
            </a:lnSpc>
            <a:spcBef>
              <a:spcPct val="0"/>
            </a:spcBef>
            <a:spcAft>
              <a:spcPct val="20000"/>
            </a:spcAft>
            <a:buChar char="••"/>
          </a:pPr>
          <a:r>
            <a:rPr lang="es-CL" sz="2000" kern="1200" smtClean="0">
              <a:latin typeface="Verdana" pitchFamily="34" charset="0"/>
              <a:ea typeface="Verdana" pitchFamily="34" charset="0"/>
              <a:cs typeface="Verdana" pitchFamily="34" charset="0"/>
            </a:rPr>
            <a:t>II Semestre</a:t>
          </a:r>
          <a:endParaRPr lang="es-CL" sz="2000" kern="1200" dirty="0">
            <a:latin typeface="Verdana" pitchFamily="34" charset="0"/>
            <a:ea typeface="Verdana" pitchFamily="34" charset="0"/>
            <a:cs typeface="Verdana" pitchFamily="34" charset="0"/>
          </a:endParaRPr>
        </a:p>
      </dsp:txBody>
      <dsp:txXfrm>
        <a:off x="0" y="1289038"/>
        <a:ext cx="6096000" cy="943920"/>
      </dsp:txXfrm>
    </dsp:sp>
    <dsp:sp modelId="{F28EDD7A-4654-4B5C-8BC4-4C50C13C148B}">
      <dsp:nvSpPr>
        <dsp:cNvPr id="0" name=""/>
        <dsp:cNvSpPr/>
      </dsp:nvSpPr>
      <dsp:spPr>
        <a:xfrm>
          <a:off x="0" y="2166280"/>
          <a:ext cx="6096000" cy="1267110"/>
        </a:xfrm>
        <a:prstGeom prst="round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just" defTabSz="800100">
            <a:lnSpc>
              <a:spcPct val="90000"/>
            </a:lnSpc>
            <a:spcBef>
              <a:spcPct val="0"/>
            </a:spcBef>
            <a:spcAft>
              <a:spcPct val="35000"/>
            </a:spcAft>
          </a:pPr>
          <a:r>
            <a:rPr lang="es-CL" sz="1800" b="1" kern="1200" dirty="0" smtClean="0">
              <a:solidFill>
                <a:schemeClr val="tx1"/>
              </a:solidFill>
              <a:latin typeface="Verdana" pitchFamily="34" charset="0"/>
              <a:ea typeface="Verdana" pitchFamily="34" charset="0"/>
              <a:cs typeface="Verdana" pitchFamily="34" charset="0"/>
            </a:rPr>
            <a:t>2. Taller presencial sobre aspectos regulatorios de DM, dirigido a la Industria. </a:t>
          </a:r>
          <a:endParaRPr lang="es-CL" sz="1800" b="1" kern="1200" dirty="0">
            <a:solidFill>
              <a:schemeClr val="tx1"/>
            </a:solidFill>
            <a:latin typeface="Verdana" pitchFamily="34" charset="0"/>
            <a:ea typeface="Verdana" pitchFamily="34" charset="0"/>
            <a:cs typeface="Verdana" pitchFamily="34" charset="0"/>
          </a:endParaRPr>
        </a:p>
      </dsp:txBody>
      <dsp:txXfrm>
        <a:off x="61855" y="2228135"/>
        <a:ext cx="5972290" cy="1143400"/>
      </dsp:txXfrm>
    </dsp:sp>
    <dsp:sp modelId="{71C5B665-836C-4ECA-A0A6-A403EED5BE0C}">
      <dsp:nvSpPr>
        <dsp:cNvPr id="0" name=""/>
        <dsp:cNvSpPr/>
      </dsp:nvSpPr>
      <dsp:spPr>
        <a:xfrm>
          <a:off x="0" y="3500069"/>
          <a:ext cx="6096000" cy="9439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3548"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s-CL" sz="2000" kern="1200" smtClean="0">
              <a:latin typeface="Verdana" pitchFamily="34" charset="0"/>
              <a:ea typeface="Verdana" pitchFamily="34" charset="0"/>
              <a:cs typeface="Verdana" pitchFamily="34" charset="0"/>
            </a:rPr>
            <a:t>II Semestre</a:t>
          </a:r>
          <a:endParaRPr lang="es-CL" sz="2000" kern="1200" dirty="0">
            <a:latin typeface="Verdana" pitchFamily="34" charset="0"/>
            <a:ea typeface="Verdana" pitchFamily="34" charset="0"/>
            <a:cs typeface="Verdana" pitchFamily="34" charset="0"/>
          </a:endParaRPr>
        </a:p>
      </dsp:txBody>
      <dsp:txXfrm>
        <a:off x="0" y="3500069"/>
        <a:ext cx="6096000" cy="94392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190341-6C60-434D-AF3A-0383D379413A}">
      <dsp:nvSpPr>
        <dsp:cNvPr id="0" name=""/>
        <dsp:cNvSpPr/>
      </dsp:nvSpPr>
      <dsp:spPr>
        <a:xfrm rot="5400000">
          <a:off x="-267257" y="244634"/>
          <a:ext cx="1615928" cy="1131149"/>
        </a:xfrm>
        <a:prstGeom prst="chevron">
          <a:avLst/>
        </a:prstGeom>
        <a:solidFill>
          <a:srgbClr val="00A79D"/>
        </a:solidFill>
        <a:ln w="25400" cap="flat" cmpd="sng" algn="ctr">
          <a:solidFill>
            <a:schemeClr val="tx1">
              <a:lumMod val="65000"/>
              <a:lumOff val="3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CL" sz="1200" b="1" kern="1200" dirty="0" smtClean="0">
              <a:latin typeface="Verdana" pitchFamily="34" charset="0"/>
              <a:ea typeface="Verdana" pitchFamily="34" charset="0"/>
              <a:cs typeface="Verdana" pitchFamily="34" charset="0"/>
            </a:rPr>
            <a:t>Salud</a:t>
          </a:r>
        </a:p>
        <a:p>
          <a:pPr lvl="0" algn="ctr" defTabSz="533400">
            <a:lnSpc>
              <a:spcPct val="90000"/>
            </a:lnSpc>
            <a:spcBef>
              <a:spcPct val="0"/>
            </a:spcBef>
            <a:spcAft>
              <a:spcPct val="35000"/>
            </a:spcAft>
          </a:pPr>
          <a:r>
            <a:rPr lang="es-CL" sz="1200" b="1" kern="1200" dirty="0" smtClean="0">
              <a:latin typeface="Verdana" pitchFamily="34" charset="0"/>
              <a:ea typeface="Verdana" pitchFamily="34" charset="0"/>
              <a:cs typeface="Verdana" pitchFamily="34" charset="0"/>
            </a:rPr>
            <a:t>Pública</a:t>
          </a:r>
          <a:endParaRPr lang="es-CL" sz="1200" b="1" kern="1200" dirty="0">
            <a:latin typeface="Verdana" pitchFamily="34" charset="0"/>
            <a:ea typeface="Verdana" pitchFamily="34" charset="0"/>
            <a:cs typeface="Verdana" pitchFamily="34" charset="0"/>
          </a:endParaRPr>
        </a:p>
      </dsp:txBody>
      <dsp:txXfrm rot="-5400000">
        <a:off x="-24867" y="567820"/>
        <a:ext cx="1131149" cy="484779"/>
      </dsp:txXfrm>
    </dsp:sp>
    <dsp:sp modelId="{C6413B5E-2E11-4818-979A-68365EB9E14A}">
      <dsp:nvSpPr>
        <dsp:cNvPr id="0" name=""/>
        <dsp:cNvSpPr/>
      </dsp:nvSpPr>
      <dsp:spPr>
        <a:xfrm rot="5400000">
          <a:off x="4040926" y="-2909776"/>
          <a:ext cx="1050353" cy="6869906"/>
        </a:xfrm>
        <a:prstGeom prst="round2SameRect">
          <a:avLst/>
        </a:prstGeom>
        <a:solidFill>
          <a:schemeClr val="lt1">
            <a:alpha val="90000"/>
            <a:hueOff val="0"/>
            <a:satOff val="0"/>
            <a:lumOff val="0"/>
            <a:alphaOff val="0"/>
          </a:schemeClr>
        </a:solidFill>
        <a:ln w="25400" cap="flat" cmpd="sng" algn="ctr">
          <a:solidFill>
            <a:schemeClr val="tx1">
              <a:lumMod val="65000"/>
              <a:lumOff val="3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just" defTabSz="711200">
            <a:lnSpc>
              <a:spcPct val="90000"/>
            </a:lnSpc>
            <a:spcBef>
              <a:spcPct val="0"/>
            </a:spcBef>
            <a:spcAft>
              <a:spcPct val="15000"/>
            </a:spcAft>
            <a:buChar char="••"/>
          </a:pPr>
          <a:r>
            <a:rPr lang="es-MX" sz="1600" kern="1200" dirty="0" smtClean="0">
              <a:solidFill>
                <a:schemeClr val="tx1">
                  <a:lumMod val="65000"/>
                  <a:lumOff val="35000"/>
                </a:schemeClr>
              </a:solidFill>
              <a:latin typeface="Verdana" pitchFamily="34" charset="0"/>
              <a:ea typeface="Verdana" pitchFamily="34" charset="0"/>
              <a:cs typeface="Verdana" pitchFamily="34" charset="0"/>
            </a:rPr>
            <a:t>Contribuir con la Salud Pública de la población al disponer en el país de DM de calidad, seguros y efectivos.</a:t>
          </a:r>
          <a:endParaRPr lang="es-CL" sz="1600" kern="1200" dirty="0">
            <a:solidFill>
              <a:schemeClr val="tx1">
                <a:lumMod val="65000"/>
                <a:lumOff val="35000"/>
              </a:schemeClr>
            </a:solidFill>
            <a:latin typeface="Verdana" pitchFamily="34" charset="0"/>
            <a:ea typeface="Verdana" pitchFamily="34" charset="0"/>
            <a:cs typeface="Verdana" pitchFamily="34" charset="0"/>
          </a:endParaRPr>
        </a:p>
      </dsp:txBody>
      <dsp:txXfrm rot="-5400000">
        <a:off x="1131150" y="51274"/>
        <a:ext cx="6818632" cy="947805"/>
      </dsp:txXfrm>
    </dsp:sp>
    <dsp:sp modelId="{601979C9-AF94-4401-9EFA-EA0F71EB83BE}">
      <dsp:nvSpPr>
        <dsp:cNvPr id="0" name=""/>
        <dsp:cNvSpPr/>
      </dsp:nvSpPr>
      <dsp:spPr>
        <a:xfrm rot="5400000">
          <a:off x="-206446" y="2843312"/>
          <a:ext cx="1615928" cy="1230623"/>
        </a:xfrm>
        <a:prstGeom prst="chevron">
          <a:avLst/>
        </a:prstGeom>
        <a:solidFill>
          <a:srgbClr val="00A79D"/>
        </a:solidFill>
        <a:ln w="25400" cap="flat" cmpd="sng" algn="ctr">
          <a:solidFill>
            <a:schemeClr val="tx1">
              <a:lumMod val="65000"/>
              <a:lumOff val="3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endParaRPr lang="es-CL" sz="1300" b="1" kern="1200" dirty="0" smtClean="0">
            <a:latin typeface="Verdana" pitchFamily="34" charset="0"/>
            <a:ea typeface="Verdana" pitchFamily="34" charset="0"/>
            <a:cs typeface="Verdana" pitchFamily="34" charset="0"/>
          </a:endParaRPr>
        </a:p>
        <a:p>
          <a:pPr lvl="0" algn="ctr" defTabSz="577850">
            <a:lnSpc>
              <a:spcPct val="90000"/>
            </a:lnSpc>
            <a:spcBef>
              <a:spcPct val="0"/>
            </a:spcBef>
            <a:spcAft>
              <a:spcPct val="35000"/>
            </a:spcAft>
          </a:pPr>
          <a:r>
            <a:rPr lang="es-CL" sz="1200" b="1" kern="1200" dirty="0" smtClean="0">
              <a:latin typeface="Verdana" pitchFamily="34" charset="0"/>
              <a:ea typeface="Verdana" pitchFamily="34" charset="0"/>
              <a:cs typeface="Verdana" pitchFamily="34" charset="0"/>
            </a:rPr>
            <a:t>Facilitar el comercio </a:t>
          </a:r>
        </a:p>
      </dsp:txBody>
      <dsp:txXfrm rot="-5400000">
        <a:off x="-13793" y="3265972"/>
        <a:ext cx="1230623" cy="385305"/>
      </dsp:txXfrm>
    </dsp:sp>
    <dsp:sp modelId="{75F265B6-34EE-429A-8566-07078CF373EB}">
      <dsp:nvSpPr>
        <dsp:cNvPr id="0" name=""/>
        <dsp:cNvSpPr/>
      </dsp:nvSpPr>
      <dsp:spPr>
        <a:xfrm rot="5400000">
          <a:off x="4040649" y="-1575257"/>
          <a:ext cx="1050905" cy="6869906"/>
        </a:xfrm>
        <a:prstGeom prst="round2SameRect">
          <a:avLst/>
        </a:prstGeom>
        <a:solidFill>
          <a:schemeClr val="lt1">
            <a:alpha val="90000"/>
            <a:hueOff val="0"/>
            <a:satOff val="0"/>
            <a:lumOff val="0"/>
            <a:alphaOff val="0"/>
          </a:schemeClr>
        </a:solidFill>
        <a:ln w="25400" cap="flat" cmpd="sng" algn="ctr">
          <a:solidFill>
            <a:schemeClr val="tx1">
              <a:lumMod val="65000"/>
              <a:lumOff val="3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just" defTabSz="711200">
            <a:lnSpc>
              <a:spcPct val="90000"/>
            </a:lnSpc>
            <a:spcBef>
              <a:spcPct val="0"/>
            </a:spcBef>
            <a:spcAft>
              <a:spcPct val="15000"/>
            </a:spcAft>
            <a:buChar char="••"/>
          </a:pPr>
          <a:r>
            <a:rPr lang="es-CL" sz="1600" kern="1200" dirty="0" smtClean="0">
              <a:solidFill>
                <a:schemeClr val="tx1">
                  <a:lumMod val="65000"/>
                  <a:lumOff val="35000"/>
                </a:schemeClr>
              </a:solidFill>
              <a:latin typeface="Verdana" pitchFamily="34" charset="0"/>
              <a:ea typeface="Verdana" pitchFamily="34" charset="0"/>
              <a:cs typeface="Verdana" pitchFamily="34" charset="0"/>
            </a:rPr>
            <a:t>Facilitar a los pacientes y usuarios un acceso más rápido a nuevas tecnologías.</a:t>
          </a:r>
          <a:endParaRPr lang="es-CL" sz="1600" kern="1200" dirty="0">
            <a:solidFill>
              <a:schemeClr val="tx1">
                <a:lumMod val="65000"/>
                <a:lumOff val="35000"/>
              </a:schemeClr>
            </a:solidFill>
            <a:latin typeface="Verdana" pitchFamily="34" charset="0"/>
            <a:ea typeface="Verdana" pitchFamily="34" charset="0"/>
            <a:cs typeface="Verdana" pitchFamily="34" charset="0"/>
          </a:endParaRPr>
        </a:p>
      </dsp:txBody>
      <dsp:txXfrm rot="-5400000">
        <a:off x="1131149" y="1385544"/>
        <a:ext cx="6818605" cy="948303"/>
      </dsp:txXfrm>
    </dsp:sp>
    <dsp:sp modelId="{5A7C6313-7977-4F72-A25A-4BE4A158053B}">
      <dsp:nvSpPr>
        <dsp:cNvPr id="0" name=""/>
        <dsp:cNvSpPr/>
      </dsp:nvSpPr>
      <dsp:spPr>
        <a:xfrm rot="5400000">
          <a:off x="-253581" y="1572658"/>
          <a:ext cx="1615928" cy="1158500"/>
        </a:xfrm>
        <a:prstGeom prst="chevron">
          <a:avLst/>
        </a:prstGeom>
        <a:solidFill>
          <a:srgbClr val="00A79D"/>
        </a:solidFill>
        <a:ln w="25400" cap="flat" cmpd="sng" algn="ctr">
          <a:solidFill>
            <a:schemeClr val="tx1">
              <a:lumMod val="65000"/>
              <a:lumOff val="3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CL" sz="1200" b="1" kern="1200" dirty="0" smtClean="0">
              <a:latin typeface="Verdana" pitchFamily="34" charset="0"/>
              <a:ea typeface="Verdana" pitchFamily="34" charset="0"/>
              <a:cs typeface="Verdana" pitchFamily="34" charset="0"/>
            </a:rPr>
            <a:t>Acceso a nuevas tecnologías  </a:t>
          </a:r>
          <a:endParaRPr lang="es-CL" sz="1200" b="1" kern="1200" dirty="0">
            <a:latin typeface="Verdana" pitchFamily="34" charset="0"/>
            <a:ea typeface="Verdana" pitchFamily="34" charset="0"/>
            <a:cs typeface="Verdana" pitchFamily="34" charset="0"/>
          </a:endParaRPr>
        </a:p>
      </dsp:txBody>
      <dsp:txXfrm rot="-5400000">
        <a:off x="-24867" y="1923194"/>
        <a:ext cx="1158500" cy="457428"/>
      </dsp:txXfrm>
    </dsp:sp>
    <dsp:sp modelId="{88446387-E4A2-475C-BDB6-3A92EC8D222B}">
      <dsp:nvSpPr>
        <dsp:cNvPr id="0" name=""/>
        <dsp:cNvSpPr/>
      </dsp:nvSpPr>
      <dsp:spPr>
        <a:xfrm rot="5400000">
          <a:off x="4083172" y="-240027"/>
          <a:ext cx="1023086" cy="6812679"/>
        </a:xfrm>
        <a:prstGeom prst="round2SameRect">
          <a:avLst/>
        </a:prstGeom>
        <a:solidFill>
          <a:schemeClr val="lt1">
            <a:alpha val="90000"/>
            <a:hueOff val="0"/>
            <a:satOff val="0"/>
            <a:lumOff val="0"/>
            <a:alphaOff val="0"/>
          </a:schemeClr>
        </a:solidFill>
        <a:ln w="25400" cap="flat" cmpd="sng" algn="ctr">
          <a:solidFill>
            <a:schemeClr val="tx1">
              <a:lumMod val="65000"/>
              <a:lumOff val="3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just" defTabSz="711200">
            <a:lnSpc>
              <a:spcPct val="90000"/>
            </a:lnSpc>
            <a:spcBef>
              <a:spcPct val="0"/>
            </a:spcBef>
            <a:spcAft>
              <a:spcPct val="15000"/>
            </a:spcAft>
            <a:buChar char="••"/>
          </a:pPr>
          <a:r>
            <a:rPr lang="es-MX" sz="1600" kern="1200" dirty="0" smtClean="0">
              <a:solidFill>
                <a:schemeClr val="tx1">
                  <a:lumMod val="65000"/>
                  <a:lumOff val="35000"/>
                </a:schemeClr>
              </a:solidFill>
              <a:latin typeface="Verdana" pitchFamily="34" charset="0"/>
              <a:ea typeface="Verdana" pitchFamily="34" charset="0"/>
              <a:cs typeface="Verdana" pitchFamily="34" charset="0"/>
            </a:rPr>
            <a:t>Controles regulatorios predecibles que faciliten el comercio internacional.</a:t>
          </a:r>
          <a:endParaRPr lang="es-CL" sz="2000" kern="1200" dirty="0">
            <a:solidFill>
              <a:schemeClr val="tx1">
                <a:lumMod val="65000"/>
                <a:lumOff val="35000"/>
              </a:schemeClr>
            </a:solidFill>
            <a:latin typeface="Verdana" pitchFamily="34" charset="0"/>
            <a:ea typeface="Verdana" pitchFamily="34" charset="0"/>
            <a:cs typeface="Verdana" pitchFamily="34" charset="0"/>
          </a:endParaRPr>
        </a:p>
      </dsp:txBody>
      <dsp:txXfrm rot="-5400000">
        <a:off x="1188376" y="2704712"/>
        <a:ext cx="6762736" cy="92320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2.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7.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s-CL"/>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3D80399F-4C05-437D-8647-B7BEAEE4B1D1}" type="datetimeFigureOut">
              <a:rPr lang="es-CL"/>
              <a:pPr>
                <a:defRPr/>
              </a:pPr>
              <a:t>31-07-2018</a:t>
            </a:fld>
            <a:endParaRPr lang="es-CL"/>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s-CL"/>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DEDEF047-9F65-4CCB-906B-B0E63B1AB7F3}" type="slidenum">
              <a:rPr lang="es-CL"/>
              <a:pPr>
                <a:defRPr/>
              </a:pPr>
              <a:t>‹Nº›</a:t>
            </a:fld>
            <a:endParaRPr lang="es-CL"/>
          </a:p>
        </p:txBody>
      </p:sp>
    </p:spTree>
    <p:extLst>
      <p:ext uri="{BB962C8B-B14F-4D97-AF65-F5344CB8AC3E}">
        <p14:creationId xmlns:p14="http://schemas.microsoft.com/office/powerpoint/2010/main" val="40847439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B1C16125-C411-46F2-99EC-7BD29CDCC640}" type="datetimeFigureOut">
              <a:rPr lang="en-US"/>
              <a:pPr>
                <a:defRPr/>
              </a:pPr>
              <a:t>7/31/2018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noProof="0" smtClean="0"/>
              <a:t>Click to edit Master text styles</a:t>
            </a:r>
          </a:p>
          <a:p>
            <a:pPr lvl="1"/>
            <a:r>
              <a:rPr lang="es-ES_tradnl" noProof="0" smtClean="0"/>
              <a:t>Second level</a:t>
            </a:r>
          </a:p>
          <a:p>
            <a:pPr lvl="2"/>
            <a:r>
              <a:rPr lang="es-ES_tradnl" noProof="0" smtClean="0"/>
              <a:t>Third level</a:t>
            </a:r>
          </a:p>
          <a:p>
            <a:pPr lvl="3"/>
            <a:r>
              <a:rPr lang="es-ES_tradnl" noProof="0" smtClean="0"/>
              <a:t>Fourth level</a:t>
            </a:r>
          </a:p>
          <a:p>
            <a:pPr lvl="4"/>
            <a:r>
              <a:rPr lang="es-ES_tradnl"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3EC43210-F6C1-4C8F-A067-2C6AC99C8BEE}" type="slidenum">
              <a:rPr lang="en-US"/>
              <a:pPr>
                <a:defRPr/>
              </a:pPr>
              <a:t>‹Nº›</a:t>
            </a:fld>
            <a:endParaRPr lang="en-US"/>
          </a:p>
        </p:txBody>
      </p:sp>
    </p:spTree>
    <p:extLst>
      <p:ext uri="{BB962C8B-B14F-4D97-AF65-F5344CB8AC3E}">
        <p14:creationId xmlns:p14="http://schemas.microsoft.com/office/powerpoint/2010/main" val="911292586"/>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CL" smtClean="0"/>
          </a:p>
        </p:txBody>
      </p:sp>
      <p:sp>
        <p:nvSpPr>
          <p:cNvPr id="245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BA104A2-5C55-453F-ABF3-583BD116FA30}" type="slidenum">
              <a:rPr lang="en-US"/>
              <a:pPr fontAlgn="base">
                <a:spcBef>
                  <a:spcPct val="0"/>
                </a:spcBef>
                <a:spcAft>
                  <a:spcPct val="0"/>
                </a:spcAft>
                <a:defRPr/>
              </a:pPr>
              <a:t>4</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CL" smtClean="0"/>
          </a:p>
        </p:txBody>
      </p:sp>
      <p:sp>
        <p:nvSpPr>
          <p:cNvPr id="96260"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fld id="{E92C3531-3FF5-4EAF-B513-FFCD85969003}" type="slidenum">
              <a:rPr lang="en-US" altLang="es-CL" smtClean="0">
                <a:latin typeface="Calibri" pitchFamily="34" charset="0"/>
              </a:rPr>
              <a:pPr eaLnBrk="1" fontAlgn="base" hangingPunct="1">
                <a:spcBef>
                  <a:spcPct val="0"/>
                </a:spcBef>
                <a:spcAft>
                  <a:spcPct val="0"/>
                </a:spcAft>
              </a:pPr>
              <a:t>76</a:t>
            </a:fld>
            <a:endParaRPr lang="en-US" altLang="es-CL" smtClean="0">
              <a:latin typeface="Calibri"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CL" smtClean="0"/>
          </a:p>
        </p:txBody>
      </p:sp>
      <p:sp>
        <p:nvSpPr>
          <p:cNvPr id="245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BA104A2-5C55-453F-ABF3-583BD116FA30}" type="slidenum">
              <a:rPr lang="en-US"/>
              <a:pPr fontAlgn="base">
                <a:spcBef>
                  <a:spcPct val="0"/>
                </a:spcBef>
                <a:spcAft>
                  <a:spcPct val="0"/>
                </a:spcAft>
                <a:defRPr/>
              </a:pPr>
              <a:t>79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CL" smtClean="0"/>
          </a:p>
        </p:txBody>
      </p:sp>
      <p:sp>
        <p:nvSpPr>
          <p:cNvPr id="245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BA104A2-5C55-453F-ABF3-583BD116FA30}" type="slidenum">
              <a:rPr lang="en-US"/>
              <a:pPr fontAlgn="base">
                <a:spcBef>
                  <a:spcPct val="0"/>
                </a:spcBef>
                <a:spcAft>
                  <a:spcPct val="0"/>
                </a:spcAft>
                <a:defRPr/>
              </a:pPr>
              <a:t>16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pPr>
              <a:defRPr/>
            </a:pPr>
            <a:fld id="{3EC43210-F6C1-4C8F-A067-2C6AC99C8BEE}" type="slidenum">
              <a:rPr lang="en-US" smtClean="0"/>
              <a:pPr>
                <a:defRPr/>
              </a:pPr>
              <a:t>20</a:t>
            </a:fld>
            <a:endParaRPr lang="en-US"/>
          </a:p>
        </p:txBody>
      </p:sp>
    </p:spTree>
    <p:extLst>
      <p:ext uri="{BB962C8B-B14F-4D97-AF65-F5344CB8AC3E}">
        <p14:creationId xmlns:p14="http://schemas.microsoft.com/office/powerpoint/2010/main" val="11292806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CL" smtClean="0"/>
          </a:p>
        </p:txBody>
      </p:sp>
      <p:sp>
        <p:nvSpPr>
          <p:cNvPr id="245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BA104A2-5C55-453F-ABF3-583BD116FA30}" type="slidenum">
              <a:rPr lang="en-US"/>
              <a:pPr fontAlgn="base">
                <a:spcBef>
                  <a:spcPct val="0"/>
                </a:spcBef>
                <a:spcAft>
                  <a:spcPct val="0"/>
                </a:spcAft>
                <a:defRPr/>
              </a:pPr>
              <a:t>25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CL" smtClean="0"/>
          </a:p>
        </p:txBody>
      </p:sp>
      <p:sp>
        <p:nvSpPr>
          <p:cNvPr id="245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BA104A2-5C55-453F-ABF3-583BD116FA30}" type="slidenum">
              <a:rPr lang="en-US"/>
              <a:pPr fontAlgn="base">
                <a:spcBef>
                  <a:spcPct val="0"/>
                </a:spcBef>
                <a:spcAft>
                  <a:spcPct val="0"/>
                </a:spcAft>
                <a:defRPr/>
              </a:pPr>
              <a:t>30</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CL" smtClean="0"/>
          </a:p>
        </p:txBody>
      </p:sp>
      <p:sp>
        <p:nvSpPr>
          <p:cNvPr id="245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177E352-1076-4838-BFF8-89273DE3F871}" type="slidenum">
              <a:rPr lang="en-US"/>
              <a:pPr fontAlgn="base">
                <a:spcBef>
                  <a:spcPct val="0"/>
                </a:spcBef>
                <a:spcAft>
                  <a:spcPct val="0"/>
                </a:spcAft>
                <a:defRPr/>
              </a:pPr>
              <a:t>34</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3187"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CL" altLang="es-CL" smtClean="0"/>
          </a:p>
        </p:txBody>
      </p:sp>
      <p:sp>
        <p:nvSpPr>
          <p:cNvPr id="67588" name="Marcador de número de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D890DBD2-C3CE-43AF-95E8-86E386B27C55}" type="slidenum">
              <a:rPr lang="en-US" altLang="es-CL" smtClean="0"/>
              <a:pPr>
                <a:defRPr/>
              </a:pPr>
              <a:t>55</a:t>
            </a:fld>
            <a:endParaRPr lang="en-US" altLang="es-CL"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CL" smtClean="0"/>
          </a:p>
        </p:txBody>
      </p:sp>
      <p:sp>
        <p:nvSpPr>
          <p:cNvPr id="245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304D141-1BF4-4AAF-8C88-10B1E1A77DCE}" type="slidenum">
              <a:rPr lang="en-US"/>
              <a:pPr fontAlgn="base">
                <a:spcBef>
                  <a:spcPct val="0"/>
                </a:spcBef>
                <a:spcAft>
                  <a:spcPct val="0"/>
                </a:spcAft>
                <a:defRPr/>
              </a:pPr>
              <a:t>57</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CL" altLang="es-CL" smtClean="0"/>
          </a:p>
        </p:txBody>
      </p:sp>
      <p:sp>
        <p:nvSpPr>
          <p:cNvPr id="95236"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fld id="{20ABBA1D-627B-460A-8629-9FD106E66E48}" type="slidenum">
              <a:rPr lang="en-US" altLang="es-CL" smtClean="0">
                <a:latin typeface="Calibri" pitchFamily="34" charset="0"/>
              </a:rPr>
              <a:pPr eaLnBrk="1" fontAlgn="base" hangingPunct="1">
                <a:spcBef>
                  <a:spcPct val="0"/>
                </a:spcBef>
                <a:spcAft>
                  <a:spcPct val="0"/>
                </a:spcAft>
              </a:pPr>
              <a:t>74</a:t>
            </a:fld>
            <a:endParaRPr lang="en-US" altLang="es-CL" smtClean="0">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113" y="0"/>
            <a:ext cx="91328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9" descr="logoPNG.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06400" y="0"/>
            <a:ext cx="2033588" cy="184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5 Rectángulo"/>
          <p:cNvSpPr/>
          <p:nvPr userDrawn="1"/>
        </p:nvSpPr>
        <p:spPr>
          <a:xfrm>
            <a:off x="8934450" y="0"/>
            <a:ext cx="209550" cy="6858000"/>
          </a:xfrm>
          <a:prstGeom prst="rect">
            <a:avLst/>
          </a:prstGeom>
          <a:solidFill>
            <a:srgbClr val="00A79D"/>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CL"/>
          </a:p>
        </p:txBody>
      </p:sp>
      <p:sp>
        <p:nvSpPr>
          <p:cNvPr id="7" name="6 CuadroTexto"/>
          <p:cNvSpPr txBox="1"/>
          <p:nvPr userDrawn="1"/>
        </p:nvSpPr>
        <p:spPr>
          <a:xfrm>
            <a:off x="8893175" y="149225"/>
            <a:ext cx="307975" cy="2927350"/>
          </a:xfrm>
          <a:prstGeom prst="rect">
            <a:avLst/>
          </a:prstGeom>
          <a:noFill/>
        </p:spPr>
        <p:txBody>
          <a:bodyPr vert="vert">
            <a:spAutoFit/>
          </a:bodyPr>
          <a:lstStyle/>
          <a:p>
            <a:pPr fontAlgn="auto">
              <a:spcBef>
                <a:spcPts val="0"/>
              </a:spcBef>
              <a:spcAft>
                <a:spcPts val="0"/>
              </a:spcAft>
              <a:defRPr/>
            </a:pPr>
            <a:r>
              <a:rPr lang="es-CL" sz="800" dirty="0">
                <a:solidFill>
                  <a:schemeClr val="bg1"/>
                </a:solidFill>
                <a:latin typeface="Verdana" pitchFamily="34" charset="0"/>
                <a:ea typeface="Verdana" pitchFamily="34" charset="0"/>
                <a:cs typeface="Verdana" pitchFamily="34" charset="0"/>
              </a:rPr>
              <a:t>DEPARTAMENTO DISPOSITIVOS MÉDICOS</a:t>
            </a:r>
          </a:p>
        </p:txBody>
      </p:sp>
      <p:sp>
        <p:nvSpPr>
          <p:cNvPr id="11" name="Content Placeholder 11"/>
          <p:cNvSpPr>
            <a:spLocks noGrp="1"/>
          </p:cNvSpPr>
          <p:nvPr>
            <p:ph sz="quarter" idx="11"/>
          </p:nvPr>
        </p:nvSpPr>
        <p:spPr>
          <a:xfrm>
            <a:off x="3187700" y="2582488"/>
            <a:ext cx="5956300" cy="1027545"/>
          </a:xfrm>
          <a:prstGeom prst="rect">
            <a:avLst/>
          </a:prstGeom>
        </p:spPr>
        <p:txBody>
          <a:bodyPr vert="horz"/>
          <a:lstStyle>
            <a:lvl1pPr marL="0" indent="0">
              <a:buNone/>
              <a:defRPr sz="2800" b="1" i="0">
                <a:solidFill>
                  <a:srgbClr val="4F81BD"/>
                </a:solidFill>
                <a:latin typeface="Verdana"/>
                <a:cs typeface="Verdana"/>
              </a:defRPr>
            </a:lvl1pPr>
          </a:lstStyle>
          <a:p>
            <a:pPr lvl="0"/>
            <a:r>
              <a:rPr lang="es-ES" smtClean="0"/>
              <a:t>Haga clic para modificar el estilo de texto del patrón</a:t>
            </a:r>
          </a:p>
        </p:txBody>
      </p:sp>
      <p:sp>
        <p:nvSpPr>
          <p:cNvPr id="12" name="Content Placeholder 11"/>
          <p:cNvSpPr>
            <a:spLocks noGrp="1"/>
          </p:cNvSpPr>
          <p:nvPr>
            <p:ph sz="quarter" idx="12"/>
          </p:nvPr>
        </p:nvSpPr>
        <p:spPr>
          <a:xfrm>
            <a:off x="3187700" y="3623720"/>
            <a:ext cx="5956300" cy="1027545"/>
          </a:xfrm>
          <a:prstGeom prst="rect">
            <a:avLst/>
          </a:prstGeom>
        </p:spPr>
        <p:txBody>
          <a:bodyPr vert="horz"/>
          <a:lstStyle>
            <a:lvl1pPr marL="0" indent="0">
              <a:buNone/>
              <a:defRPr sz="1800" b="0" i="0">
                <a:solidFill>
                  <a:srgbClr val="4F81BD"/>
                </a:solidFill>
                <a:latin typeface="Verdana"/>
                <a:cs typeface="Verdana"/>
              </a:defRPr>
            </a:lvl1pPr>
          </a:lstStyle>
          <a:p>
            <a:pPr lvl="0"/>
            <a:r>
              <a:rPr lang="es-ES" smtClean="0"/>
              <a:t>Haga clic para modificar el estilo de texto del patrón</a:t>
            </a:r>
          </a:p>
        </p:txBody>
      </p:sp>
    </p:spTree>
    <p:extLst>
      <p:ext uri="{BB962C8B-B14F-4D97-AF65-F5344CB8AC3E}">
        <p14:creationId xmlns:p14="http://schemas.microsoft.com/office/powerpoint/2010/main" val="3389930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113" y="0"/>
            <a:ext cx="91328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4 Rectángulo"/>
          <p:cNvSpPr/>
          <p:nvPr userDrawn="1"/>
        </p:nvSpPr>
        <p:spPr>
          <a:xfrm>
            <a:off x="8934450" y="0"/>
            <a:ext cx="209550" cy="6858000"/>
          </a:xfrm>
          <a:prstGeom prst="rect">
            <a:avLst/>
          </a:prstGeom>
          <a:solidFill>
            <a:srgbClr val="00A79D"/>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CL"/>
          </a:p>
        </p:txBody>
      </p:sp>
      <p:sp>
        <p:nvSpPr>
          <p:cNvPr id="6" name="5 CuadroTexto"/>
          <p:cNvSpPr txBox="1"/>
          <p:nvPr userDrawn="1"/>
        </p:nvSpPr>
        <p:spPr>
          <a:xfrm>
            <a:off x="8893175" y="149225"/>
            <a:ext cx="307975" cy="3756025"/>
          </a:xfrm>
          <a:prstGeom prst="rect">
            <a:avLst/>
          </a:prstGeom>
          <a:noFill/>
        </p:spPr>
        <p:txBody>
          <a:bodyPr vert="vert">
            <a:spAutoFit/>
          </a:bodyPr>
          <a:lstStyle/>
          <a:p>
            <a:pPr fontAlgn="auto">
              <a:spcBef>
                <a:spcPts val="0"/>
              </a:spcBef>
              <a:spcAft>
                <a:spcPts val="0"/>
              </a:spcAft>
              <a:defRPr/>
            </a:pPr>
            <a:r>
              <a:rPr lang="es-CL" sz="800" dirty="0">
                <a:solidFill>
                  <a:schemeClr val="bg1"/>
                </a:solidFill>
                <a:latin typeface="Verdana" pitchFamily="34" charset="0"/>
                <a:ea typeface="Verdana" pitchFamily="34" charset="0"/>
                <a:cs typeface="Verdana" pitchFamily="34" charset="0"/>
              </a:rPr>
              <a:t>DEPARTAMENTO DISPOSITIVOS MÉDICOS</a:t>
            </a:r>
          </a:p>
        </p:txBody>
      </p:sp>
      <p:sp>
        <p:nvSpPr>
          <p:cNvPr id="12" name="Content Placeholder 11"/>
          <p:cNvSpPr>
            <a:spLocks noGrp="1"/>
          </p:cNvSpPr>
          <p:nvPr>
            <p:ph sz="quarter" idx="11"/>
          </p:nvPr>
        </p:nvSpPr>
        <p:spPr>
          <a:xfrm>
            <a:off x="3187700" y="2582488"/>
            <a:ext cx="5956300" cy="1027545"/>
          </a:xfrm>
          <a:prstGeom prst="rect">
            <a:avLst/>
          </a:prstGeom>
        </p:spPr>
        <p:txBody>
          <a:bodyPr vert="horz"/>
          <a:lstStyle>
            <a:lvl1pPr marL="0" indent="0">
              <a:buNone/>
              <a:defRPr sz="2800" b="1" i="0">
                <a:solidFill>
                  <a:srgbClr val="4F81BD"/>
                </a:solidFill>
                <a:latin typeface="Verdana"/>
                <a:cs typeface="Verdana"/>
              </a:defRPr>
            </a:lvl1pPr>
          </a:lstStyle>
          <a:p>
            <a:pPr lvl="0"/>
            <a:r>
              <a:rPr lang="es-ES" smtClean="0"/>
              <a:t>Haga clic para modificar el estilo de texto del patrón</a:t>
            </a:r>
          </a:p>
        </p:txBody>
      </p:sp>
      <p:sp>
        <p:nvSpPr>
          <p:cNvPr id="13" name="Content Placeholder 11"/>
          <p:cNvSpPr>
            <a:spLocks noGrp="1"/>
          </p:cNvSpPr>
          <p:nvPr>
            <p:ph sz="quarter" idx="12"/>
          </p:nvPr>
        </p:nvSpPr>
        <p:spPr>
          <a:xfrm>
            <a:off x="3187700" y="3623720"/>
            <a:ext cx="5956300" cy="1027545"/>
          </a:xfrm>
          <a:prstGeom prst="rect">
            <a:avLst/>
          </a:prstGeom>
        </p:spPr>
        <p:txBody>
          <a:bodyPr vert="horz"/>
          <a:lstStyle>
            <a:lvl1pPr marL="0" indent="0">
              <a:buNone/>
              <a:defRPr sz="1800" b="0" i="0">
                <a:solidFill>
                  <a:srgbClr val="4F81BD"/>
                </a:solidFill>
                <a:latin typeface="Verdana"/>
                <a:cs typeface="Verdana"/>
              </a:defRPr>
            </a:lvl1pPr>
          </a:lstStyle>
          <a:p>
            <a:pPr lvl="0"/>
            <a:r>
              <a:rPr lang="es-ES" smtClean="0"/>
              <a:t>Haga clic para modificar el estilo de texto del patrón</a:t>
            </a:r>
          </a:p>
        </p:txBody>
      </p:sp>
    </p:spTree>
    <p:extLst>
      <p:ext uri="{BB962C8B-B14F-4D97-AF65-F5344CB8AC3E}">
        <p14:creationId xmlns:p14="http://schemas.microsoft.com/office/powerpoint/2010/main" val="1043499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2"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113" y="0"/>
            <a:ext cx="91328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18" descr="Complemento-Logo-Gobierno-160x14px.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06400" y="0"/>
            <a:ext cx="20320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Rectángulo"/>
          <p:cNvSpPr/>
          <p:nvPr userDrawn="1"/>
        </p:nvSpPr>
        <p:spPr>
          <a:xfrm>
            <a:off x="8934450" y="0"/>
            <a:ext cx="209550" cy="6858000"/>
          </a:xfrm>
          <a:prstGeom prst="rect">
            <a:avLst/>
          </a:prstGeom>
          <a:solidFill>
            <a:srgbClr val="00A79D"/>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CL"/>
          </a:p>
        </p:txBody>
      </p:sp>
      <p:sp>
        <p:nvSpPr>
          <p:cNvPr id="5" name="4 CuadroTexto"/>
          <p:cNvSpPr txBox="1"/>
          <p:nvPr userDrawn="1"/>
        </p:nvSpPr>
        <p:spPr>
          <a:xfrm>
            <a:off x="8770938" y="149225"/>
            <a:ext cx="430212" cy="3622675"/>
          </a:xfrm>
          <a:prstGeom prst="rect">
            <a:avLst/>
          </a:prstGeom>
          <a:noFill/>
        </p:spPr>
        <p:txBody>
          <a:bodyPr vert="vert">
            <a:spAutoFit/>
          </a:bodyPr>
          <a:lstStyle/>
          <a:p>
            <a:pPr fontAlgn="auto">
              <a:spcBef>
                <a:spcPts val="0"/>
              </a:spcBef>
              <a:spcAft>
                <a:spcPts val="0"/>
              </a:spcAft>
              <a:defRPr/>
            </a:pPr>
            <a:r>
              <a:rPr lang="es-CL" sz="800" dirty="0">
                <a:solidFill>
                  <a:schemeClr val="bg1"/>
                </a:solidFill>
                <a:latin typeface="Verdana" pitchFamily="34" charset="0"/>
                <a:ea typeface="Verdana" pitchFamily="34" charset="0"/>
                <a:cs typeface="Verdana" pitchFamily="34" charset="0"/>
              </a:rPr>
              <a:t>DEPARTAMENTO DISPOSITIVOS MÉDICOS</a:t>
            </a:r>
          </a:p>
          <a:p>
            <a:pPr fontAlgn="auto">
              <a:spcBef>
                <a:spcPts val="0"/>
              </a:spcBef>
              <a:spcAft>
                <a:spcPts val="0"/>
              </a:spcAft>
              <a:defRPr/>
            </a:pPr>
            <a:endParaRPr lang="es-CL" sz="800" dirty="0">
              <a:solidFill>
                <a:schemeClr val="bg1"/>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5508052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113" y="0"/>
            <a:ext cx="91328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3" descr="Complemento-Logo-Gobierno-160x14px.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06400" y="0"/>
            <a:ext cx="20320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9 Rectángulo"/>
          <p:cNvSpPr/>
          <p:nvPr userDrawn="1"/>
        </p:nvSpPr>
        <p:spPr>
          <a:xfrm>
            <a:off x="8934450" y="0"/>
            <a:ext cx="209550" cy="6858000"/>
          </a:xfrm>
          <a:prstGeom prst="rect">
            <a:avLst/>
          </a:prstGeom>
          <a:solidFill>
            <a:srgbClr val="00A79D"/>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CL"/>
          </a:p>
        </p:txBody>
      </p:sp>
      <p:sp>
        <p:nvSpPr>
          <p:cNvPr id="11" name="10 CuadroTexto"/>
          <p:cNvSpPr txBox="1"/>
          <p:nvPr userDrawn="1"/>
        </p:nvSpPr>
        <p:spPr>
          <a:xfrm>
            <a:off x="8770938" y="149225"/>
            <a:ext cx="430212" cy="3917950"/>
          </a:xfrm>
          <a:prstGeom prst="rect">
            <a:avLst/>
          </a:prstGeom>
          <a:noFill/>
        </p:spPr>
        <p:txBody>
          <a:bodyPr vert="vert">
            <a:spAutoFit/>
          </a:bodyPr>
          <a:lstStyle/>
          <a:p>
            <a:pPr fontAlgn="auto">
              <a:spcBef>
                <a:spcPts val="0"/>
              </a:spcBef>
              <a:spcAft>
                <a:spcPts val="0"/>
              </a:spcAft>
              <a:defRPr/>
            </a:pPr>
            <a:r>
              <a:rPr lang="es-CL" sz="800" dirty="0">
                <a:solidFill>
                  <a:schemeClr val="bg1"/>
                </a:solidFill>
                <a:latin typeface="Verdana" pitchFamily="34" charset="0"/>
                <a:ea typeface="Verdana" pitchFamily="34" charset="0"/>
                <a:cs typeface="Verdana" pitchFamily="34" charset="0"/>
              </a:rPr>
              <a:t>DEPARTAMENTO DISPOSITIVOS MÉDICOS</a:t>
            </a:r>
          </a:p>
          <a:p>
            <a:pPr fontAlgn="auto">
              <a:spcBef>
                <a:spcPts val="0"/>
              </a:spcBef>
              <a:spcAft>
                <a:spcPts val="0"/>
              </a:spcAft>
              <a:defRPr/>
            </a:pPr>
            <a:endParaRPr lang="es-CL" sz="800" dirty="0">
              <a:solidFill>
                <a:schemeClr val="bg1"/>
              </a:solidFill>
              <a:latin typeface="Verdana" pitchFamily="34" charset="0"/>
              <a:ea typeface="Verdana" pitchFamily="34" charset="0"/>
              <a:cs typeface="Verdana" pitchFamily="34" charset="0"/>
            </a:endParaRPr>
          </a:p>
        </p:txBody>
      </p:sp>
      <p:sp>
        <p:nvSpPr>
          <p:cNvPr id="7" name="Marcador de texto 2"/>
          <p:cNvSpPr>
            <a:spLocks noGrp="1"/>
          </p:cNvSpPr>
          <p:nvPr>
            <p:ph idx="1"/>
          </p:nvPr>
        </p:nvSpPr>
        <p:spPr>
          <a:xfrm>
            <a:off x="406400" y="2773679"/>
            <a:ext cx="8331200" cy="3375161"/>
          </a:xfrm>
          <a:prstGeom prst="rect">
            <a:avLst/>
          </a:prstGeom>
        </p:spPr>
        <p:txBody>
          <a:bodyPr vert="horz" lIns="91440" tIns="45720" rIns="91440" bIns="45720" rtlCol="0">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500" baseline="0">
                <a:solidFill>
                  <a:schemeClr val="tx1">
                    <a:lumMod val="75000"/>
                    <a:lumOff val="25000"/>
                  </a:schemeClr>
                </a:solidFill>
                <a:latin typeface="Verdana"/>
                <a:cs typeface="Verdana"/>
              </a:defRPr>
            </a:lvl1pPr>
            <a:lvl2pPr>
              <a:defRPr sz="1800">
                <a:solidFill>
                  <a:schemeClr val="bg1"/>
                </a:solidFill>
                <a:latin typeface="gobCL"/>
                <a:cs typeface="gobCL"/>
              </a:defRPr>
            </a:lvl2pPr>
            <a:lvl3pPr>
              <a:defRPr sz="1800">
                <a:solidFill>
                  <a:schemeClr val="bg1"/>
                </a:solidFill>
                <a:latin typeface="gobCL"/>
                <a:cs typeface="gobCL"/>
              </a:defRPr>
            </a:lvl3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p:txBody>
      </p:sp>
      <p:sp>
        <p:nvSpPr>
          <p:cNvPr id="8" name="Marcador de contenido 12"/>
          <p:cNvSpPr>
            <a:spLocks noGrp="1"/>
          </p:cNvSpPr>
          <p:nvPr>
            <p:ph sz="quarter" idx="12"/>
          </p:nvPr>
        </p:nvSpPr>
        <p:spPr>
          <a:xfrm>
            <a:off x="406400" y="1066801"/>
            <a:ext cx="8331200" cy="747580"/>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000" b="1" i="0" spc="0">
                <a:solidFill>
                  <a:schemeClr val="accent1"/>
                </a:solidFill>
                <a:latin typeface="Verdana"/>
              </a:defRPr>
            </a:lvl1pPr>
          </a:lstStyle>
          <a:p>
            <a:pPr lvl="0"/>
            <a:r>
              <a:rPr lang="es-ES" smtClean="0"/>
              <a:t>Haga clic para modificar el estilo de texto del patrón</a:t>
            </a:r>
          </a:p>
          <a:p>
            <a:pPr lvl="1"/>
            <a:r>
              <a:rPr lang="es-ES" smtClean="0"/>
              <a:t>Segundo nivel</a:t>
            </a:r>
          </a:p>
        </p:txBody>
      </p:sp>
      <p:sp>
        <p:nvSpPr>
          <p:cNvPr id="9" name="Marcador de contenido 12"/>
          <p:cNvSpPr>
            <a:spLocks noGrp="1"/>
          </p:cNvSpPr>
          <p:nvPr>
            <p:ph sz="quarter" idx="13"/>
          </p:nvPr>
        </p:nvSpPr>
        <p:spPr>
          <a:xfrm>
            <a:off x="406400" y="1966784"/>
            <a:ext cx="8331200" cy="380178"/>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1800" b="0" i="0" spc="0">
                <a:solidFill>
                  <a:schemeClr val="accent1"/>
                </a:solidFill>
                <a:latin typeface="Verdana"/>
              </a:defRPr>
            </a:lvl1pPr>
          </a:lstStyle>
          <a:p>
            <a:pPr lvl="0"/>
            <a:r>
              <a:rPr lang="es-ES" smtClean="0"/>
              <a:t>Haga clic para modificar el estilo de texto del patrón</a:t>
            </a:r>
          </a:p>
          <a:p>
            <a:pPr lvl="1"/>
            <a:r>
              <a:rPr lang="es-ES" smtClean="0"/>
              <a:t>Segundo nivel</a:t>
            </a:r>
          </a:p>
        </p:txBody>
      </p:sp>
    </p:spTree>
    <p:extLst>
      <p:ext uri="{BB962C8B-B14F-4D97-AF65-F5344CB8AC3E}">
        <p14:creationId xmlns:p14="http://schemas.microsoft.com/office/powerpoint/2010/main" val="172462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113" y="0"/>
            <a:ext cx="91328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1" descr="Complemento-Logo-Gobierno-160x14px.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06400" y="0"/>
            <a:ext cx="20320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10 Rectángulo"/>
          <p:cNvSpPr/>
          <p:nvPr userDrawn="1"/>
        </p:nvSpPr>
        <p:spPr>
          <a:xfrm>
            <a:off x="8934450" y="0"/>
            <a:ext cx="209550" cy="6858000"/>
          </a:xfrm>
          <a:prstGeom prst="rect">
            <a:avLst/>
          </a:prstGeom>
          <a:solidFill>
            <a:srgbClr val="00A79D"/>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CL"/>
          </a:p>
        </p:txBody>
      </p:sp>
      <p:sp>
        <p:nvSpPr>
          <p:cNvPr id="12" name="11 CuadroTexto"/>
          <p:cNvSpPr txBox="1"/>
          <p:nvPr userDrawn="1"/>
        </p:nvSpPr>
        <p:spPr>
          <a:xfrm>
            <a:off x="8770938" y="149225"/>
            <a:ext cx="430212" cy="4165600"/>
          </a:xfrm>
          <a:prstGeom prst="rect">
            <a:avLst/>
          </a:prstGeom>
          <a:noFill/>
        </p:spPr>
        <p:txBody>
          <a:bodyPr vert="vert">
            <a:spAutoFit/>
          </a:bodyPr>
          <a:lstStyle/>
          <a:p>
            <a:pPr fontAlgn="auto">
              <a:spcBef>
                <a:spcPts val="0"/>
              </a:spcBef>
              <a:spcAft>
                <a:spcPts val="0"/>
              </a:spcAft>
              <a:defRPr/>
            </a:pPr>
            <a:r>
              <a:rPr lang="es-CL" sz="800" dirty="0">
                <a:solidFill>
                  <a:schemeClr val="bg1"/>
                </a:solidFill>
                <a:latin typeface="Verdana" pitchFamily="34" charset="0"/>
                <a:ea typeface="Verdana" pitchFamily="34" charset="0"/>
                <a:cs typeface="Verdana" pitchFamily="34" charset="0"/>
              </a:rPr>
              <a:t>DEPARTAMENTO DISPOSITIVOS MÉDICOS</a:t>
            </a:r>
          </a:p>
          <a:p>
            <a:pPr fontAlgn="auto">
              <a:spcBef>
                <a:spcPts val="0"/>
              </a:spcBef>
              <a:spcAft>
                <a:spcPts val="0"/>
              </a:spcAft>
              <a:defRPr/>
            </a:pPr>
            <a:endParaRPr lang="es-CL" sz="800" dirty="0">
              <a:solidFill>
                <a:schemeClr val="bg1"/>
              </a:solidFill>
              <a:latin typeface="Verdana" pitchFamily="34" charset="0"/>
              <a:ea typeface="Verdana" pitchFamily="34" charset="0"/>
              <a:cs typeface="Verdana" pitchFamily="34" charset="0"/>
            </a:endParaRPr>
          </a:p>
        </p:txBody>
      </p:sp>
      <p:sp>
        <p:nvSpPr>
          <p:cNvPr id="6" name="Marcador de texto 2"/>
          <p:cNvSpPr>
            <a:spLocks noGrp="1"/>
          </p:cNvSpPr>
          <p:nvPr>
            <p:ph idx="16"/>
          </p:nvPr>
        </p:nvSpPr>
        <p:spPr>
          <a:xfrm>
            <a:off x="409573" y="2773679"/>
            <a:ext cx="4040793" cy="3498319"/>
          </a:xfrm>
          <a:prstGeom prst="rect">
            <a:avLst/>
          </a:prstGeom>
        </p:spPr>
        <p:txBody>
          <a:bodyPr vert="horz" lIns="91440" tIns="45720" rIns="91440" bIns="45720" rtlCol="0">
            <a:normAutofit/>
          </a:bodyPr>
          <a:lstStyle>
            <a:lvl1pPr marL="0" indent="0" algn="l">
              <a:buFont typeface="Arial"/>
              <a:buNone/>
              <a:defRPr sz="1500" baseline="0">
                <a:solidFill>
                  <a:schemeClr val="tx1">
                    <a:lumMod val="75000"/>
                  </a:schemeClr>
                </a:solidFill>
                <a:latin typeface="Verdana"/>
                <a:cs typeface="Verdana"/>
              </a:defRPr>
            </a:lvl1pPr>
            <a:lvl2pPr>
              <a:defRPr sz="1800">
                <a:solidFill>
                  <a:schemeClr val="bg1"/>
                </a:solidFill>
                <a:latin typeface="gobCL"/>
                <a:cs typeface="gobCL"/>
              </a:defRPr>
            </a:lvl2pPr>
            <a:lvl3pPr>
              <a:defRPr sz="1800">
                <a:solidFill>
                  <a:schemeClr val="bg1"/>
                </a:solidFill>
                <a:latin typeface="gobCL"/>
                <a:cs typeface="gobCL"/>
              </a:defRPr>
            </a:lvl3pPr>
          </a:lstStyle>
          <a:p>
            <a:pPr lvl="0"/>
            <a:r>
              <a:rPr lang="es-ES" smtClean="0"/>
              <a:t>Haga clic para modificar el estilo de texto del patrón</a:t>
            </a:r>
          </a:p>
        </p:txBody>
      </p:sp>
      <p:sp>
        <p:nvSpPr>
          <p:cNvPr id="7" name="Marcador de texto 2"/>
          <p:cNvSpPr>
            <a:spLocks noGrp="1"/>
          </p:cNvSpPr>
          <p:nvPr>
            <p:ph idx="17"/>
          </p:nvPr>
        </p:nvSpPr>
        <p:spPr>
          <a:xfrm>
            <a:off x="4696806" y="2773679"/>
            <a:ext cx="4040793" cy="3498319"/>
          </a:xfrm>
          <a:prstGeom prst="rect">
            <a:avLst/>
          </a:prstGeom>
        </p:spPr>
        <p:txBody>
          <a:bodyPr vert="horz" lIns="91440" tIns="45720" rIns="91440" bIns="45720" rtlCol="0">
            <a:normAutofit/>
          </a:bodyPr>
          <a:lstStyle>
            <a:lvl1pPr marL="0" indent="0" algn="l">
              <a:buFont typeface="Arial"/>
              <a:buNone/>
              <a:defRPr sz="1500" baseline="0">
                <a:solidFill>
                  <a:schemeClr val="tx1">
                    <a:lumMod val="75000"/>
                  </a:schemeClr>
                </a:solidFill>
                <a:latin typeface="Verdana"/>
                <a:cs typeface="Verdana"/>
              </a:defRPr>
            </a:lvl1pPr>
            <a:lvl2pPr>
              <a:defRPr sz="1800">
                <a:solidFill>
                  <a:schemeClr val="bg1"/>
                </a:solidFill>
                <a:latin typeface="gobCL"/>
                <a:cs typeface="gobCL"/>
              </a:defRPr>
            </a:lvl2pPr>
            <a:lvl3pPr>
              <a:defRPr sz="1800">
                <a:solidFill>
                  <a:schemeClr val="bg1"/>
                </a:solidFill>
                <a:latin typeface="gobCL"/>
                <a:cs typeface="gobCL"/>
              </a:defRPr>
            </a:lvl3pPr>
          </a:lstStyle>
          <a:p>
            <a:pPr lvl="0"/>
            <a:r>
              <a:rPr lang="es-ES" smtClean="0"/>
              <a:t>Haga clic para modificar el estilo de texto del patrón</a:t>
            </a:r>
          </a:p>
        </p:txBody>
      </p:sp>
      <p:sp>
        <p:nvSpPr>
          <p:cNvPr id="8" name="Marcador de contenido 12"/>
          <p:cNvSpPr>
            <a:spLocks noGrp="1"/>
          </p:cNvSpPr>
          <p:nvPr>
            <p:ph sz="quarter" idx="12"/>
          </p:nvPr>
        </p:nvSpPr>
        <p:spPr>
          <a:xfrm>
            <a:off x="406400" y="1066801"/>
            <a:ext cx="8331200" cy="747580"/>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000" b="1" i="0" spc="0">
                <a:solidFill>
                  <a:schemeClr val="accent1"/>
                </a:solidFill>
                <a:latin typeface="Verdana"/>
              </a:defRPr>
            </a:lvl1pPr>
          </a:lstStyle>
          <a:p>
            <a:pPr lvl="0"/>
            <a:r>
              <a:rPr lang="es-ES" smtClean="0"/>
              <a:t>Haga clic para modificar el estilo de texto del patrón</a:t>
            </a:r>
          </a:p>
          <a:p>
            <a:pPr lvl="1"/>
            <a:r>
              <a:rPr lang="es-ES" smtClean="0"/>
              <a:t>Segundo nivel</a:t>
            </a:r>
          </a:p>
        </p:txBody>
      </p:sp>
      <p:sp>
        <p:nvSpPr>
          <p:cNvPr id="14" name="Marcador de contenido 12"/>
          <p:cNvSpPr>
            <a:spLocks noGrp="1"/>
          </p:cNvSpPr>
          <p:nvPr>
            <p:ph sz="quarter" idx="13"/>
          </p:nvPr>
        </p:nvSpPr>
        <p:spPr>
          <a:xfrm>
            <a:off x="406400" y="1966784"/>
            <a:ext cx="8331200" cy="380178"/>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1800" b="0" i="0" spc="0">
                <a:solidFill>
                  <a:srgbClr val="4F81BD"/>
                </a:solidFill>
                <a:latin typeface="Verdana"/>
              </a:defRPr>
            </a:lvl1pPr>
          </a:lstStyle>
          <a:p>
            <a:pPr lvl="0"/>
            <a:r>
              <a:rPr lang="es-ES" smtClean="0"/>
              <a:t>Haga clic para modificar el estilo de texto del patrón</a:t>
            </a:r>
          </a:p>
          <a:p>
            <a:pPr lvl="1"/>
            <a:r>
              <a:rPr lang="es-ES" smtClean="0"/>
              <a:t>Segundo nivel</a:t>
            </a:r>
          </a:p>
        </p:txBody>
      </p:sp>
    </p:spTree>
    <p:extLst>
      <p:ext uri="{BB962C8B-B14F-4D97-AF65-F5344CB8AC3E}">
        <p14:creationId xmlns:p14="http://schemas.microsoft.com/office/powerpoint/2010/main" val="3827807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pic>
        <p:nvPicPr>
          <p:cNvPr id="2" name="2 Imagen"/>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2 Rectángulo"/>
          <p:cNvSpPr/>
          <p:nvPr userDrawn="1"/>
        </p:nvSpPr>
        <p:spPr>
          <a:xfrm>
            <a:off x="8934450" y="0"/>
            <a:ext cx="209550" cy="6858000"/>
          </a:xfrm>
          <a:prstGeom prst="rect">
            <a:avLst/>
          </a:prstGeom>
          <a:solidFill>
            <a:srgbClr val="00A79D"/>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CL"/>
          </a:p>
        </p:txBody>
      </p:sp>
      <p:sp>
        <p:nvSpPr>
          <p:cNvPr id="4" name="3 CuadroTexto"/>
          <p:cNvSpPr txBox="1"/>
          <p:nvPr userDrawn="1"/>
        </p:nvSpPr>
        <p:spPr>
          <a:xfrm>
            <a:off x="8770938" y="149225"/>
            <a:ext cx="430212" cy="4165600"/>
          </a:xfrm>
          <a:prstGeom prst="rect">
            <a:avLst/>
          </a:prstGeom>
          <a:noFill/>
        </p:spPr>
        <p:txBody>
          <a:bodyPr vert="vert">
            <a:spAutoFit/>
          </a:bodyPr>
          <a:lstStyle/>
          <a:p>
            <a:pPr fontAlgn="auto">
              <a:spcBef>
                <a:spcPts val="0"/>
              </a:spcBef>
              <a:spcAft>
                <a:spcPts val="0"/>
              </a:spcAft>
              <a:defRPr/>
            </a:pPr>
            <a:r>
              <a:rPr lang="es-CL" sz="800" dirty="0">
                <a:solidFill>
                  <a:schemeClr val="bg1"/>
                </a:solidFill>
                <a:latin typeface="Verdana" pitchFamily="34" charset="0"/>
                <a:ea typeface="Verdana" pitchFamily="34" charset="0"/>
                <a:cs typeface="Verdana" pitchFamily="34" charset="0"/>
              </a:rPr>
              <a:t>DEPARTAMENTO DISPOSITIVOS MÉDICOS</a:t>
            </a:r>
          </a:p>
          <a:p>
            <a:pPr fontAlgn="auto">
              <a:spcBef>
                <a:spcPts val="0"/>
              </a:spcBef>
              <a:spcAft>
                <a:spcPts val="0"/>
              </a:spcAft>
              <a:defRPr/>
            </a:pPr>
            <a:endParaRPr lang="es-CL" sz="800" dirty="0">
              <a:solidFill>
                <a:schemeClr val="bg1"/>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19033257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Rectangle 4"/>
          <p:cNvSpPr>
            <a:spLocks noGrp="1" noChangeArrowheads="1"/>
          </p:cNvSpPr>
          <p:nvPr>
            <p:ph type="dt" sz="half" idx="10"/>
          </p:nvPr>
        </p:nvSpPr>
        <p:spPr>
          <a:xfrm>
            <a:off x="457200" y="6245225"/>
            <a:ext cx="2133600" cy="476250"/>
          </a:xfrm>
          <a:prstGeom prst="rect">
            <a:avLst/>
          </a:prstGeom>
        </p:spPr>
        <p:txBody>
          <a:bodyPr/>
          <a:lstStyle>
            <a:lvl1pPr defTabSz="912813" eaLnBrk="0" hangingPunct="0">
              <a:defRPr>
                <a:cs typeface="Arial" panose="020B0604020202020204" pitchFamily="34" charset="0"/>
              </a:defRPr>
            </a:lvl1pPr>
          </a:lstStyle>
          <a:p>
            <a:pPr>
              <a:defRPr/>
            </a:pPr>
            <a:fld id="{B663941B-4E17-4DBE-A9A5-41B1F23602D8}" type="datetime1">
              <a:rPr lang="es-ES"/>
              <a:pPr>
                <a:defRPr/>
              </a:pPr>
              <a:t>31/07/2018</a:t>
            </a:fld>
            <a:endParaRPr lang="es-ES"/>
          </a:p>
        </p:txBody>
      </p:sp>
      <p:sp>
        <p:nvSpPr>
          <p:cNvPr id="5" name="Rectangle 5"/>
          <p:cNvSpPr>
            <a:spLocks noGrp="1" noChangeArrowheads="1"/>
          </p:cNvSpPr>
          <p:nvPr>
            <p:ph type="ftr" sz="quarter" idx="11"/>
          </p:nvPr>
        </p:nvSpPr>
        <p:spPr>
          <a:xfrm>
            <a:off x="3124200" y="6245225"/>
            <a:ext cx="2895600" cy="476250"/>
          </a:xfrm>
          <a:prstGeom prst="rect">
            <a:avLst/>
          </a:prstGeom>
        </p:spPr>
        <p:txBody>
          <a:bodyPr/>
          <a:lstStyle>
            <a:lvl1pPr algn="l" defTabSz="912813" eaLnBrk="0" hangingPunct="0">
              <a:defRPr>
                <a:cs typeface="Arial" panose="020B0604020202020204" pitchFamily="34" charset="0"/>
              </a:defRPr>
            </a:lvl1pPr>
          </a:lstStyle>
          <a:p>
            <a:pPr>
              <a:defRPr/>
            </a:pPr>
            <a:endParaRPr lang="es-ES"/>
          </a:p>
        </p:txBody>
      </p:sp>
      <p:sp>
        <p:nvSpPr>
          <p:cNvPr id="6" name="Rectangle 6"/>
          <p:cNvSpPr>
            <a:spLocks noGrp="1" noChangeArrowheads="1"/>
          </p:cNvSpPr>
          <p:nvPr>
            <p:ph type="sldNum" sz="quarter" idx="12"/>
          </p:nvPr>
        </p:nvSpPr>
        <p:spPr>
          <a:xfrm>
            <a:off x="6553200" y="6245225"/>
            <a:ext cx="2133600" cy="476250"/>
          </a:xfrm>
          <a:prstGeom prst="rect">
            <a:avLst/>
          </a:prstGeom>
        </p:spPr>
        <p:txBody>
          <a:bodyPr/>
          <a:lstStyle>
            <a:lvl1pPr defTabSz="912813" eaLnBrk="0" hangingPunct="0">
              <a:defRPr/>
            </a:lvl1pPr>
          </a:lstStyle>
          <a:p>
            <a:pPr>
              <a:defRPr/>
            </a:pPr>
            <a:fld id="{87528EF6-B9B8-4FFC-ADE0-36E13B89F3B8}" type="slidenum">
              <a:rPr lang="es-ES"/>
              <a:pPr>
                <a:defRPr/>
              </a:pPr>
              <a:t>‹Nº›</a:t>
            </a:fld>
            <a:endParaRPr lang="es-ES"/>
          </a:p>
        </p:txBody>
      </p:sp>
    </p:spTree>
    <p:extLst>
      <p:ext uri="{BB962C8B-B14F-4D97-AF65-F5344CB8AC3E}">
        <p14:creationId xmlns:p14="http://schemas.microsoft.com/office/powerpoint/2010/main" val="12546000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a:prstGeom prst="rect">
            <a:avLst/>
          </a:prstGeo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L"/>
          </a:p>
        </p:txBody>
      </p:sp>
      <p:sp>
        <p:nvSpPr>
          <p:cNvPr id="4" name="3 Marcador de fecha"/>
          <p:cNvSpPr>
            <a:spLocks noGrp="1"/>
          </p:cNvSpPr>
          <p:nvPr>
            <p:ph type="dt" sz="half" idx="10"/>
          </p:nvPr>
        </p:nvSpPr>
        <p:spPr>
          <a:xfrm>
            <a:off x="457200" y="6356350"/>
            <a:ext cx="2133600" cy="365125"/>
          </a:xfrm>
          <a:prstGeom prst="rect">
            <a:avLst/>
          </a:prstGeom>
        </p:spPr>
        <p:txBody>
          <a:bodyPr/>
          <a:lstStyle>
            <a:lvl1pPr>
              <a:defRPr/>
            </a:lvl1pPr>
          </a:lstStyle>
          <a:p>
            <a:pPr>
              <a:defRPr/>
            </a:pPr>
            <a:fld id="{73D4670A-3A7E-45E0-AFAE-298320ED15E1}" type="datetimeFigureOut">
              <a:rPr lang="es-CL"/>
              <a:pPr>
                <a:defRPr/>
              </a:pPr>
              <a:t>31-07-2018</a:t>
            </a:fld>
            <a:endParaRPr lang="es-CL"/>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s-CL"/>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167A0879-CD1D-486E-9F3D-9B150E48B0B0}" type="slidenum">
              <a:rPr lang="es-CL"/>
              <a:pPr>
                <a:defRPr/>
              </a:pPr>
              <a:t>‹Nº›</a:t>
            </a:fld>
            <a:endParaRPr lang="es-CL"/>
          </a:p>
        </p:txBody>
      </p:sp>
    </p:spTree>
    <p:extLst>
      <p:ext uri="{BB962C8B-B14F-4D97-AF65-F5344CB8AC3E}">
        <p14:creationId xmlns:p14="http://schemas.microsoft.com/office/powerpoint/2010/main" val="17712628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5" name="Footer Placeholder 4"/>
          <p:cNvSpPr txBox="1">
            <a:spLocks/>
          </p:cNvSpPr>
          <p:nvPr userDrawn="1"/>
        </p:nvSpPr>
        <p:spPr>
          <a:xfrm>
            <a:off x="406400" y="6400800"/>
            <a:ext cx="3314700" cy="457200"/>
          </a:xfrm>
          <a:prstGeom prst="rect">
            <a:avLst/>
          </a:prstGeom>
        </p:spPr>
        <p:txBody>
          <a:bodyPr/>
          <a:lstStyle>
            <a:defPPr>
              <a:defRPr lang="en-US"/>
            </a:defPPr>
            <a:lvl1pPr marL="0" algn="l" defTabSz="457200" rtl="0" eaLnBrk="1" latinLnBrk="0" hangingPunct="1">
              <a:defRPr sz="900" b="0" i="0" kern="1200">
                <a:solidFill>
                  <a:schemeClr val="bg1">
                    <a:lumMod val="65000"/>
                  </a:schemeClr>
                </a:solidFill>
                <a:latin typeface="Verdana"/>
                <a:ea typeface="+mn-ea"/>
                <a:cs typeface="Verdan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dirty="0" err="1" smtClean="0"/>
              <a:t>Instituto</a:t>
            </a:r>
            <a:r>
              <a:rPr lang="en-US" dirty="0" smtClean="0"/>
              <a:t> de </a:t>
            </a:r>
            <a:r>
              <a:rPr lang="en-US" dirty="0" err="1" smtClean="0"/>
              <a:t>Salud</a:t>
            </a:r>
            <a:r>
              <a:rPr lang="en-US" dirty="0" smtClean="0"/>
              <a:t> </a:t>
            </a:r>
            <a:r>
              <a:rPr lang="en-US" dirty="0" err="1" smtClean="0"/>
              <a:t>Pública</a:t>
            </a:r>
            <a:r>
              <a:rPr lang="en-US" dirty="0" smtClean="0"/>
              <a:t> de Chile</a:t>
            </a:r>
            <a:endParaRPr lang="en-US" dirty="0"/>
          </a:p>
        </p:txBody>
      </p:sp>
    </p:spTree>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hyperlink" Target="http://www.ispch.cl/dispositivos_medicos/marco_legislativo" TargetMode="Externa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slideLayout" Target="../slideLayouts/slideLayout4.xml"/><Relationship Id="rId1" Type="http://schemas.openxmlformats.org/officeDocument/2006/relationships/vmlDrawing" Target="../drawings/vmlDrawing1.vml"/><Relationship Id="rId5" Type="http://schemas.openxmlformats.org/officeDocument/2006/relationships/image" Target="../media/image12.png"/><Relationship Id="rId4" Type="http://schemas.openxmlformats.org/officeDocument/2006/relationships/oleObject" Target="../embeddings/oleObject1.bin"/></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hyperlink" Target="http://www.ispch.cl/content/25738" TargetMode="External"/><Relationship Id="rId2" Type="http://schemas.openxmlformats.org/officeDocument/2006/relationships/image" Target="../media/image15.png"/><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4.xml"/><Relationship Id="rId1" Type="http://schemas.openxmlformats.org/officeDocument/2006/relationships/vmlDrawing" Target="../drawings/vmlDrawing2.vml"/><Relationship Id="rId5" Type="http://schemas.openxmlformats.org/officeDocument/2006/relationships/image" Target="../media/image17.png"/><Relationship Id="rId4" Type="http://schemas.openxmlformats.org/officeDocument/2006/relationships/oleObject" Target="../embeddings/oleObject2.bin"/></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3.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hyperlink" Target="http://www.ahwp.info/" TargetMode="External"/></Relationships>
</file>

<file path=ppt/slides/_rels/slide56.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diagramLayout" Target="../diagrams/layout2.xml"/><Relationship Id="rId7" Type="http://schemas.openxmlformats.org/officeDocument/2006/relationships/image" Target="../media/image37.png"/><Relationship Id="rId12" Type="http://schemas.openxmlformats.org/officeDocument/2006/relationships/image" Target="../media/image42.png"/><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11" Type="http://schemas.openxmlformats.org/officeDocument/2006/relationships/image" Target="../media/image41.png"/><Relationship Id="rId5" Type="http://schemas.openxmlformats.org/officeDocument/2006/relationships/diagramColors" Target="../diagrams/colors2.xml"/><Relationship Id="rId10" Type="http://schemas.openxmlformats.org/officeDocument/2006/relationships/image" Target="../media/image40.png"/><Relationship Id="rId4" Type="http://schemas.openxmlformats.org/officeDocument/2006/relationships/diagramQuickStyle" Target="../diagrams/quickStyle2.xml"/><Relationship Id="rId9" Type="http://schemas.openxmlformats.org/officeDocument/2006/relationships/image" Target="../media/image39.png"/></Relationships>
</file>

<file path=ppt/slides/_rels/slide5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4.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8.xml"/></Relationships>
</file>

<file path=ppt/slides/_rels/slide6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4.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7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4.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4.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7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4.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ontent Placeholder 4"/>
          <p:cNvSpPr>
            <a:spLocks noGrp="1"/>
          </p:cNvSpPr>
          <p:nvPr>
            <p:ph sz="quarter" idx="11"/>
          </p:nvPr>
        </p:nvSpPr>
        <p:spPr bwMode="auto">
          <a:xfrm>
            <a:off x="2006600" y="2068513"/>
            <a:ext cx="6646863" cy="15890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r>
              <a:rPr lang="es-CL" i="1" dirty="0" smtClean="0">
                <a:solidFill>
                  <a:srgbClr val="007A71"/>
                </a:solidFill>
                <a:latin typeface="Verdana" pitchFamily="34" charset="0"/>
                <a:ea typeface="Verdana" pitchFamily="34" charset="0"/>
                <a:cs typeface="Verdana" pitchFamily="34" charset="0"/>
              </a:rPr>
              <a:t>“REGULACIÓN DE LOS DISPOSITIVOS MÉDICOS”</a:t>
            </a:r>
          </a:p>
          <a:p>
            <a:pPr eaLnBrk="1" hangingPunct="1"/>
            <a:endParaRPr lang="es-CL" sz="2400" b="0" dirty="0" smtClean="0">
              <a:solidFill>
                <a:srgbClr val="00A79D"/>
              </a:solidFill>
              <a:latin typeface="Verdana" pitchFamily="34" charset="0"/>
              <a:ea typeface="Verdana" pitchFamily="34" charset="0"/>
              <a:cs typeface="Verdana" pitchFamily="34" charset="0"/>
            </a:endParaRPr>
          </a:p>
        </p:txBody>
      </p:sp>
      <p:sp>
        <p:nvSpPr>
          <p:cNvPr id="9219" name="Content Placeholder 5"/>
          <p:cNvSpPr>
            <a:spLocks noGrp="1"/>
          </p:cNvSpPr>
          <p:nvPr>
            <p:ph sz="quarter" idx="12"/>
          </p:nvPr>
        </p:nvSpPr>
        <p:spPr bwMode="auto">
          <a:xfrm>
            <a:off x="2936875" y="3657600"/>
            <a:ext cx="5699125" cy="26749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r>
              <a:rPr lang="es-CL" sz="1400" b="1" u="sng" dirty="0" smtClean="0">
                <a:solidFill>
                  <a:srgbClr val="007A71"/>
                </a:solidFill>
                <a:latin typeface="Verdana" pitchFamily="34" charset="0"/>
                <a:ea typeface="Verdana" pitchFamily="34" charset="0"/>
                <a:cs typeface="Verdana" pitchFamily="34" charset="0"/>
              </a:rPr>
              <a:t>En </a:t>
            </a:r>
            <a:r>
              <a:rPr lang="es-CL" sz="1400" dirty="0" smtClean="0">
                <a:solidFill>
                  <a:srgbClr val="007A71"/>
                </a:solidFill>
                <a:latin typeface="Verdana" pitchFamily="34" charset="0"/>
                <a:ea typeface="Verdana" pitchFamily="34" charset="0"/>
                <a:cs typeface="Verdana" pitchFamily="34" charset="0"/>
              </a:rPr>
              <a:t>: </a:t>
            </a:r>
          </a:p>
          <a:p>
            <a:pPr eaLnBrk="1" hangingPunct="1"/>
            <a:r>
              <a:rPr lang="es-CL" b="1" u="sng" dirty="0" smtClean="0">
                <a:solidFill>
                  <a:srgbClr val="007A71"/>
                </a:solidFill>
                <a:latin typeface="Verdana" pitchFamily="34" charset="0"/>
                <a:ea typeface="Verdana" pitchFamily="34" charset="0"/>
                <a:cs typeface="Verdana" pitchFamily="34" charset="0"/>
              </a:rPr>
              <a:t>JORNADA DE ÉTICA EN INVESTIGACIÓN</a:t>
            </a:r>
            <a:endParaRPr lang="es-CL" sz="1400" dirty="0" smtClean="0">
              <a:solidFill>
                <a:srgbClr val="007A71"/>
              </a:solidFill>
              <a:latin typeface="Verdana" pitchFamily="34" charset="0"/>
              <a:ea typeface="Verdana" pitchFamily="34" charset="0"/>
              <a:cs typeface="Verdana" pitchFamily="34" charset="0"/>
            </a:endParaRPr>
          </a:p>
          <a:p>
            <a:pPr eaLnBrk="1" hangingPunct="1"/>
            <a:r>
              <a:rPr lang="es-CL" b="1" dirty="0" smtClean="0">
                <a:solidFill>
                  <a:srgbClr val="007A71"/>
                </a:solidFill>
                <a:latin typeface="Verdana" pitchFamily="34" charset="0"/>
                <a:ea typeface="Verdana" pitchFamily="34" charset="0"/>
                <a:cs typeface="Verdana" pitchFamily="34" charset="0"/>
              </a:rPr>
              <a:t>Organizado por Comité Ético Científico-Facultad de Medicina de la P. Universidad Católica de Chile</a:t>
            </a:r>
          </a:p>
          <a:p>
            <a:pPr eaLnBrk="1" hangingPunct="1"/>
            <a:endParaRPr lang="es-CL" b="1" dirty="0" smtClean="0">
              <a:solidFill>
                <a:srgbClr val="007A71"/>
              </a:solidFill>
              <a:latin typeface="Verdana" pitchFamily="34" charset="0"/>
              <a:ea typeface="Verdana" pitchFamily="34" charset="0"/>
              <a:cs typeface="Verdana" pitchFamily="34" charset="0"/>
            </a:endParaRPr>
          </a:p>
          <a:p>
            <a:pPr eaLnBrk="1" hangingPunct="1"/>
            <a:r>
              <a:rPr lang="es-CL" dirty="0" smtClean="0">
                <a:solidFill>
                  <a:srgbClr val="007A71"/>
                </a:solidFill>
                <a:latin typeface="Verdana" pitchFamily="34" charset="0"/>
                <a:ea typeface="Verdana" pitchFamily="34" charset="0"/>
                <a:cs typeface="Verdana" pitchFamily="34" charset="0"/>
              </a:rPr>
              <a:t>Dra. Q.F. Regina </a:t>
            </a:r>
            <a:r>
              <a:rPr lang="es-CL" dirty="0" err="1" smtClean="0">
                <a:solidFill>
                  <a:srgbClr val="007A71"/>
                </a:solidFill>
                <a:latin typeface="Verdana" pitchFamily="34" charset="0"/>
                <a:ea typeface="Verdana" pitchFamily="34" charset="0"/>
                <a:cs typeface="Verdana" pitchFamily="34" charset="0"/>
              </a:rPr>
              <a:t>Pezoa</a:t>
            </a:r>
            <a:r>
              <a:rPr lang="es-CL" dirty="0" smtClean="0">
                <a:solidFill>
                  <a:srgbClr val="007A71"/>
                </a:solidFill>
                <a:latin typeface="Verdana" pitchFamily="34" charset="0"/>
                <a:ea typeface="Verdana" pitchFamily="34" charset="0"/>
                <a:cs typeface="Verdana" pitchFamily="34" charset="0"/>
              </a:rPr>
              <a:t> R.</a:t>
            </a:r>
          </a:p>
          <a:p>
            <a:pPr eaLnBrk="1" hangingPunct="1"/>
            <a:r>
              <a:rPr lang="es-CL" dirty="0" smtClean="0">
                <a:solidFill>
                  <a:srgbClr val="007A71"/>
                </a:solidFill>
                <a:latin typeface="Verdana" pitchFamily="34" charset="0"/>
                <a:ea typeface="Verdana" pitchFamily="34" charset="0"/>
                <a:cs typeface="Verdana" pitchFamily="34" charset="0"/>
              </a:rPr>
              <a:t>31 Julio 2018</a:t>
            </a:r>
          </a:p>
          <a:p>
            <a:pPr eaLnBrk="1" hangingPunct="1"/>
            <a:endParaRPr lang="es-CL" sz="1400" dirty="0" smtClean="0">
              <a:latin typeface="Verdana" pitchFamily="34" charset="0"/>
              <a:ea typeface="Verdana" pitchFamily="34" charset="0"/>
              <a:cs typeface="Verdana" pitchFamily="34" charset="0"/>
            </a:endParaRPr>
          </a:p>
        </p:txBody>
      </p:sp>
      <p:cxnSp>
        <p:nvCxnSpPr>
          <p:cNvPr id="5" name="4 Conector recto"/>
          <p:cNvCxnSpPr/>
          <p:nvPr/>
        </p:nvCxnSpPr>
        <p:spPr>
          <a:xfrm>
            <a:off x="2006600" y="3259138"/>
            <a:ext cx="6213475" cy="0"/>
          </a:xfrm>
          <a:prstGeom prst="line">
            <a:avLst/>
          </a:prstGeom>
          <a:ln w="19050">
            <a:solidFill>
              <a:srgbClr val="00A79D"/>
            </a:solidFill>
          </a:ln>
        </p:spPr>
        <p:style>
          <a:lnRef idx="2">
            <a:schemeClr val="accent1"/>
          </a:lnRef>
          <a:fillRef idx="0">
            <a:schemeClr val="accent1"/>
          </a:fillRef>
          <a:effectRef idx="1">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2 Marcador de contenido"/>
          <p:cNvSpPr txBox="1">
            <a:spLocks/>
          </p:cNvSpPr>
          <p:nvPr/>
        </p:nvSpPr>
        <p:spPr bwMode="auto">
          <a:xfrm>
            <a:off x="323850" y="260350"/>
            <a:ext cx="8558213"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r>
              <a:rPr lang="es-CL" sz="2400" b="1" u="sng" dirty="0" smtClean="0">
                <a:solidFill>
                  <a:srgbClr val="00A79C"/>
                </a:solidFill>
                <a:latin typeface="Verdana" pitchFamily="34" charset="0"/>
              </a:rPr>
              <a:t>Principios Esenciales de Seguridad y Eficacia</a:t>
            </a:r>
            <a:endParaRPr lang="es-CL" sz="2400" b="1" u="sng" dirty="0">
              <a:solidFill>
                <a:srgbClr val="00A79C"/>
              </a:solidFill>
              <a:latin typeface="Verdana" pitchFamily="34" charset="0"/>
            </a:endParaRPr>
          </a:p>
        </p:txBody>
      </p:sp>
      <p:sp>
        <p:nvSpPr>
          <p:cNvPr id="6" name="5 CuadroTexto"/>
          <p:cNvSpPr txBox="1"/>
          <p:nvPr/>
        </p:nvSpPr>
        <p:spPr>
          <a:xfrm>
            <a:off x="395288" y="692150"/>
            <a:ext cx="7993062" cy="8617744"/>
          </a:xfrm>
          <a:prstGeom prst="rect">
            <a:avLst/>
          </a:prstGeom>
          <a:noFill/>
        </p:spPr>
        <p:txBody>
          <a:bodyPr>
            <a:spAutoFit/>
          </a:bodyPr>
          <a:lstStyle/>
          <a:p>
            <a:pPr marL="285750" indent="-285750" algn="just">
              <a:buFont typeface="Wingdings" pitchFamily="2" charset="2"/>
              <a:buChar char="q"/>
              <a:defRPr/>
            </a:pPr>
            <a:endParaRPr lang="es-MX" sz="1600" dirty="0">
              <a:solidFill>
                <a:schemeClr val="tx1">
                  <a:lumMod val="75000"/>
                  <a:lumOff val="25000"/>
                </a:schemeClr>
              </a:solidFill>
              <a:latin typeface="Verdana" pitchFamily="34" charset="0"/>
              <a:ea typeface="Verdana" pitchFamily="34" charset="0"/>
              <a:cs typeface="Verdana" pitchFamily="34" charset="0"/>
            </a:endParaRPr>
          </a:p>
          <a:p>
            <a:pPr marL="285750" indent="-285750" algn="just">
              <a:buFont typeface="Wingdings" pitchFamily="2" charset="2"/>
              <a:buChar char="Ø"/>
              <a:defRPr/>
            </a:pPr>
            <a:r>
              <a:rPr lang="es-MX" dirty="0">
                <a:solidFill>
                  <a:schemeClr val="tx1">
                    <a:lumMod val="75000"/>
                    <a:lumOff val="25000"/>
                  </a:schemeClr>
                </a:solidFill>
                <a:latin typeface="Verdana" pitchFamily="34" charset="0"/>
                <a:ea typeface="Verdana" pitchFamily="34" charset="0"/>
                <a:cs typeface="Verdana" pitchFamily="34" charset="0"/>
              </a:rPr>
              <a:t>De acuerdo a lo establecido en el documento, un marco regulatorio para DM debe considerar que </a:t>
            </a:r>
            <a:r>
              <a:rPr lang="es-MX" u="sng" dirty="0">
                <a:solidFill>
                  <a:schemeClr val="tx1">
                    <a:lumMod val="75000"/>
                    <a:lumOff val="25000"/>
                  </a:schemeClr>
                </a:solidFill>
                <a:latin typeface="Verdana" pitchFamily="34" charset="0"/>
                <a:ea typeface="Verdana" pitchFamily="34" charset="0"/>
                <a:cs typeface="Verdana" pitchFamily="34" charset="0"/>
              </a:rPr>
              <a:t>un dispositivo médico debe ser seguro </a:t>
            </a:r>
            <a:r>
              <a:rPr lang="es-MX" dirty="0">
                <a:solidFill>
                  <a:schemeClr val="tx1">
                    <a:lumMod val="75000"/>
                    <a:lumOff val="25000"/>
                  </a:schemeClr>
                </a:solidFill>
                <a:latin typeface="Verdana" pitchFamily="34" charset="0"/>
                <a:ea typeface="Verdana" pitchFamily="34" charset="0"/>
                <a:cs typeface="Verdana" pitchFamily="34" charset="0"/>
              </a:rPr>
              <a:t>y </a:t>
            </a:r>
            <a:r>
              <a:rPr lang="es-MX" u="sng" dirty="0">
                <a:solidFill>
                  <a:schemeClr val="tx1">
                    <a:lumMod val="75000"/>
                    <a:lumOff val="25000"/>
                  </a:schemeClr>
                </a:solidFill>
                <a:latin typeface="Verdana" pitchFamily="34" charset="0"/>
                <a:ea typeface="Verdana" pitchFamily="34" charset="0"/>
                <a:cs typeface="Verdana" pitchFamily="34" charset="0"/>
              </a:rPr>
              <a:t>cumplir con el uso previsto</a:t>
            </a:r>
            <a:r>
              <a:rPr lang="es-MX" dirty="0">
                <a:solidFill>
                  <a:schemeClr val="tx1">
                    <a:lumMod val="75000"/>
                    <a:lumOff val="25000"/>
                  </a:schemeClr>
                </a:solidFill>
                <a:latin typeface="Verdana" pitchFamily="34" charset="0"/>
                <a:ea typeface="Verdana" pitchFamily="34" charset="0"/>
                <a:cs typeface="Verdana" pitchFamily="34" charset="0"/>
              </a:rPr>
              <a:t> declarado por el fabricante.</a:t>
            </a:r>
          </a:p>
          <a:p>
            <a:pPr marL="285750" indent="-285750" algn="just">
              <a:buFont typeface="Wingdings" pitchFamily="2" charset="2"/>
              <a:buChar char="Ø"/>
              <a:defRPr/>
            </a:pPr>
            <a:endParaRPr lang="es-MX" dirty="0">
              <a:solidFill>
                <a:schemeClr val="tx1">
                  <a:lumMod val="75000"/>
                  <a:lumOff val="25000"/>
                </a:schemeClr>
              </a:solidFill>
              <a:latin typeface="Verdana" pitchFamily="34" charset="0"/>
              <a:ea typeface="Verdana" pitchFamily="34" charset="0"/>
              <a:cs typeface="Verdana" pitchFamily="34" charset="0"/>
            </a:endParaRPr>
          </a:p>
          <a:p>
            <a:pPr marL="285750" indent="-285750" algn="just">
              <a:buFont typeface="Wingdings" pitchFamily="2" charset="2"/>
              <a:buChar char="Ø"/>
              <a:defRPr/>
            </a:pPr>
            <a:r>
              <a:rPr lang="es-MX" dirty="0">
                <a:solidFill>
                  <a:schemeClr val="tx1">
                    <a:lumMod val="75000"/>
                    <a:lumOff val="25000"/>
                  </a:schemeClr>
                </a:solidFill>
                <a:latin typeface="Verdana" pitchFamily="34" charset="0"/>
                <a:ea typeface="Verdana" pitchFamily="34" charset="0"/>
                <a:cs typeface="Verdana" pitchFamily="34" charset="0"/>
              </a:rPr>
              <a:t>OMS adoptó el documento sobre Principios Esenciales de Seguridad y Eficacia , elaborado inicialmente por el grupo GHTF y aceptado también por su sucesor el IMDRF. </a:t>
            </a:r>
          </a:p>
          <a:p>
            <a:pPr marL="285750" indent="-285750" algn="just">
              <a:buFont typeface="Wingdings" pitchFamily="2" charset="2"/>
              <a:buChar char="Ø"/>
              <a:defRPr/>
            </a:pPr>
            <a:endParaRPr lang="es-MX" dirty="0">
              <a:solidFill>
                <a:schemeClr val="tx1">
                  <a:lumMod val="75000"/>
                  <a:lumOff val="25000"/>
                </a:schemeClr>
              </a:solidFill>
              <a:latin typeface="Verdana" pitchFamily="34" charset="0"/>
              <a:ea typeface="Verdana" pitchFamily="34" charset="0"/>
              <a:cs typeface="Verdana" pitchFamily="34" charset="0"/>
            </a:endParaRPr>
          </a:p>
          <a:p>
            <a:pPr marL="285750" indent="-285750" algn="just">
              <a:buFont typeface="Wingdings" pitchFamily="2" charset="2"/>
              <a:buChar char="Ø"/>
              <a:defRPr/>
            </a:pPr>
            <a:r>
              <a:rPr lang="es-MX" dirty="0">
                <a:solidFill>
                  <a:schemeClr val="tx1">
                    <a:lumMod val="75000"/>
                    <a:lumOff val="25000"/>
                  </a:schemeClr>
                </a:solidFill>
                <a:latin typeface="Verdana" pitchFamily="34" charset="0"/>
                <a:ea typeface="Verdana" pitchFamily="34" charset="0"/>
                <a:cs typeface="Verdana" pitchFamily="34" charset="0"/>
              </a:rPr>
              <a:t>El fabricante debe demostrar a la Autoridad Reguladora, el cumplimiento con los Principios Esenciales y que su DM ha sido diseñado y fabricado para ser seguro y cumplir con el uso previsto declarado. </a:t>
            </a:r>
          </a:p>
          <a:p>
            <a:pPr marL="285750" indent="-285750" algn="just">
              <a:buFont typeface="Wingdings" pitchFamily="2" charset="2"/>
              <a:buChar char="Ø"/>
              <a:defRPr/>
            </a:pPr>
            <a:endParaRPr lang="es-MX" dirty="0">
              <a:solidFill>
                <a:schemeClr val="tx1">
                  <a:lumMod val="75000"/>
                  <a:lumOff val="25000"/>
                </a:schemeClr>
              </a:solidFill>
              <a:latin typeface="Verdana" pitchFamily="34" charset="0"/>
              <a:ea typeface="Verdana" pitchFamily="34" charset="0"/>
              <a:cs typeface="Verdana" pitchFamily="34" charset="0"/>
            </a:endParaRPr>
          </a:p>
          <a:p>
            <a:pPr marL="285750" indent="-285750" algn="just">
              <a:buFont typeface="Wingdings" pitchFamily="2" charset="2"/>
              <a:buChar char="Ø"/>
              <a:defRPr/>
            </a:pPr>
            <a:r>
              <a:rPr lang="es-MX" dirty="0">
                <a:solidFill>
                  <a:schemeClr val="tx1">
                    <a:lumMod val="75000"/>
                    <a:lumOff val="25000"/>
                  </a:schemeClr>
                </a:solidFill>
                <a:latin typeface="Verdana" pitchFamily="34" charset="0"/>
                <a:ea typeface="Verdana" pitchFamily="34" charset="0"/>
                <a:cs typeface="Verdana" pitchFamily="34" charset="0"/>
              </a:rPr>
              <a:t>Existen </a:t>
            </a:r>
            <a:r>
              <a:rPr lang="es-MX" u="sng" dirty="0">
                <a:solidFill>
                  <a:schemeClr val="tx1">
                    <a:lumMod val="75000"/>
                    <a:lumOff val="25000"/>
                  </a:schemeClr>
                </a:solidFill>
                <a:latin typeface="Verdana" pitchFamily="34" charset="0"/>
                <a:ea typeface="Verdana" pitchFamily="34" charset="0"/>
                <a:cs typeface="Verdana" pitchFamily="34" charset="0"/>
              </a:rPr>
              <a:t>Principios Generales</a:t>
            </a:r>
            <a:r>
              <a:rPr lang="es-MX" dirty="0">
                <a:solidFill>
                  <a:schemeClr val="tx1">
                    <a:lumMod val="75000"/>
                    <a:lumOff val="25000"/>
                  </a:schemeClr>
                </a:solidFill>
                <a:latin typeface="Verdana" pitchFamily="34" charset="0"/>
                <a:ea typeface="Verdana" pitchFamily="34" charset="0"/>
                <a:cs typeface="Verdana" pitchFamily="34" charset="0"/>
              </a:rPr>
              <a:t>, que son </a:t>
            </a:r>
            <a:r>
              <a:rPr lang="es-MX" u="sng" dirty="0">
                <a:solidFill>
                  <a:schemeClr val="tx1">
                    <a:lumMod val="75000"/>
                    <a:lumOff val="25000"/>
                  </a:schemeClr>
                </a:solidFill>
                <a:latin typeface="Verdana" pitchFamily="34" charset="0"/>
                <a:ea typeface="Verdana" pitchFamily="34" charset="0"/>
                <a:cs typeface="Verdana" pitchFamily="34" charset="0"/>
              </a:rPr>
              <a:t>aplicables a todos </a:t>
            </a:r>
            <a:r>
              <a:rPr lang="es-MX" dirty="0">
                <a:solidFill>
                  <a:schemeClr val="tx1">
                    <a:lumMod val="75000"/>
                    <a:lumOff val="25000"/>
                  </a:schemeClr>
                </a:solidFill>
                <a:latin typeface="Verdana" pitchFamily="34" charset="0"/>
                <a:ea typeface="Verdana" pitchFamily="34" charset="0"/>
                <a:cs typeface="Verdana" pitchFamily="34" charset="0"/>
              </a:rPr>
              <a:t>los dispositivos médicos y otros </a:t>
            </a:r>
            <a:r>
              <a:rPr lang="es-MX" u="sng" dirty="0">
                <a:solidFill>
                  <a:schemeClr val="tx1">
                    <a:lumMod val="75000"/>
                    <a:lumOff val="25000"/>
                  </a:schemeClr>
                </a:solidFill>
                <a:latin typeface="Verdana" pitchFamily="34" charset="0"/>
                <a:ea typeface="Verdana" pitchFamily="34" charset="0"/>
                <a:cs typeface="Verdana" pitchFamily="34" charset="0"/>
              </a:rPr>
              <a:t>Principios Específicos</a:t>
            </a:r>
            <a:r>
              <a:rPr lang="es-MX" dirty="0">
                <a:solidFill>
                  <a:schemeClr val="tx1">
                    <a:lumMod val="75000"/>
                    <a:lumOff val="25000"/>
                  </a:schemeClr>
                </a:solidFill>
                <a:latin typeface="Verdana" pitchFamily="34" charset="0"/>
                <a:ea typeface="Verdana" pitchFamily="34" charset="0"/>
                <a:cs typeface="Verdana" pitchFamily="34" charset="0"/>
              </a:rPr>
              <a:t> aplicables a dispositivos médicos con características particulares, por ejemplo: implantes y  DM conectados a una fuente de energía.</a:t>
            </a:r>
          </a:p>
          <a:p>
            <a:pPr algn="just">
              <a:defRPr/>
            </a:pPr>
            <a:endParaRPr lang="es-MX" sz="1600" dirty="0">
              <a:solidFill>
                <a:schemeClr val="tx1">
                  <a:lumMod val="75000"/>
                  <a:lumOff val="25000"/>
                </a:schemeClr>
              </a:solidFill>
              <a:latin typeface="Verdana" pitchFamily="34" charset="0"/>
              <a:ea typeface="Verdana" pitchFamily="34" charset="0"/>
              <a:cs typeface="Verdana" pitchFamily="34" charset="0"/>
            </a:endParaRPr>
          </a:p>
          <a:p>
            <a:pPr algn="just">
              <a:defRPr/>
            </a:pPr>
            <a:endParaRPr lang="es-MX" sz="1600" dirty="0">
              <a:solidFill>
                <a:schemeClr val="tx1">
                  <a:lumMod val="75000"/>
                  <a:lumOff val="25000"/>
                </a:schemeClr>
              </a:solidFill>
              <a:latin typeface="Verdana" pitchFamily="34" charset="0"/>
              <a:ea typeface="Verdana" pitchFamily="34" charset="0"/>
              <a:cs typeface="Verdana" pitchFamily="34" charset="0"/>
            </a:endParaRPr>
          </a:p>
          <a:p>
            <a:pPr marL="285750" indent="-285750" algn="just">
              <a:buFont typeface="Wingdings" pitchFamily="2" charset="2"/>
              <a:buChar char="q"/>
              <a:defRPr/>
            </a:pPr>
            <a:endParaRPr lang="es-MX" sz="1600" dirty="0">
              <a:solidFill>
                <a:schemeClr val="tx1">
                  <a:lumMod val="75000"/>
                  <a:lumOff val="25000"/>
                </a:schemeClr>
              </a:solidFill>
              <a:latin typeface="Verdana" pitchFamily="34" charset="0"/>
              <a:ea typeface="Verdana" pitchFamily="34" charset="0"/>
              <a:cs typeface="Verdana" pitchFamily="34" charset="0"/>
            </a:endParaRPr>
          </a:p>
          <a:p>
            <a:pPr algn="just">
              <a:defRPr/>
            </a:pPr>
            <a:endParaRPr lang="es-MX" sz="1600" b="1" dirty="0">
              <a:solidFill>
                <a:schemeClr val="tx1">
                  <a:lumMod val="75000"/>
                  <a:lumOff val="25000"/>
                </a:schemeClr>
              </a:solidFill>
              <a:latin typeface="Verdana" pitchFamily="34" charset="0"/>
              <a:ea typeface="Verdana" pitchFamily="34" charset="0"/>
              <a:cs typeface="Verdana" pitchFamily="34" charset="0"/>
            </a:endParaRPr>
          </a:p>
          <a:p>
            <a:pPr algn="just">
              <a:defRPr/>
            </a:pPr>
            <a:endParaRPr lang="es-CL" sz="1000" b="1" dirty="0">
              <a:solidFill>
                <a:schemeClr val="tx1">
                  <a:lumMod val="75000"/>
                  <a:lumOff val="25000"/>
                </a:schemeClr>
              </a:solidFill>
              <a:latin typeface="Verdana" pitchFamily="34" charset="0"/>
              <a:ea typeface="Verdana" pitchFamily="34" charset="0"/>
              <a:cs typeface="Verdana" pitchFamily="34" charset="0"/>
            </a:endParaRPr>
          </a:p>
          <a:p>
            <a:pPr algn="just">
              <a:defRPr/>
            </a:pPr>
            <a:endParaRPr lang="es-CL" sz="2000" dirty="0">
              <a:solidFill>
                <a:schemeClr val="tx1">
                  <a:lumMod val="75000"/>
                  <a:lumOff val="25000"/>
                </a:schemeClr>
              </a:solidFill>
              <a:latin typeface="Verdana" pitchFamily="34" charset="0"/>
              <a:ea typeface="Verdana" pitchFamily="34" charset="0"/>
              <a:cs typeface="Verdana" pitchFamily="34" charset="0"/>
            </a:endParaRPr>
          </a:p>
          <a:p>
            <a:pPr algn="just">
              <a:defRPr/>
            </a:pPr>
            <a:endParaRPr lang="es-CL" sz="2000" b="1" dirty="0">
              <a:solidFill>
                <a:schemeClr val="tx1">
                  <a:lumMod val="75000"/>
                  <a:lumOff val="25000"/>
                </a:schemeClr>
              </a:solidFill>
              <a:latin typeface="Verdana" pitchFamily="34" charset="0"/>
              <a:ea typeface="Verdana" pitchFamily="34" charset="0"/>
              <a:cs typeface="Verdana" pitchFamily="34" charset="0"/>
            </a:endParaRPr>
          </a:p>
          <a:p>
            <a:pPr algn="just">
              <a:defRPr/>
            </a:pPr>
            <a:endParaRPr lang="es-CL" sz="2000" dirty="0">
              <a:solidFill>
                <a:schemeClr val="tx1">
                  <a:lumMod val="75000"/>
                  <a:lumOff val="25000"/>
                </a:schemeClr>
              </a:solidFill>
              <a:latin typeface="Verdana" pitchFamily="34" charset="0"/>
              <a:ea typeface="Verdana" pitchFamily="34" charset="0"/>
              <a:cs typeface="Verdana" pitchFamily="34" charset="0"/>
            </a:endParaRPr>
          </a:p>
          <a:p>
            <a:pPr algn="just">
              <a:defRPr/>
            </a:pPr>
            <a:endParaRPr lang="es-CL" sz="2000" b="1" dirty="0">
              <a:solidFill>
                <a:schemeClr val="tx1">
                  <a:lumMod val="75000"/>
                  <a:lumOff val="25000"/>
                </a:schemeClr>
              </a:solidFill>
              <a:latin typeface="Verdana" pitchFamily="34" charset="0"/>
              <a:ea typeface="Verdana" pitchFamily="34" charset="0"/>
              <a:cs typeface="Verdana" pitchFamily="34" charset="0"/>
            </a:endParaRPr>
          </a:p>
          <a:p>
            <a:pPr algn="just">
              <a:defRPr/>
            </a:pPr>
            <a:endParaRPr lang="es-CL" sz="2000" b="1" dirty="0">
              <a:solidFill>
                <a:schemeClr val="tx1">
                  <a:lumMod val="75000"/>
                  <a:lumOff val="25000"/>
                </a:schemeClr>
              </a:solidFill>
              <a:latin typeface="Verdana" pitchFamily="34" charset="0"/>
              <a:ea typeface="Verdana" pitchFamily="34" charset="0"/>
              <a:cs typeface="Verdana" pitchFamily="34" charset="0"/>
            </a:endParaRPr>
          </a:p>
          <a:p>
            <a:pPr algn="just">
              <a:defRPr/>
            </a:pPr>
            <a:endParaRPr lang="es-CL" sz="2000" dirty="0">
              <a:solidFill>
                <a:schemeClr val="tx1">
                  <a:lumMod val="75000"/>
                  <a:lumOff val="25000"/>
                </a:schemeClr>
              </a:solidFill>
              <a:latin typeface="Verdana" pitchFamily="34" charset="0"/>
              <a:ea typeface="Verdana" pitchFamily="34" charset="0"/>
              <a:cs typeface="Verdana" pitchFamily="34" charset="0"/>
            </a:endParaRPr>
          </a:p>
          <a:p>
            <a:pPr algn="just">
              <a:defRPr/>
            </a:pPr>
            <a:endParaRPr lang="es-CL" sz="2000" dirty="0">
              <a:solidFill>
                <a:schemeClr val="tx1">
                  <a:lumMod val="75000"/>
                  <a:lumOff val="25000"/>
                </a:schemeClr>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4135688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111125" y="260350"/>
            <a:ext cx="8640763" cy="792163"/>
          </a:xfrm>
          <a:prstGeom prst="rect">
            <a:avLst/>
          </a:prstGeom>
        </p:spPr>
        <p:txBody>
          <a:bodyPr/>
          <a:lstStyle/>
          <a:p>
            <a:pPr algn="ctr">
              <a:defRPr/>
            </a:pPr>
            <a:r>
              <a:rPr lang="es-CL" sz="2000" b="1" u="sng" dirty="0" smtClean="0">
                <a:solidFill>
                  <a:srgbClr val="00A79C"/>
                </a:solidFill>
                <a:latin typeface="Verdana" pitchFamily="34" charset="0"/>
                <a:ea typeface="+mj-ea"/>
                <a:cs typeface="+mj-cs"/>
              </a:rPr>
              <a:t>Recomendaciones para la implementación de Controles Regulatorios </a:t>
            </a:r>
            <a:endParaRPr lang="es-CL" sz="2000" b="1" u="sng" dirty="0">
              <a:solidFill>
                <a:srgbClr val="00A79C"/>
              </a:solidFill>
              <a:latin typeface="Verdana" pitchFamily="34" charset="0"/>
              <a:ea typeface="+mj-ea"/>
              <a:cs typeface="+mj-cs"/>
            </a:endParaRPr>
          </a:p>
        </p:txBody>
      </p:sp>
      <p:sp>
        <p:nvSpPr>
          <p:cNvPr id="8" name="1 Marcador de contenido"/>
          <p:cNvSpPr>
            <a:spLocks noGrp="1"/>
          </p:cNvSpPr>
          <p:nvPr>
            <p:ph idx="1"/>
          </p:nvPr>
        </p:nvSpPr>
        <p:spPr>
          <a:xfrm>
            <a:off x="341313" y="1008063"/>
            <a:ext cx="8174037" cy="5564187"/>
          </a:xfrm>
        </p:spPr>
        <p:txBody>
          <a:bodyPr>
            <a:normAutofit lnSpcReduction="10000"/>
          </a:bodyPr>
          <a:lstStyle/>
          <a:p>
            <a:pPr marL="285750" indent="-285750" algn="just">
              <a:buFont typeface="Wingdings" pitchFamily="2" charset="2"/>
              <a:buChar char="Ø"/>
              <a:defRPr/>
            </a:pPr>
            <a:r>
              <a:rPr lang="es-MX" sz="1700" dirty="0" smtClean="0"/>
              <a:t>Para alcanzar un grado óptimo de seguridad y desempeño de los dispositivos médicos, es preciso contar con la </a:t>
            </a:r>
            <a:r>
              <a:rPr lang="es-MX" sz="1700" u="sng" dirty="0" smtClean="0"/>
              <a:t>colaboración de todas las personas que intervienen en el ciclo de vida de éstos</a:t>
            </a:r>
            <a:r>
              <a:rPr lang="es-MX" sz="1700" dirty="0" smtClean="0"/>
              <a:t>: las autoridades reguladoras, los fabricantes, los importadores, los distribuidores, los usuarios y la población en general.</a:t>
            </a:r>
          </a:p>
          <a:p>
            <a:pPr marL="285750" indent="-285750" algn="just">
              <a:buFont typeface="Wingdings" pitchFamily="2" charset="2"/>
              <a:buChar char="Ø"/>
              <a:defRPr/>
            </a:pPr>
            <a:endParaRPr lang="es-MX" sz="1300" dirty="0"/>
          </a:p>
          <a:p>
            <a:pPr marL="285750" indent="-285750" algn="just">
              <a:buFont typeface="Wingdings" pitchFamily="2" charset="2"/>
              <a:buChar char="Ø"/>
              <a:defRPr/>
            </a:pPr>
            <a:r>
              <a:rPr lang="es-MX" sz="1700" dirty="0" smtClean="0"/>
              <a:t>Recordemos que </a:t>
            </a:r>
            <a:r>
              <a:rPr lang="es-CL" sz="1700" dirty="0" smtClean="0"/>
              <a:t>el </a:t>
            </a:r>
            <a:r>
              <a:rPr lang="es-CL" sz="1700" dirty="0"/>
              <a:t>modelo regulatorio propuesto por la OMS considera una </a:t>
            </a:r>
            <a:r>
              <a:rPr lang="es-CL" sz="1700" u="sng" dirty="0"/>
              <a:t>implementación progresiva</a:t>
            </a:r>
            <a:r>
              <a:rPr lang="es-CL" sz="1700" dirty="0"/>
              <a:t> -de acuerdo a los recursos disponibles en cada país- de requisitos y aspectos regulatorios en las etapas de pre y post comercialización, comenzando </a:t>
            </a:r>
            <a:r>
              <a:rPr lang="es-CL" sz="1700" u="sng" dirty="0"/>
              <a:t>desde un nivel básico</a:t>
            </a:r>
            <a:r>
              <a:rPr lang="es-CL" sz="1700" dirty="0"/>
              <a:t> </a:t>
            </a:r>
            <a:r>
              <a:rPr lang="es-CL" sz="1700" u="sng" dirty="0"/>
              <a:t>hasta alcanzar un nivel </a:t>
            </a:r>
            <a:r>
              <a:rPr lang="es-CL" sz="1700" u="sng" dirty="0" smtClean="0"/>
              <a:t>avanzado</a:t>
            </a:r>
            <a:r>
              <a:rPr lang="es-CL" sz="1700" dirty="0" smtClean="0"/>
              <a:t>.</a:t>
            </a:r>
          </a:p>
          <a:p>
            <a:pPr marL="285750" indent="-285750" algn="just">
              <a:buFont typeface="Wingdings" pitchFamily="2" charset="2"/>
              <a:buChar char="Ø"/>
              <a:defRPr/>
            </a:pPr>
            <a:endParaRPr lang="es-CL" sz="1300" dirty="0"/>
          </a:p>
          <a:p>
            <a:pPr marL="285750" indent="-285750" algn="just">
              <a:buFont typeface="Wingdings" pitchFamily="2" charset="2"/>
              <a:buChar char="Ø"/>
              <a:defRPr/>
            </a:pPr>
            <a:r>
              <a:rPr lang="es-CL" sz="1700" dirty="0" smtClean="0"/>
              <a:t>A continuación, se señalarán los elementos claves que un marco regulatorio de dispositivos médicos debería incluir, en una </a:t>
            </a:r>
            <a:r>
              <a:rPr lang="es-CL" sz="1700" u="sng" dirty="0" smtClean="0"/>
              <a:t>primera etapa</a:t>
            </a:r>
            <a:r>
              <a:rPr lang="es-CL" sz="1700" dirty="0" smtClean="0"/>
              <a:t> considerando un </a:t>
            </a:r>
            <a:r>
              <a:rPr lang="es-CL" sz="1700" b="1" dirty="0" smtClean="0"/>
              <a:t>nivel básico </a:t>
            </a:r>
            <a:r>
              <a:rPr lang="es-CL" sz="1700" dirty="0" smtClean="0"/>
              <a:t>y en una </a:t>
            </a:r>
            <a:r>
              <a:rPr lang="es-CL" sz="1700" u="sng" dirty="0" smtClean="0"/>
              <a:t>segunda etapa </a:t>
            </a:r>
            <a:r>
              <a:rPr lang="es-CL" sz="1700" dirty="0" smtClean="0"/>
              <a:t>considerando </a:t>
            </a:r>
            <a:r>
              <a:rPr lang="es-CL" sz="1700" b="1" dirty="0" smtClean="0"/>
              <a:t>un nivel avanzado</a:t>
            </a:r>
            <a:r>
              <a:rPr lang="es-CL" sz="1700" dirty="0" smtClean="0"/>
              <a:t>, de acuerdo a la realidad de cada país. </a:t>
            </a:r>
          </a:p>
          <a:p>
            <a:pPr marL="285750" indent="-285750" algn="just">
              <a:buFont typeface="Wingdings" pitchFamily="2" charset="2"/>
              <a:buChar char="Ø"/>
              <a:defRPr/>
            </a:pPr>
            <a:endParaRPr lang="es-CL" sz="1300" dirty="0"/>
          </a:p>
          <a:p>
            <a:pPr marL="285750" indent="-285750" algn="just">
              <a:buFont typeface="Wingdings" pitchFamily="2" charset="2"/>
              <a:buChar char="Ø"/>
              <a:defRPr/>
            </a:pPr>
            <a:r>
              <a:rPr lang="es-CL" sz="1700" dirty="0" smtClean="0"/>
              <a:t>Dado que la mayoría de los países en desarrollo son importadores de DM, deberá darse prioridad al registro de importadores y distribuidores y productos, a la capacitación de los usuarios y a la vigilancia post comercialización de los DM (uso correcto, alertas por problemas y retiro del mercado).</a:t>
            </a:r>
          </a:p>
          <a:p>
            <a:pPr algn="just">
              <a:defRPr/>
            </a:pPr>
            <a:endParaRPr lang="es-CL" sz="1700" dirty="0"/>
          </a:p>
          <a:p>
            <a:pPr algn="just">
              <a:defRPr/>
            </a:pPr>
            <a:endParaRPr lang="es-CL" sz="1700" dirty="0" smtClean="0"/>
          </a:p>
          <a:p>
            <a:pPr algn="just">
              <a:defRPr/>
            </a:pPr>
            <a:endParaRPr lang="es-CL" sz="1600" dirty="0"/>
          </a:p>
          <a:p>
            <a:pPr algn="just">
              <a:defRPr/>
            </a:pPr>
            <a:endParaRPr lang="es-MX" sz="1600" dirty="0"/>
          </a:p>
          <a:p>
            <a:pPr algn="just">
              <a:defRPr/>
            </a:pPr>
            <a:endParaRPr lang="es-MX" dirty="0"/>
          </a:p>
          <a:p>
            <a:pPr algn="just">
              <a:defRPr/>
            </a:pPr>
            <a:endParaRPr lang="es-CL" dirty="0"/>
          </a:p>
        </p:txBody>
      </p:sp>
    </p:spTree>
    <p:extLst>
      <p:ext uri="{BB962C8B-B14F-4D97-AF65-F5344CB8AC3E}">
        <p14:creationId xmlns:p14="http://schemas.microsoft.com/office/powerpoint/2010/main" val="14633545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179388" y="274638"/>
            <a:ext cx="8137525" cy="792162"/>
          </a:xfrm>
          <a:prstGeom prst="rect">
            <a:avLst/>
          </a:prstGeom>
        </p:spPr>
        <p:txBody>
          <a:bodyPr/>
          <a:lstStyle/>
          <a:p>
            <a:pPr algn="ctr">
              <a:defRPr/>
            </a:pPr>
            <a:endParaRPr lang="es-CL" sz="2000" b="1" dirty="0">
              <a:solidFill>
                <a:srgbClr val="4F81BD"/>
              </a:solidFill>
              <a:latin typeface="Verdana" pitchFamily="34" charset="0"/>
              <a:ea typeface="+mj-ea"/>
              <a:cs typeface="+mj-cs"/>
            </a:endParaRPr>
          </a:p>
        </p:txBody>
      </p:sp>
      <p:sp>
        <p:nvSpPr>
          <p:cNvPr id="6" name="5 Rectángulo"/>
          <p:cNvSpPr/>
          <p:nvPr/>
        </p:nvSpPr>
        <p:spPr>
          <a:xfrm>
            <a:off x="512763" y="981075"/>
            <a:ext cx="7804150" cy="5816600"/>
          </a:xfrm>
          <a:prstGeom prst="rect">
            <a:avLst/>
          </a:prstGeom>
        </p:spPr>
        <p:txBody>
          <a:bodyPr>
            <a:spAutoFit/>
          </a:bodyPr>
          <a:lstStyle/>
          <a:p>
            <a:pPr marL="457200" indent="-457200" algn="just">
              <a:buFontTx/>
              <a:buAutoNum type="arabicPeriod"/>
              <a:defRPr/>
            </a:pPr>
            <a:r>
              <a:rPr lang="es-MX" sz="1600" b="1" u="sng" dirty="0">
                <a:solidFill>
                  <a:schemeClr val="tx1">
                    <a:lumMod val="65000"/>
                    <a:lumOff val="35000"/>
                  </a:schemeClr>
                </a:solidFill>
                <a:latin typeface="Verdana" pitchFamily="34" charset="0"/>
                <a:ea typeface="Verdana" pitchFamily="34" charset="0"/>
                <a:cs typeface="Verdana" pitchFamily="34" charset="0"/>
              </a:rPr>
              <a:t>Elementos Claves Marco Regulatorio DM</a:t>
            </a:r>
            <a:r>
              <a:rPr lang="es-MX" sz="1600" b="1" dirty="0">
                <a:solidFill>
                  <a:schemeClr val="tx1">
                    <a:lumMod val="65000"/>
                    <a:lumOff val="35000"/>
                  </a:schemeClr>
                </a:solidFill>
                <a:latin typeface="Verdana" pitchFamily="34" charset="0"/>
                <a:ea typeface="Verdana" pitchFamily="34" charset="0"/>
                <a:cs typeface="Verdana" pitchFamily="34" charset="0"/>
              </a:rPr>
              <a:t> (Nivel Básico)</a:t>
            </a:r>
          </a:p>
          <a:p>
            <a:pPr marL="457200" indent="-457200" algn="just">
              <a:defRPr/>
            </a:pPr>
            <a:endParaRPr lang="es-MX" sz="1000" b="1" dirty="0">
              <a:solidFill>
                <a:schemeClr val="tx1">
                  <a:lumMod val="75000"/>
                  <a:lumOff val="25000"/>
                </a:schemeClr>
              </a:solidFill>
              <a:latin typeface="Verdana" pitchFamily="34" charset="0"/>
              <a:ea typeface="Verdana" pitchFamily="34" charset="0"/>
              <a:cs typeface="Verdana" pitchFamily="34" charset="0"/>
            </a:endParaRPr>
          </a:p>
          <a:p>
            <a:pPr marL="457200" indent="-457200" algn="just">
              <a:buFont typeface="Wingdings" pitchFamily="2" charset="2"/>
              <a:buChar char="ü"/>
              <a:defRPr/>
            </a:pPr>
            <a:r>
              <a:rPr lang="es-MX" sz="1600" u="sng" dirty="0">
                <a:solidFill>
                  <a:schemeClr val="tx1">
                    <a:lumMod val="85000"/>
                    <a:lumOff val="15000"/>
                  </a:schemeClr>
                </a:solidFill>
                <a:latin typeface="Verdana" pitchFamily="34" charset="0"/>
                <a:ea typeface="Verdana" pitchFamily="34" charset="0"/>
                <a:cs typeface="Verdana" pitchFamily="34" charset="0"/>
              </a:rPr>
              <a:t>Ley</a:t>
            </a:r>
            <a:r>
              <a:rPr lang="es-MX" sz="1600" dirty="0">
                <a:solidFill>
                  <a:schemeClr val="tx1">
                    <a:lumMod val="85000"/>
                    <a:lumOff val="15000"/>
                  </a:schemeClr>
                </a:solidFill>
                <a:latin typeface="Verdana" pitchFamily="34" charset="0"/>
                <a:ea typeface="Verdana" pitchFamily="34" charset="0"/>
                <a:cs typeface="Verdana" pitchFamily="34" charset="0"/>
              </a:rPr>
              <a:t> que considere la definición de DM y DMD</a:t>
            </a:r>
            <a:r>
              <a:rPr lang="es-MX" sz="1600" i="1" dirty="0">
                <a:solidFill>
                  <a:schemeClr val="tx1">
                    <a:lumMod val="85000"/>
                    <a:lumOff val="15000"/>
                  </a:schemeClr>
                </a:solidFill>
                <a:latin typeface="Verdana" pitchFamily="34" charset="0"/>
                <a:ea typeface="Verdana" pitchFamily="34" charset="0"/>
                <a:cs typeface="Verdana" pitchFamily="34" charset="0"/>
              </a:rPr>
              <a:t>IV </a:t>
            </a:r>
            <a:r>
              <a:rPr lang="es-MX" sz="1600" dirty="0">
                <a:solidFill>
                  <a:schemeClr val="tx1">
                    <a:lumMod val="85000"/>
                    <a:lumOff val="15000"/>
                  </a:schemeClr>
                </a:solidFill>
                <a:latin typeface="Verdana" pitchFamily="34" charset="0"/>
                <a:ea typeface="Verdana" pitchFamily="34" charset="0"/>
                <a:cs typeface="Verdana" pitchFamily="34" charset="0"/>
              </a:rPr>
              <a:t>y establezca un período de transición para la implementación de los requisitos regulatorios.</a:t>
            </a:r>
          </a:p>
          <a:p>
            <a:pPr algn="just">
              <a:defRPr/>
            </a:pPr>
            <a:endParaRPr lang="es-MX" sz="1000" i="1" dirty="0">
              <a:solidFill>
                <a:schemeClr val="tx1">
                  <a:lumMod val="85000"/>
                  <a:lumOff val="15000"/>
                </a:schemeClr>
              </a:solidFill>
              <a:latin typeface="Verdana" pitchFamily="34" charset="0"/>
              <a:ea typeface="Verdana" pitchFamily="34" charset="0"/>
              <a:cs typeface="Verdana" pitchFamily="34" charset="0"/>
            </a:endParaRPr>
          </a:p>
          <a:p>
            <a:pPr marL="457200" indent="-457200" algn="just">
              <a:buFont typeface="Wingdings" pitchFamily="2" charset="2"/>
              <a:buChar char="ü"/>
              <a:defRPr/>
            </a:pPr>
            <a:r>
              <a:rPr lang="es-MX" sz="1600" dirty="0">
                <a:solidFill>
                  <a:schemeClr val="tx1">
                    <a:lumMod val="85000"/>
                    <a:lumOff val="15000"/>
                  </a:schemeClr>
                </a:solidFill>
                <a:latin typeface="Verdana" pitchFamily="34" charset="0"/>
                <a:ea typeface="Verdana" pitchFamily="34" charset="0"/>
                <a:cs typeface="Verdana" pitchFamily="34" charset="0"/>
              </a:rPr>
              <a:t>Clasificación basada en el </a:t>
            </a:r>
            <a:r>
              <a:rPr lang="es-MX" sz="1600" dirty="0" smtClean="0">
                <a:solidFill>
                  <a:schemeClr val="tx1">
                    <a:lumMod val="85000"/>
                    <a:lumOff val="15000"/>
                  </a:schemeClr>
                </a:solidFill>
                <a:latin typeface="Verdana" pitchFamily="34" charset="0"/>
                <a:ea typeface="Verdana" pitchFamily="34" charset="0"/>
                <a:cs typeface="Verdana" pitchFamily="34" charset="0"/>
              </a:rPr>
              <a:t>riesgo.</a:t>
            </a:r>
            <a:endParaRPr lang="es-MX" sz="1600" dirty="0">
              <a:solidFill>
                <a:schemeClr val="tx1">
                  <a:lumMod val="85000"/>
                  <a:lumOff val="15000"/>
                </a:schemeClr>
              </a:solidFill>
              <a:latin typeface="Verdana" pitchFamily="34" charset="0"/>
              <a:ea typeface="Verdana" pitchFamily="34" charset="0"/>
              <a:cs typeface="Verdana" pitchFamily="34" charset="0"/>
            </a:endParaRPr>
          </a:p>
          <a:p>
            <a:pPr algn="just">
              <a:defRPr/>
            </a:pPr>
            <a:endParaRPr lang="es-MX" sz="1000" dirty="0">
              <a:solidFill>
                <a:schemeClr val="tx1">
                  <a:lumMod val="85000"/>
                  <a:lumOff val="15000"/>
                </a:schemeClr>
              </a:solidFill>
              <a:latin typeface="Verdana" pitchFamily="34" charset="0"/>
              <a:ea typeface="Verdana" pitchFamily="34" charset="0"/>
              <a:cs typeface="Verdana" pitchFamily="34" charset="0"/>
            </a:endParaRPr>
          </a:p>
          <a:p>
            <a:pPr marL="457200" indent="-457200" algn="just">
              <a:buFont typeface="Wingdings" pitchFamily="2" charset="2"/>
              <a:buChar char="ü"/>
              <a:defRPr/>
            </a:pPr>
            <a:r>
              <a:rPr lang="es-MX" sz="1600" dirty="0">
                <a:solidFill>
                  <a:schemeClr val="tx1">
                    <a:lumMod val="85000"/>
                    <a:lumOff val="15000"/>
                  </a:schemeClr>
                </a:solidFill>
                <a:latin typeface="Verdana" pitchFamily="34" charset="0"/>
                <a:ea typeface="Verdana" pitchFamily="34" charset="0"/>
                <a:cs typeface="Verdana" pitchFamily="34" charset="0"/>
              </a:rPr>
              <a:t>Principios Esenciales de Seguridad y </a:t>
            </a:r>
            <a:r>
              <a:rPr lang="es-MX" sz="1600" dirty="0" smtClean="0">
                <a:solidFill>
                  <a:schemeClr val="tx1">
                    <a:lumMod val="85000"/>
                    <a:lumOff val="15000"/>
                  </a:schemeClr>
                </a:solidFill>
                <a:latin typeface="Verdana" pitchFamily="34" charset="0"/>
                <a:ea typeface="Verdana" pitchFamily="34" charset="0"/>
                <a:cs typeface="Verdana" pitchFamily="34" charset="0"/>
              </a:rPr>
              <a:t>Eficacia.</a:t>
            </a:r>
            <a:endParaRPr lang="es-MX" sz="1600" dirty="0">
              <a:solidFill>
                <a:schemeClr val="tx1">
                  <a:lumMod val="85000"/>
                  <a:lumOff val="15000"/>
                </a:schemeClr>
              </a:solidFill>
              <a:latin typeface="Verdana" pitchFamily="34" charset="0"/>
              <a:ea typeface="Verdana" pitchFamily="34" charset="0"/>
              <a:cs typeface="Verdana" pitchFamily="34" charset="0"/>
            </a:endParaRPr>
          </a:p>
          <a:p>
            <a:pPr marL="457200" indent="-457200" algn="just">
              <a:buFont typeface="Wingdings" pitchFamily="2" charset="2"/>
              <a:buChar char="ü"/>
              <a:defRPr/>
            </a:pPr>
            <a:endParaRPr lang="es-MX" sz="1000" dirty="0">
              <a:solidFill>
                <a:schemeClr val="tx1">
                  <a:lumMod val="85000"/>
                  <a:lumOff val="15000"/>
                </a:schemeClr>
              </a:solidFill>
              <a:latin typeface="Verdana" pitchFamily="34" charset="0"/>
              <a:ea typeface="Verdana" pitchFamily="34" charset="0"/>
              <a:cs typeface="Verdana" pitchFamily="34" charset="0"/>
            </a:endParaRPr>
          </a:p>
          <a:p>
            <a:pPr marL="457200" indent="-457200" algn="just">
              <a:buFont typeface="Wingdings" pitchFamily="2" charset="2"/>
              <a:buChar char="ü"/>
              <a:defRPr/>
            </a:pPr>
            <a:r>
              <a:rPr lang="es-MX" sz="1600" dirty="0">
                <a:solidFill>
                  <a:schemeClr val="tx1">
                    <a:lumMod val="85000"/>
                    <a:lumOff val="15000"/>
                  </a:schemeClr>
                </a:solidFill>
                <a:latin typeface="Verdana" pitchFamily="34" charset="0"/>
                <a:ea typeface="Verdana" pitchFamily="34" charset="0"/>
                <a:cs typeface="Verdana" pitchFamily="34" charset="0"/>
              </a:rPr>
              <a:t>Sistema de Gestión de Calidad (SGC</a:t>
            </a:r>
            <a:r>
              <a:rPr lang="es-MX" sz="1600" dirty="0" smtClean="0">
                <a:solidFill>
                  <a:schemeClr val="tx1">
                    <a:lumMod val="85000"/>
                    <a:lumOff val="15000"/>
                  </a:schemeClr>
                </a:solidFill>
                <a:latin typeface="Verdana" pitchFamily="34" charset="0"/>
                <a:ea typeface="Verdana" pitchFamily="34" charset="0"/>
                <a:cs typeface="Verdana" pitchFamily="34" charset="0"/>
              </a:rPr>
              <a:t>).</a:t>
            </a:r>
            <a:endParaRPr lang="es-MX" sz="1600" dirty="0">
              <a:solidFill>
                <a:schemeClr val="tx1">
                  <a:lumMod val="85000"/>
                  <a:lumOff val="15000"/>
                </a:schemeClr>
              </a:solidFill>
              <a:latin typeface="Verdana" pitchFamily="34" charset="0"/>
              <a:ea typeface="Verdana" pitchFamily="34" charset="0"/>
              <a:cs typeface="Verdana" pitchFamily="34" charset="0"/>
            </a:endParaRPr>
          </a:p>
          <a:p>
            <a:pPr marL="457200" indent="-457200" algn="just">
              <a:defRPr/>
            </a:pPr>
            <a:endParaRPr lang="es-MX" sz="1000" dirty="0">
              <a:solidFill>
                <a:schemeClr val="tx1">
                  <a:lumMod val="85000"/>
                  <a:lumOff val="15000"/>
                </a:schemeClr>
              </a:solidFill>
              <a:latin typeface="Verdana" pitchFamily="34" charset="0"/>
              <a:ea typeface="Verdana" pitchFamily="34" charset="0"/>
              <a:cs typeface="Verdana" pitchFamily="34" charset="0"/>
            </a:endParaRPr>
          </a:p>
          <a:p>
            <a:pPr marL="457200" indent="-457200" algn="just">
              <a:buFont typeface="Wingdings" pitchFamily="2" charset="2"/>
              <a:buChar char="ü"/>
              <a:defRPr/>
            </a:pPr>
            <a:r>
              <a:rPr lang="es-MX" sz="1600" dirty="0">
                <a:solidFill>
                  <a:schemeClr val="tx1">
                    <a:lumMod val="85000"/>
                    <a:lumOff val="15000"/>
                  </a:schemeClr>
                </a:solidFill>
                <a:latin typeface="Verdana" pitchFamily="34" charset="0"/>
                <a:ea typeface="Verdana" pitchFamily="34" charset="0"/>
                <a:cs typeface="Verdana" pitchFamily="34" charset="0"/>
              </a:rPr>
              <a:t>Requisitos de </a:t>
            </a:r>
            <a:r>
              <a:rPr lang="es-MX" sz="1600" dirty="0" smtClean="0">
                <a:solidFill>
                  <a:schemeClr val="tx1">
                    <a:lumMod val="85000"/>
                    <a:lumOff val="15000"/>
                  </a:schemeClr>
                </a:solidFill>
                <a:latin typeface="Verdana" pitchFamily="34" charset="0"/>
                <a:ea typeface="Verdana" pitchFamily="34" charset="0"/>
                <a:cs typeface="Verdana" pitchFamily="34" charset="0"/>
              </a:rPr>
              <a:t>Etiquetado.</a:t>
            </a:r>
            <a:endParaRPr lang="es-MX" sz="1600" dirty="0">
              <a:solidFill>
                <a:schemeClr val="tx1">
                  <a:lumMod val="85000"/>
                  <a:lumOff val="15000"/>
                </a:schemeClr>
              </a:solidFill>
              <a:latin typeface="Verdana" pitchFamily="34" charset="0"/>
              <a:ea typeface="Verdana" pitchFamily="34" charset="0"/>
              <a:cs typeface="Verdana" pitchFamily="34" charset="0"/>
            </a:endParaRPr>
          </a:p>
          <a:p>
            <a:pPr marL="457200" indent="-457200" algn="just">
              <a:buFont typeface="Wingdings" pitchFamily="2" charset="2"/>
              <a:buChar char="ü"/>
              <a:defRPr/>
            </a:pPr>
            <a:endParaRPr lang="es-MX" sz="1000" dirty="0">
              <a:solidFill>
                <a:schemeClr val="tx1">
                  <a:lumMod val="85000"/>
                  <a:lumOff val="15000"/>
                </a:schemeClr>
              </a:solidFill>
              <a:latin typeface="Verdana" pitchFamily="34" charset="0"/>
              <a:ea typeface="Verdana" pitchFamily="34" charset="0"/>
              <a:cs typeface="Verdana" pitchFamily="34" charset="0"/>
            </a:endParaRPr>
          </a:p>
          <a:p>
            <a:pPr marL="457200" indent="-457200" algn="just">
              <a:buFont typeface="Wingdings" pitchFamily="2" charset="2"/>
              <a:buChar char="ü"/>
              <a:defRPr/>
            </a:pPr>
            <a:r>
              <a:rPr lang="es-MX" sz="1600" dirty="0">
                <a:solidFill>
                  <a:schemeClr val="tx1">
                    <a:lumMod val="85000"/>
                    <a:lumOff val="15000"/>
                  </a:schemeClr>
                </a:solidFill>
                <a:latin typeface="Verdana" pitchFamily="34" charset="0"/>
                <a:ea typeface="Verdana" pitchFamily="34" charset="0"/>
                <a:cs typeface="Verdana" pitchFamily="34" charset="0"/>
              </a:rPr>
              <a:t>Registro de establecimientos fabricantes, importadores, representantes autorizados y distribuidores y la lista de DM respectiva.</a:t>
            </a:r>
          </a:p>
          <a:p>
            <a:pPr marL="457200" indent="-457200" algn="just">
              <a:defRPr/>
            </a:pPr>
            <a:endParaRPr lang="es-MX" sz="1000" dirty="0">
              <a:solidFill>
                <a:schemeClr val="tx1">
                  <a:lumMod val="85000"/>
                  <a:lumOff val="15000"/>
                </a:schemeClr>
              </a:solidFill>
              <a:latin typeface="Verdana" pitchFamily="34" charset="0"/>
              <a:ea typeface="Verdana" pitchFamily="34" charset="0"/>
              <a:cs typeface="Verdana" pitchFamily="34" charset="0"/>
            </a:endParaRPr>
          </a:p>
          <a:p>
            <a:pPr marL="457200" indent="-457200" algn="just">
              <a:buFont typeface="Wingdings" pitchFamily="2" charset="2"/>
              <a:buChar char="ü"/>
              <a:defRPr/>
            </a:pPr>
            <a:r>
              <a:rPr lang="es-MX" sz="1600" dirty="0">
                <a:solidFill>
                  <a:schemeClr val="tx1">
                    <a:lumMod val="85000"/>
                    <a:lumOff val="15000"/>
                  </a:schemeClr>
                </a:solidFill>
                <a:latin typeface="Verdana" pitchFamily="34" charset="0"/>
                <a:ea typeface="Verdana" pitchFamily="34" charset="0"/>
                <a:cs typeface="Verdana" pitchFamily="34" charset="0"/>
              </a:rPr>
              <a:t>Controles de la </a:t>
            </a:r>
            <a:r>
              <a:rPr lang="es-MX" sz="1600" dirty="0" smtClean="0">
                <a:solidFill>
                  <a:schemeClr val="tx1">
                    <a:lumMod val="85000"/>
                    <a:lumOff val="15000"/>
                  </a:schemeClr>
                </a:solidFill>
                <a:latin typeface="Verdana" pitchFamily="34" charset="0"/>
                <a:ea typeface="Verdana" pitchFamily="34" charset="0"/>
                <a:cs typeface="Verdana" pitchFamily="34" charset="0"/>
              </a:rPr>
              <a:t>importación.</a:t>
            </a:r>
            <a:endParaRPr lang="es-MX" sz="1600" dirty="0">
              <a:solidFill>
                <a:schemeClr val="tx1">
                  <a:lumMod val="85000"/>
                  <a:lumOff val="15000"/>
                </a:schemeClr>
              </a:solidFill>
              <a:latin typeface="Verdana" pitchFamily="34" charset="0"/>
              <a:ea typeface="Verdana" pitchFamily="34" charset="0"/>
              <a:cs typeface="Verdana" pitchFamily="34" charset="0"/>
            </a:endParaRPr>
          </a:p>
          <a:p>
            <a:pPr marL="457200" indent="-457200" algn="just">
              <a:defRPr/>
            </a:pPr>
            <a:endParaRPr lang="es-MX" sz="1000" dirty="0">
              <a:solidFill>
                <a:schemeClr val="tx1">
                  <a:lumMod val="85000"/>
                  <a:lumOff val="15000"/>
                </a:schemeClr>
              </a:solidFill>
              <a:latin typeface="Verdana" pitchFamily="34" charset="0"/>
              <a:ea typeface="Verdana" pitchFamily="34" charset="0"/>
              <a:cs typeface="Verdana" pitchFamily="34" charset="0"/>
            </a:endParaRPr>
          </a:p>
          <a:p>
            <a:pPr marL="457200" indent="-457200" algn="just">
              <a:buFont typeface="Wingdings" pitchFamily="2" charset="2"/>
              <a:buChar char="ü"/>
              <a:defRPr/>
            </a:pPr>
            <a:r>
              <a:rPr lang="es-MX" sz="1600" dirty="0">
                <a:solidFill>
                  <a:schemeClr val="tx1">
                    <a:lumMod val="85000"/>
                    <a:lumOff val="15000"/>
                  </a:schemeClr>
                </a:solidFill>
                <a:latin typeface="Verdana" pitchFamily="34" charset="0"/>
                <a:ea typeface="Verdana" pitchFamily="34" charset="0"/>
                <a:cs typeface="Verdana" pitchFamily="34" charset="0"/>
              </a:rPr>
              <a:t>Sistema para la vigilancia de las </a:t>
            </a:r>
            <a:r>
              <a:rPr lang="es-MX" sz="1600" dirty="0" smtClean="0">
                <a:solidFill>
                  <a:schemeClr val="tx1">
                    <a:lumMod val="85000"/>
                    <a:lumOff val="15000"/>
                  </a:schemeClr>
                </a:solidFill>
                <a:latin typeface="Verdana" pitchFamily="34" charset="0"/>
                <a:ea typeface="Verdana" pitchFamily="34" charset="0"/>
                <a:cs typeface="Verdana" pitchFamily="34" charset="0"/>
              </a:rPr>
              <a:t>notificaciones.</a:t>
            </a:r>
            <a:endParaRPr lang="es-MX" sz="1600" dirty="0">
              <a:solidFill>
                <a:schemeClr val="tx1">
                  <a:lumMod val="85000"/>
                  <a:lumOff val="15000"/>
                </a:schemeClr>
              </a:solidFill>
              <a:latin typeface="Verdana" pitchFamily="34" charset="0"/>
              <a:ea typeface="Verdana" pitchFamily="34" charset="0"/>
              <a:cs typeface="Verdana" pitchFamily="34" charset="0"/>
            </a:endParaRPr>
          </a:p>
          <a:p>
            <a:pPr algn="just">
              <a:defRPr/>
            </a:pPr>
            <a:endParaRPr lang="es-MX" sz="1000" dirty="0">
              <a:solidFill>
                <a:schemeClr val="tx1">
                  <a:lumMod val="85000"/>
                  <a:lumOff val="15000"/>
                </a:schemeClr>
              </a:solidFill>
              <a:latin typeface="Verdana" pitchFamily="34" charset="0"/>
              <a:ea typeface="Verdana" pitchFamily="34" charset="0"/>
              <a:cs typeface="Verdana" pitchFamily="34" charset="0"/>
            </a:endParaRPr>
          </a:p>
          <a:p>
            <a:pPr marL="457200" indent="-457200" algn="just">
              <a:buFont typeface="Wingdings" pitchFamily="2" charset="2"/>
              <a:buChar char="ü"/>
              <a:defRPr/>
            </a:pPr>
            <a:r>
              <a:rPr lang="es-MX" sz="1600" dirty="0">
                <a:solidFill>
                  <a:schemeClr val="tx1">
                    <a:lumMod val="85000"/>
                    <a:lumOff val="15000"/>
                  </a:schemeClr>
                </a:solidFill>
                <a:latin typeface="Verdana" pitchFamily="34" charset="0"/>
                <a:ea typeface="Verdana" pitchFamily="34" charset="0"/>
                <a:cs typeface="Verdana" pitchFamily="34" charset="0"/>
              </a:rPr>
              <a:t>Acciones de Seguridad de Campo (FSCA, por sus siglas en Inglés</a:t>
            </a:r>
            <a:r>
              <a:rPr lang="es-MX" sz="1600" dirty="0" smtClean="0">
                <a:solidFill>
                  <a:schemeClr val="tx1">
                    <a:lumMod val="85000"/>
                    <a:lumOff val="15000"/>
                  </a:schemeClr>
                </a:solidFill>
                <a:latin typeface="Verdana" pitchFamily="34" charset="0"/>
                <a:ea typeface="Verdana" pitchFamily="34" charset="0"/>
                <a:cs typeface="Verdana" pitchFamily="34" charset="0"/>
              </a:rPr>
              <a:t>).</a:t>
            </a:r>
            <a:endParaRPr lang="es-MX" sz="1600" dirty="0">
              <a:solidFill>
                <a:schemeClr val="tx1">
                  <a:lumMod val="85000"/>
                  <a:lumOff val="15000"/>
                </a:schemeClr>
              </a:solidFill>
              <a:latin typeface="Verdana" pitchFamily="34" charset="0"/>
              <a:ea typeface="Verdana" pitchFamily="34" charset="0"/>
              <a:cs typeface="Verdana" pitchFamily="34" charset="0"/>
            </a:endParaRPr>
          </a:p>
          <a:p>
            <a:pPr marL="457200" indent="-457200" algn="just">
              <a:buFont typeface="Wingdings" pitchFamily="2" charset="2"/>
              <a:buChar char="ü"/>
              <a:defRPr/>
            </a:pPr>
            <a:endParaRPr lang="es-MX" sz="1000" dirty="0">
              <a:solidFill>
                <a:schemeClr val="tx1">
                  <a:lumMod val="85000"/>
                  <a:lumOff val="15000"/>
                </a:schemeClr>
              </a:solidFill>
              <a:latin typeface="Verdana" pitchFamily="34" charset="0"/>
              <a:ea typeface="Verdana" pitchFamily="34" charset="0"/>
              <a:cs typeface="Verdana" pitchFamily="34" charset="0"/>
            </a:endParaRPr>
          </a:p>
          <a:p>
            <a:pPr marL="457200" indent="-457200" algn="just">
              <a:buFont typeface="Wingdings" pitchFamily="2" charset="2"/>
              <a:buChar char="ü"/>
              <a:defRPr/>
            </a:pPr>
            <a:r>
              <a:rPr lang="es-MX" sz="1600" dirty="0">
                <a:solidFill>
                  <a:schemeClr val="tx1">
                    <a:lumMod val="85000"/>
                    <a:lumOff val="15000"/>
                  </a:schemeClr>
                </a:solidFill>
                <a:latin typeface="Verdana" pitchFamily="34" charset="0"/>
                <a:ea typeface="Verdana" pitchFamily="34" charset="0"/>
                <a:cs typeface="Verdana" pitchFamily="34" charset="0"/>
              </a:rPr>
              <a:t>Vigilancia del </a:t>
            </a:r>
            <a:r>
              <a:rPr lang="es-MX" sz="1600" dirty="0" smtClean="0">
                <a:solidFill>
                  <a:schemeClr val="tx1">
                    <a:lumMod val="85000"/>
                    <a:lumOff val="15000"/>
                  </a:schemeClr>
                </a:solidFill>
                <a:latin typeface="Verdana" pitchFamily="34" charset="0"/>
                <a:ea typeface="Verdana" pitchFamily="34" charset="0"/>
                <a:cs typeface="Verdana" pitchFamily="34" charset="0"/>
              </a:rPr>
              <a:t>Mercado.</a:t>
            </a:r>
            <a:endParaRPr lang="es-MX" sz="1600" dirty="0">
              <a:solidFill>
                <a:schemeClr val="tx1">
                  <a:lumMod val="85000"/>
                  <a:lumOff val="15000"/>
                </a:schemeClr>
              </a:solidFill>
              <a:latin typeface="Verdana" pitchFamily="34" charset="0"/>
              <a:ea typeface="Verdana" pitchFamily="34" charset="0"/>
              <a:cs typeface="Verdana" pitchFamily="34" charset="0"/>
            </a:endParaRPr>
          </a:p>
          <a:p>
            <a:pPr algn="just">
              <a:defRPr/>
            </a:pPr>
            <a:endParaRPr lang="es-MX" sz="1600" dirty="0">
              <a:solidFill>
                <a:schemeClr val="tx1">
                  <a:lumMod val="85000"/>
                  <a:lumOff val="15000"/>
                </a:schemeClr>
              </a:solidFill>
              <a:latin typeface="Verdana" pitchFamily="34" charset="0"/>
              <a:ea typeface="Verdana" pitchFamily="34" charset="0"/>
              <a:cs typeface="Verdana" pitchFamily="34" charset="0"/>
            </a:endParaRPr>
          </a:p>
          <a:p>
            <a:pPr marL="457200" indent="-457200" algn="just">
              <a:defRPr/>
            </a:pPr>
            <a:endParaRPr lang="es-MX" sz="1600" dirty="0">
              <a:solidFill>
                <a:schemeClr val="tx1">
                  <a:lumMod val="85000"/>
                  <a:lumOff val="15000"/>
                </a:schemeClr>
              </a:solidFill>
              <a:latin typeface="Verdana" pitchFamily="34" charset="0"/>
              <a:ea typeface="Verdana" pitchFamily="34" charset="0"/>
              <a:cs typeface="Verdana" pitchFamily="34" charset="0"/>
            </a:endParaRPr>
          </a:p>
        </p:txBody>
      </p:sp>
      <p:sp>
        <p:nvSpPr>
          <p:cNvPr id="31748" name="1 Rectángulo"/>
          <p:cNvSpPr>
            <a:spLocks noChangeArrowheads="1"/>
          </p:cNvSpPr>
          <p:nvPr/>
        </p:nvSpPr>
        <p:spPr bwMode="auto">
          <a:xfrm>
            <a:off x="250825" y="190500"/>
            <a:ext cx="856932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es-CL" sz="2000" b="1" u="sng" dirty="0">
                <a:solidFill>
                  <a:srgbClr val="00A79C"/>
                </a:solidFill>
                <a:latin typeface="Verdana" pitchFamily="34" charset="0"/>
              </a:rPr>
              <a:t>Recomendaciones para la implementación de Controles Regulatorios </a:t>
            </a:r>
          </a:p>
        </p:txBody>
      </p:sp>
    </p:spTree>
    <p:extLst>
      <p:ext uri="{BB962C8B-B14F-4D97-AF65-F5344CB8AC3E}">
        <p14:creationId xmlns:p14="http://schemas.microsoft.com/office/powerpoint/2010/main" val="8443326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4 Rectángulo"/>
          <p:cNvSpPr>
            <a:spLocks noChangeArrowheads="1"/>
          </p:cNvSpPr>
          <p:nvPr/>
        </p:nvSpPr>
        <p:spPr bwMode="auto">
          <a:xfrm>
            <a:off x="250825" y="190500"/>
            <a:ext cx="85693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s-MX" sz="2000" b="1" u="sng" dirty="0" smtClean="0">
                <a:solidFill>
                  <a:srgbClr val="00A79C"/>
                </a:solidFill>
                <a:latin typeface="Verdana" pitchFamily="34" charset="0"/>
              </a:rPr>
              <a:t>Elementos Claves del NIVEL </a:t>
            </a:r>
            <a:r>
              <a:rPr lang="es-MX" sz="2000" b="1" u="sng" dirty="0">
                <a:solidFill>
                  <a:srgbClr val="00A79C"/>
                </a:solidFill>
                <a:latin typeface="Verdana" pitchFamily="34" charset="0"/>
              </a:rPr>
              <a:t>BÁSICO</a:t>
            </a:r>
            <a:endParaRPr lang="es-CL" sz="2000" b="1" u="sng" dirty="0">
              <a:solidFill>
                <a:srgbClr val="00A79C"/>
              </a:solidFill>
              <a:latin typeface="Verdana" pitchFamily="34" charset="0"/>
            </a:endParaRPr>
          </a:p>
        </p:txBody>
      </p:sp>
      <p:graphicFrame>
        <p:nvGraphicFramePr>
          <p:cNvPr id="6" name="5 Tabla"/>
          <p:cNvGraphicFramePr>
            <a:graphicFrameLocks noGrp="1"/>
          </p:cNvGraphicFramePr>
          <p:nvPr>
            <p:extLst>
              <p:ext uri="{D42A27DB-BD31-4B8C-83A1-F6EECF244321}">
                <p14:modId xmlns:p14="http://schemas.microsoft.com/office/powerpoint/2010/main" val="710228202"/>
              </p:ext>
            </p:extLst>
          </p:nvPr>
        </p:nvGraphicFramePr>
        <p:xfrm>
          <a:off x="468313" y="836613"/>
          <a:ext cx="7920037" cy="5760708"/>
        </p:xfrm>
        <a:graphic>
          <a:graphicData uri="http://schemas.openxmlformats.org/drawingml/2006/table">
            <a:tbl>
              <a:tblPr firstRow="1" bandRow="1">
                <a:tableStyleId>{5C22544A-7EE6-4342-B048-85BDC9FD1C3A}</a:tableStyleId>
              </a:tblPr>
              <a:tblGrid>
                <a:gridCol w="3257526"/>
                <a:gridCol w="2022499"/>
                <a:gridCol w="2640012"/>
              </a:tblGrid>
              <a:tr h="457194">
                <a:tc>
                  <a:txBody>
                    <a:bodyPr/>
                    <a:lstStyle/>
                    <a:p>
                      <a:pPr algn="ctr"/>
                      <a:r>
                        <a:rPr lang="es-MX" sz="1600" b="1" dirty="0" smtClean="0">
                          <a:latin typeface="Verdana" pitchFamily="34" charset="0"/>
                          <a:ea typeface="Verdana" pitchFamily="34" charset="0"/>
                          <a:cs typeface="Verdana" pitchFamily="34" charset="0"/>
                        </a:rPr>
                        <a:t>Control previo</a:t>
                      </a:r>
                      <a:r>
                        <a:rPr lang="es-MX" sz="1600" b="1" baseline="0" dirty="0" smtClean="0">
                          <a:latin typeface="Verdana" pitchFamily="34" charset="0"/>
                          <a:ea typeface="Verdana" pitchFamily="34" charset="0"/>
                          <a:cs typeface="Verdana" pitchFamily="34" charset="0"/>
                        </a:rPr>
                        <a:t> a la Comercialización</a:t>
                      </a:r>
                      <a:endParaRPr lang="es-CL" sz="1600" b="1" dirty="0">
                        <a:latin typeface="Verdana" pitchFamily="34" charset="0"/>
                        <a:ea typeface="Verdana" pitchFamily="34" charset="0"/>
                        <a:cs typeface="Verdana" pitchFamily="34" charset="0"/>
                      </a:endParaRPr>
                    </a:p>
                  </a:txBody>
                  <a:tcPr marL="91430" marR="91430" marT="45717" marB="45717">
                    <a:solidFill>
                      <a:srgbClr val="00A79C"/>
                    </a:solidFill>
                  </a:tcPr>
                </a:tc>
                <a:tc>
                  <a:txBody>
                    <a:bodyPr/>
                    <a:lstStyle/>
                    <a:p>
                      <a:pPr algn="ctr"/>
                      <a:r>
                        <a:rPr lang="es-MX" sz="1600" b="1" dirty="0" smtClean="0">
                          <a:latin typeface="Verdana" pitchFamily="34" charset="0"/>
                          <a:ea typeface="Verdana" pitchFamily="34" charset="0"/>
                          <a:cs typeface="Verdana" pitchFamily="34" charset="0"/>
                        </a:rPr>
                        <a:t>En el Mercado</a:t>
                      </a:r>
                      <a:endParaRPr lang="es-CL" sz="1600" b="1" dirty="0">
                        <a:latin typeface="Verdana" pitchFamily="34" charset="0"/>
                        <a:ea typeface="Verdana" pitchFamily="34" charset="0"/>
                        <a:cs typeface="Verdana" pitchFamily="34" charset="0"/>
                      </a:endParaRPr>
                    </a:p>
                  </a:txBody>
                  <a:tcPr marL="91430" marR="91430" marT="45717" marB="45717">
                    <a:solidFill>
                      <a:srgbClr val="00A79C"/>
                    </a:solidFill>
                  </a:tcPr>
                </a:tc>
                <a:tc>
                  <a:txBody>
                    <a:bodyPr/>
                    <a:lstStyle/>
                    <a:p>
                      <a:pPr algn="ctr"/>
                      <a:r>
                        <a:rPr lang="es-MX" sz="1600" b="1" dirty="0" smtClean="0">
                          <a:latin typeface="Verdana" pitchFamily="34" charset="0"/>
                          <a:ea typeface="Verdana" pitchFamily="34" charset="0"/>
                          <a:cs typeface="Verdana" pitchFamily="34" charset="0"/>
                        </a:rPr>
                        <a:t>Vigilancia Post Comercialización</a:t>
                      </a:r>
                      <a:endParaRPr lang="es-CL" sz="1600" b="1" dirty="0">
                        <a:latin typeface="Verdana" pitchFamily="34" charset="0"/>
                        <a:ea typeface="Verdana" pitchFamily="34" charset="0"/>
                        <a:cs typeface="Verdana" pitchFamily="34" charset="0"/>
                      </a:endParaRPr>
                    </a:p>
                  </a:txBody>
                  <a:tcPr marL="91430" marR="91430" marT="45717" marB="45717">
                    <a:solidFill>
                      <a:srgbClr val="00A79C"/>
                    </a:solidFill>
                  </a:tcPr>
                </a:tc>
              </a:tr>
              <a:tr h="4886331">
                <a:tc>
                  <a:txBody>
                    <a:bodyPr/>
                    <a:lstStyle/>
                    <a:p>
                      <a:pPr marL="171450" indent="-171450" algn="just">
                        <a:buFont typeface="Arial" pitchFamily="34" charset="0"/>
                        <a:buChar char="•"/>
                      </a:pPr>
                      <a:r>
                        <a:rPr lang="es-MX" sz="1400" dirty="0" smtClean="0">
                          <a:latin typeface="Verdana" pitchFamily="34" charset="0"/>
                          <a:ea typeface="Verdana" pitchFamily="34" charset="0"/>
                          <a:cs typeface="Verdana" pitchFamily="34" charset="0"/>
                        </a:rPr>
                        <a:t>Ley que considere la definición de DM y DMDIV +</a:t>
                      </a:r>
                      <a:r>
                        <a:rPr lang="es-MX" sz="1400" baseline="0" dirty="0" smtClean="0">
                          <a:latin typeface="Verdana" pitchFamily="34" charset="0"/>
                          <a:ea typeface="Verdana" pitchFamily="34" charset="0"/>
                          <a:cs typeface="Verdana" pitchFamily="34" charset="0"/>
                        </a:rPr>
                        <a:t> P</a:t>
                      </a:r>
                      <a:r>
                        <a:rPr lang="es-MX" sz="1400" dirty="0" smtClean="0">
                          <a:latin typeface="Verdana" pitchFamily="34" charset="0"/>
                          <a:ea typeface="Verdana" pitchFamily="34" charset="0"/>
                          <a:cs typeface="Verdana" pitchFamily="34" charset="0"/>
                        </a:rPr>
                        <a:t>eríodo de transición.</a:t>
                      </a:r>
                    </a:p>
                    <a:p>
                      <a:pPr marL="171450" indent="-171450" algn="just">
                        <a:buFont typeface="Arial" pitchFamily="34" charset="0"/>
                        <a:buChar char="•"/>
                      </a:pPr>
                      <a:endParaRPr lang="es-MX" sz="500" dirty="0" smtClean="0">
                        <a:latin typeface="Verdana" pitchFamily="34" charset="0"/>
                        <a:ea typeface="Verdana" pitchFamily="34" charset="0"/>
                        <a:cs typeface="Verdana" pitchFamily="34" charset="0"/>
                      </a:endParaRPr>
                    </a:p>
                    <a:p>
                      <a:pPr marL="171450" indent="-171450" algn="just">
                        <a:buFont typeface="Arial" pitchFamily="34" charset="0"/>
                        <a:buChar char="•"/>
                      </a:pPr>
                      <a:r>
                        <a:rPr lang="es-MX" sz="1400" dirty="0" smtClean="0">
                          <a:latin typeface="Verdana" pitchFamily="34" charset="0"/>
                          <a:ea typeface="Verdana" pitchFamily="34" charset="0"/>
                          <a:cs typeface="Verdana" pitchFamily="34" charset="0"/>
                        </a:rPr>
                        <a:t>Clasificación basada en riesgo.</a:t>
                      </a:r>
                    </a:p>
                    <a:p>
                      <a:pPr marL="171450" indent="-171450" algn="just">
                        <a:buFont typeface="Arial" pitchFamily="34" charset="0"/>
                        <a:buChar char="•"/>
                      </a:pPr>
                      <a:endParaRPr lang="es-MX" sz="500" dirty="0" smtClean="0">
                        <a:latin typeface="Verdana" pitchFamily="34" charset="0"/>
                        <a:ea typeface="Verdana" pitchFamily="34" charset="0"/>
                        <a:cs typeface="Verdana" pitchFamily="34" charset="0"/>
                      </a:endParaRPr>
                    </a:p>
                    <a:p>
                      <a:pPr marL="171450" indent="-171450" algn="just">
                        <a:buFont typeface="Arial" pitchFamily="34" charset="0"/>
                        <a:buChar char="•"/>
                      </a:pPr>
                      <a:r>
                        <a:rPr lang="es-MX" sz="1400" dirty="0" smtClean="0">
                          <a:latin typeface="Verdana" pitchFamily="34" charset="0"/>
                          <a:ea typeface="Verdana" pitchFamily="34" charset="0"/>
                          <a:cs typeface="Verdana" pitchFamily="34" charset="0"/>
                        </a:rPr>
                        <a:t>Principios Esenciales de Seguridad y</a:t>
                      </a:r>
                      <a:r>
                        <a:rPr lang="es-MX" sz="1400" baseline="0" dirty="0" smtClean="0">
                          <a:latin typeface="Verdana" pitchFamily="34" charset="0"/>
                          <a:ea typeface="Verdana" pitchFamily="34" charset="0"/>
                          <a:cs typeface="Verdana" pitchFamily="34" charset="0"/>
                        </a:rPr>
                        <a:t> Eficacia.</a:t>
                      </a:r>
                    </a:p>
                    <a:p>
                      <a:pPr marL="171450" indent="-171450" algn="just">
                        <a:buFont typeface="Arial" pitchFamily="34" charset="0"/>
                        <a:buChar char="•"/>
                      </a:pPr>
                      <a:endParaRPr lang="es-MX" sz="500" baseline="0" dirty="0" smtClean="0">
                        <a:latin typeface="Verdana" pitchFamily="34" charset="0"/>
                        <a:ea typeface="Verdana" pitchFamily="34" charset="0"/>
                        <a:cs typeface="Verdana" pitchFamily="34" charset="0"/>
                      </a:endParaRPr>
                    </a:p>
                    <a:p>
                      <a:pPr marL="171450" indent="-171450" algn="just">
                        <a:buFont typeface="Arial" pitchFamily="34" charset="0"/>
                        <a:buChar char="•"/>
                      </a:pPr>
                      <a:r>
                        <a:rPr lang="es-MX" sz="1400" baseline="0" dirty="0" smtClean="0">
                          <a:latin typeface="Verdana" pitchFamily="34" charset="0"/>
                          <a:ea typeface="Verdana" pitchFamily="34" charset="0"/>
                          <a:cs typeface="Verdana" pitchFamily="34" charset="0"/>
                        </a:rPr>
                        <a:t>Reconocimiento de certificaciones emitidas por otras autoridades reguladoras o un organismo autorizado.</a:t>
                      </a:r>
                    </a:p>
                    <a:p>
                      <a:pPr marL="171450" indent="-171450" algn="just">
                        <a:buFont typeface="Arial" pitchFamily="34" charset="0"/>
                        <a:buChar char="•"/>
                      </a:pPr>
                      <a:endParaRPr lang="es-MX" sz="500" baseline="0" dirty="0" smtClean="0">
                        <a:latin typeface="Verdana" pitchFamily="34" charset="0"/>
                        <a:ea typeface="Verdana" pitchFamily="34" charset="0"/>
                        <a:cs typeface="Verdana" pitchFamily="34" charset="0"/>
                      </a:endParaRPr>
                    </a:p>
                    <a:p>
                      <a:pPr marL="171450" indent="-171450" algn="just">
                        <a:buFont typeface="Arial" pitchFamily="34" charset="0"/>
                        <a:buChar char="•"/>
                      </a:pPr>
                      <a:r>
                        <a:rPr lang="es-MX" sz="1400" baseline="0" dirty="0" smtClean="0">
                          <a:latin typeface="Verdana" pitchFamily="34" charset="0"/>
                          <a:ea typeface="Verdana" pitchFamily="34" charset="0"/>
                          <a:cs typeface="Verdana" pitchFamily="34" charset="0"/>
                        </a:rPr>
                        <a:t>Requisitos para la Declaración de Conformidad.</a:t>
                      </a:r>
                    </a:p>
                    <a:p>
                      <a:pPr marL="171450" indent="-171450" algn="just">
                        <a:buFont typeface="Arial" pitchFamily="34" charset="0"/>
                        <a:buChar char="•"/>
                      </a:pPr>
                      <a:endParaRPr lang="es-MX" sz="500" baseline="0" dirty="0" smtClean="0">
                        <a:latin typeface="Verdana" pitchFamily="34" charset="0"/>
                        <a:ea typeface="Verdana" pitchFamily="34" charset="0"/>
                        <a:cs typeface="Verdana" pitchFamily="34" charset="0"/>
                      </a:endParaRPr>
                    </a:p>
                    <a:p>
                      <a:pPr marL="171450" indent="-171450" algn="just">
                        <a:buFont typeface="Arial" pitchFamily="34" charset="0"/>
                        <a:buChar char="•"/>
                      </a:pPr>
                      <a:r>
                        <a:rPr lang="es-MX" sz="1400" baseline="0" dirty="0" smtClean="0">
                          <a:latin typeface="Verdana" pitchFamily="34" charset="0"/>
                          <a:ea typeface="Verdana" pitchFamily="34" charset="0"/>
                          <a:cs typeface="Verdana" pitchFamily="34" charset="0"/>
                        </a:rPr>
                        <a:t>Sistema de Gestión de la Calidad (SGC).</a:t>
                      </a:r>
                    </a:p>
                    <a:p>
                      <a:pPr marL="171450" indent="-171450" algn="just">
                        <a:buFont typeface="Arial" pitchFamily="34" charset="0"/>
                        <a:buChar char="•"/>
                      </a:pPr>
                      <a:endParaRPr lang="es-MX" sz="500" baseline="0" dirty="0" smtClean="0">
                        <a:latin typeface="Verdana" pitchFamily="34" charset="0"/>
                        <a:ea typeface="Verdana" pitchFamily="34" charset="0"/>
                        <a:cs typeface="Verdana" pitchFamily="34" charset="0"/>
                      </a:endParaRPr>
                    </a:p>
                    <a:p>
                      <a:pPr marL="171450" indent="-171450" algn="just">
                        <a:buFont typeface="Arial" pitchFamily="34" charset="0"/>
                        <a:buChar char="•"/>
                      </a:pPr>
                      <a:r>
                        <a:rPr lang="es-MX" sz="1400" baseline="0" dirty="0" smtClean="0">
                          <a:latin typeface="Verdana" pitchFamily="34" charset="0"/>
                          <a:ea typeface="Verdana" pitchFamily="34" charset="0"/>
                          <a:cs typeface="Verdana" pitchFamily="34" charset="0"/>
                        </a:rPr>
                        <a:t>Requisitos de Etiquetado.</a:t>
                      </a:r>
                    </a:p>
                    <a:p>
                      <a:pPr marL="171450" indent="-171450" algn="just">
                        <a:buFont typeface="Arial" pitchFamily="34" charset="0"/>
                        <a:buChar char="•"/>
                      </a:pPr>
                      <a:endParaRPr lang="es-MX" sz="500" baseline="0" dirty="0" smtClean="0">
                        <a:latin typeface="Verdana" pitchFamily="34" charset="0"/>
                        <a:ea typeface="Verdana" pitchFamily="34" charset="0"/>
                        <a:cs typeface="Verdana" pitchFamily="34" charset="0"/>
                      </a:endParaRPr>
                    </a:p>
                    <a:p>
                      <a:pPr marL="171450" indent="-171450" algn="just">
                        <a:buFont typeface="Arial" pitchFamily="34" charset="0"/>
                        <a:buChar char="•"/>
                      </a:pPr>
                      <a:r>
                        <a:rPr lang="es-MX" sz="1400" baseline="0" dirty="0" smtClean="0">
                          <a:latin typeface="Verdana" pitchFamily="34" charset="0"/>
                          <a:ea typeface="Verdana" pitchFamily="34" charset="0"/>
                          <a:cs typeface="Verdana" pitchFamily="34" charset="0"/>
                        </a:rPr>
                        <a:t>Prohibición de publicidad engañosa y falsa.</a:t>
                      </a:r>
                    </a:p>
                    <a:p>
                      <a:pPr marL="171450" indent="-171450" algn="just">
                        <a:buFont typeface="Arial" pitchFamily="34" charset="0"/>
                        <a:buChar char="•"/>
                      </a:pPr>
                      <a:endParaRPr lang="es-MX" sz="500" baseline="0" dirty="0" smtClean="0">
                        <a:latin typeface="Verdana" pitchFamily="34" charset="0"/>
                        <a:ea typeface="Verdana" pitchFamily="34" charset="0"/>
                        <a:cs typeface="Verdana" pitchFamily="34" charset="0"/>
                      </a:endParaRPr>
                    </a:p>
                    <a:p>
                      <a:pPr marL="171450" indent="-171450" algn="just">
                        <a:buFont typeface="Arial" pitchFamily="34" charset="0"/>
                        <a:buChar char="•"/>
                      </a:pPr>
                      <a:r>
                        <a:rPr lang="es-MX" sz="1400" baseline="0" dirty="0" smtClean="0">
                          <a:latin typeface="Verdana" pitchFamily="34" charset="0"/>
                          <a:ea typeface="Verdana" pitchFamily="34" charset="0"/>
                          <a:cs typeface="Verdana" pitchFamily="34" charset="0"/>
                        </a:rPr>
                        <a:t>Establecimiento de disposiciones para situaciones excepcionales.</a:t>
                      </a:r>
                    </a:p>
                    <a:p>
                      <a:pPr marL="0" indent="0" algn="just">
                        <a:buFont typeface="Arial" pitchFamily="34" charset="0"/>
                        <a:buNone/>
                      </a:pPr>
                      <a:endParaRPr lang="es-MX" sz="1400" baseline="0" dirty="0" smtClean="0">
                        <a:latin typeface="Verdana" pitchFamily="34" charset="0"/>
                        <a:ea typeface="Verdana" pitchFamily="34" charset="0"/>
                        <a:cs typeface="Verdana" pitchFamily="34" charset="0"/>
                      </a:endParaRPr>
                    </a:p>
                  </a:txBody>
                  <a:tcPr marL="91430" marR="91430" marT="45717" marB="45717">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tcPr>
                </a:tc>
                <a:tc>
                  <a:txBody>
                    <a:bodyPr/>
                    <a:lstStyle/>
                    <a:p>
                      <a:pPr marL="171450" indent="-171450" algn="l">
                        <a:buFont typeface="Arial" pitchFamily="34" charset="0"/>
                        <a:buChar char="•"/>
                      </a:pPr>
                      <a:r>
                        <a:rPr lang="es-MX" sz="1400" dirty="0" smtClean="0">
                          <a:latin typeface="Verdana" pitchFamily="34" charset="0"/>
                          <a:ea typeface="Verdana" pitchFamily="34" charset="0"/>
                          <a:cs typeface="Verdana" pitchFamily="34" charset="0"/>
                        </a:rPr>
                        <a:t>Registro de establecimientos.</a:t>
                      </a:r>
                    </a:p>
                    <a:p>
                      <a:pPr marL="171450" indent="-171450" algn="l">
                        <a:buFont typeface="Arial" pitchFamily="34" charset="0"/>
                        <a:buChar char="•"/>
                      </a:pPr>
                      <a:endParaRPr lang="es-MX" sz="1400" dirty="0" smtClean="0">
                        <a:latin typeface="Verdana" pitchFamily="34" charset="0"/>
                        <a:ea typeface="Verdana" pitchFamily="34" charset="0"/>
                        <a:cs typeface="Verdana" pitchFamily="34" charset="0"/>
                      </a:endParaRPr>
                    </a:p>
                    <a:p>
                      <a:pPr marL="171450" indent="-171450" algn="l">
                        <a:buFont typeface="Arial" pitchFamily="34" charset="0"/>
                        <a:buChar char="•"/>
                      </a:pPr>
                      <a:r>
                        <a:rPr lang="es-MX" sz="1400" dirty="0" smtClean="0">
                          <a:latin typeface="Verdana" pitchFamily="34" charset="0"/>
                          <a:ea typeface="Verdana" pitchFamily="34" charset="0"/>
                          <a:cs typeface="Verdana" pitchFamily="34" charset="0"/>
                        </a:rPr>
                        <a:t>Lista de dispositivos médicos.</a:t>
                      </a:r>
                    </a:p>
                    <a:p>
                      <a:pPr marL="171450" indent="-171450" algn="l">
                        <a:buFont typeface="Arial" pitchFamily="34" charset="0"/>
                        <a:buChar char="•"/>
                      </a:pPr>
                      <a:endParaRPr lang="es-MX" sz="1400" dirty="0" smtClean="0">
                        <a:latin typeface="Verdana" pitchFamily="34" charset="0"/>
                        <a:ea typeface="Verdana" pitchFamily="34" charset="0"/>
                        <a:cs typeface="Verdana" pitchFamily="34" charset="0"/>
                      </a:endParaRPr>
                    </a:p>
                    <a:p>
                      <a:pPr marL="171450" indent="-171450" algn="l">
                        <a:buFont typeface="Arial" pitchFamily="34" charset="0"/>
                        <a:buChar char="•"/>
                      </a:pPr>
                      <a:r>
                        <a:rPr lang="es-MX" sz="1400" dirty="0" smtClean="0">
                          <a:latin typeface="Verdana" pitchFamily="34" charset="0"/>
                          <a:ea typeface="Verdana" pitchFamily="34" charset="0"/>
                          <a:cs typeface="Verdana" pitchFamily="34" charset="0"/>
                        </a:rPr>
                        <a:t>Controles de importación.</a:t>
                      </a:r>
                    </a:p>
                    <a:p>
                      <a:pPr marL="171450" indent="-171450" algn="l">
                        <a:buFont typeface="Arial" pitchFamily="34" charset="0"/>
                        <a:buChar char="•"/>
                      </a:pPr>
                      <a:endParaRPr lang="es-MX" sz="1400" dirty="0" smtClean="0">
                        <a:latin typeface="Verdana" pitchFamily="34" charset="0"/>
                        <a:ea typeface="Verdana" pitchFamily="34" charset="0"/>
                        <a:cs typeface="Verdana" pitchFamily="34" charset="0"/>
                      </a:endParaRPr>
                    </a:p>
                    <a:p>
                      <a:pPr marL="0" indent="0" algn="l">
                        <a:buFont typeface="Arial" pitchFamily="34" charset="0"/>
                        <a:buNone/>
                      </a:pPr>
                      <a:endParaRPr lang="es-CL" sz="1400" dirty="0">
                        <a:latin typeface="Verdana" pitchFamily="34" charset="0"/>
                        <a:ea typeface="Verdana" pitchFamily="34" charset="0"/>
                        <a:cs typeface="Verdana" pitchFamily="34" charset="0"/>
                      </a:endParaRPr>
                    </a:p>
                  </a:txBody>
                  <a:tcPr marL="91430" marR="91430" marT="45717" marB="45717">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tcPr>
                </a:tc>
                <a:tc>
                  <a:txBody>
                    <a:bodyPr/>
                    <a:lstStyle/>
                    <a:p>
                      <a:pPr marL="171450" indent="-171450" algn="l">
                        <a:buFont typeface="Arial" pitchFamily="34" charset="0"/>
                        <a:buChar char="•"/>
                      </a:pPr>
                      <a:r>
                        <a:rPr lang="es-MX" sz="1400" dirty="0" smtClean="0">
                          <a:latin typeface="Verdana" pitchFamily="34" charset="0"/>
                          <a:ea typeface="Verdana" pitchFamily="34" charset="0"/>
                          <a:cs typeface="Verdana" pitchFamily="34" charset="0"/>
                        </a:rPr>
                        <a:t>Sistema</a:t>
                      </a:r>
                      <a:r>
                        <a:rPr lang="es-MX" sz="1400" baseline="0" dirty="0" smtClean="0">
                          <a:latin typeface="Verdana" pitchFamily="34" charset="0"/>
                          <a:ea typeface="Verdana" pitchFamily="34" charset="0"/>
                          <a:cs typeface="Verdana" pitchFamily="34" charset="0"/>
                        </a:rPr>
                        <a:t> para la vigilancia de las notificaciones.</a:t>
                      </a:r>
                    </a:p>
                    <a:p>
                      <a:pPr marL="171450" indent="-171450" algn="l">
                        <a:buFont typeface="Arial" pitchFamily="34" charset="0"/>
                        <a:buChar char="•"/>
                      </a:pPr>
                      <a:endParaRPr lang="es-MX" sz="1400" baseline="0" dirty="0" smtClean="0">
                        <a:latin typeface="Verdana" pitchFamily="34" charset="0"/>
                        <a:ea typeface="Verdana" pitchFamily="34" charset="0"/>
                        <a:cs typeface="Verdana" pitchFamily="34" charset="0"/>
                      </a:endParaRPr>
                    </a:p>
                    <a:p>
                      <a:pPr marL="171450" indent="-171450" algn="l">
                        <a:buFont typeface="Arial" pitchFamily="34" charset="0"/>
                        <a:buChar char="•"/>
                      </a:pPr>
                      <a:r>
                        <a:rPr lang="es-MX" sz="1400" baseline="0" dirty="0" smtClean="0">
                          <a:latin typeface="Verdana" pitchFamily="34" charset="0"/>
                          <a:ea typeface="Verdana" pitchFamily="34" charset="0"/>
                          <a:cs typeface="Verdana" pitchFamily="34" charset="0"/>
                        </a:rPr>
                        <a:t>Exigencia para el fabricante de notificaciones obligatorias de acciones de seguridad de campo (FSCA).</a:t>
                      </a:r>
                    </a:p>
                    <a:p>
                      <a:pPr marL="0" indent="0" algn="l">
                        <a:buFont typeface="Arial" pitchFamily="34" charset="0"/>
                        <a:buNone/>
                      </a:pPr>
                      <a:endParaRPr lang="es-MX" sz="1400" baseline="0" dirty="0" smtClean="0">
                        <a:latin typeface="Verdana" pitchFamily="34" charset="0"/>
                        <a:ea typeface="Verdana" pitchFamily="34" charset="0"/>
                        <a:cs typeface="Verdana" pitchFamily="34" charset="0"/>
                      </a:endParaRPr>
                    </a:p>
                    <a:p>
                      <a:pPr marL="171450" indent="-171450" algn="l">
                        <a:buFont typeface="Arial" pitchFamily="34" charset="0"/>
                        <a:buChar char="•"/>
                      </a:pPr>
                      <a:r>
                        <a:rPr lang="es-MX" sz="1400" dirty="0" smtClean="0">
                          <a:latin typeface="Verdana" pitchFamily="34" charset="0"/>
                          <a:ea typeface="Verdana" pitchFamily="34" charset="0"/>
                          <a:cs typeface="Verdana" pitchFamily="34" charset="0"/>
                        </a:rPr>
                        <a:t>Procedimiento para el retiro de DM no seguros del mercado.</a:t>
                      </a:r>
                    </a:p>
                    <a:p>
                      <a:pPr marL="171450" indent="-171450" algn="l">
                        <a:buFont typeface="Arial" pitchFamily="34" charset="0"/>
                        <a:buChar char="•"/>
                      </a:pPr>
                      <a:endParaRPr lang="es-MX" sz="1400" dirty="0" smtClean="0">
                        <a:latin typeface="Verdana" pitchFamily="34" charset="0"/>
                        <a:ea typeface="Verdana" pitchFamily="34" charset="0"/>
                        <a:cs typeface="Verdana" pitchFamily="34" charset="0"/>
                      </a:endParaRPr>
                    </a:p>
                    <a:p>
                      <a:pPr marL="171450" indent="-171450" algn="l">
                        <a:buFont typeface="Arial" pitchFamily="34" charset="0"/>
                        <a:buChar char="•"/>
                      </a:pPr>
                      <a:r>
                        <a:rPr lang="es-MX" sz="1400" dirty="0" smtClean="0">
                          <a:latin typeface="Verdana" pitchFamily="34" charset="0"/>
                          <a:ea typeface="Verdana" pitchFamily="34" charset="0"/>
                          <a:cs typeface="Verdana" pitchFamily="34" charset="0"/>
                        </a:rPr>
                        <a:t>Procedimiento</a:t>
                      </a:r>
                      <a:r>
                        <a:rPr lang="es-MX" sz="1400" baseline="0" dirty="0" smtClean="0">
                          <a:latin typeface="Verdana" pitchFamily="34" charset="0"/>
                          <a:ea typeface="Verdana" pitchFamily="34" charset="0"/>
                          <a:cs typeface="Verdana" pitchFamily="34" charset="0"/>
                        </a:rPr>
                        <a:t> para emitir alertas de seguridad a los usuarios.</a:t>
                      </a:r>
                    </a:p>
                    <a:p>
                      <a:pPr marL="171450" indent="-171450" algn="l">
                        <a:buFont typeface="Arial" pitchFamily="34" charset="0"/>
                        <a:buChar char="•"/>
                      </a:pPr>
                      <a:endParaRPr lang="es-MX" sz="1400" baseline="0" dirty="0" smtClean="0">
                        <a:latin typeface="Verdana" pitchFamily="34" charset="0"/>
                        <a:ea typeface="Verdana" pitchFamily="34" charset="0"/>
                        <a:cs typeface="Verdana" pitchFamily="34" charset="0"/>
                      </a:endParaRPr>
                    </a:p>
                    <a:p>
                      <a:pPr marL="171450" indent="-171450" algn="l">
                        <a:buFont typeface="Arial" pitchFamily="34" charset="0"/>
                        <a:buChar char="•"/>
                      </a:pPr>
                      <a:r>
                        <a:rPr lang="es-MX" sz="1400" dirty="0" smtClean="0">
                          <a:latin typeface="Verdana" pitchFamily="34" charset="0"/>
                          <a:ea typeface="Verdana" pitchFamily="34" charset="0"/>
                          <a:cs typeface="Verdana" pitchFamily="34" charset="0"/>
                        </a:rPr>
                        <a:t>Vigilancia del Mercado.</a:t>
                      </a:r>
                      <a:endParaRPr lang="es-CL" sz="1400" dirty="0">
                        <a:latin typeface="Verdana" pitchFamily="34" charset="0"/>
                        <a:ea typeface="Verdana" pitchFamily="34" charset="0"/>
                        <a:cs typeface="Verdana" pitchFamily="34" charset="0"/>
                      </a:endParaRPr>
                    </a:p>
                  </a:txBody>
                  <a:tcPr marL="91430" marR="91430" marT="45717" marB="45717">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tcPr>
                </a:tc>
              </a:tr>
            </a:tbl>
          </a:graphicData>
        </a:graphic>
      </p:graphicFrame>
    </p:spTree>
    <p:extLst>
      <p:ext uri="{BB962C8B-B14F-4D97-AF65-F5344CB8AC3E}">
        <p14:creationId xmlns:p14="http://schemas.microsoft.com/office/powerpoint/2010/main" val="34859881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512763" y="1161695"/>
            <a:ext cx="7804150" cy="4894262"/>
          </a:xfrm>
          <a:prstGeom prst="rect">
            <a:avLst/>
          </a:prstGeom>
        </p:spPr>
        <p:txBody>
          <a:bodyPr>
            <a:spAutoFit/>
          </a:bodyPr>
          <a:lstStyle/>
          <a:p>
            <a:pPr marL="457200" indent="-457200" algn="just">
              <a:buFontTx/>
              <a:buAutoNum type="arabicPeriod" startAt="2"/>
              <a:defRPr/>
            </a:pPr>
            <a:r>
              <a:rPr lang="es-MX" sz="1600" b="1" u="sng" dirty="0">
                <a:solidFill>
                  <a:schemeClr val="tx1">
                    <a:lumMod val="65000"/>
                    <a:lumOff val="35000"/>
                  </a:schemeClr>
                </a:solidFill>
                <a:latin typeface="Verdana" pitchFamily="34" charset="0"/>
                <a:ea typeface="Verdana" pitchFamily="34" charset="0"/>
                <a:cs typeface="Verdana" pitchFamily="34" charset="0"/>
              </a:rPr>
              <a:t>Elementos Claves Marco Regulatorio DM </a:t>
            </a:r>
            <a:r>
              <a:rPr lang="es-MX" sz="1600" b="1" dirty="0">
                <a:solidFill>
                  <a:schemeClr val="tx1">
                    <a:lumMod val="65000"/>
                    <a:lumOff val="35000"/>
                  </a:schemeClr>
                </a:solidFill>
                <a:latin typeface="Verdana" pitchFamily="34" charset="0"/>
                <a:ea typeface="Verdana" pitchFamily="34" charset="0"/>
                <a:cs typeface="Verdana" pitchFamily="34" charset="0"/>
              </a:rPr>
              <a:t>(Nivel Avanzado)</a:t>
            </a:r>
          </a:p>
          <a:p>
            <a:pPr marL="457200" indent="-457200" algn="just">
              <a:defRPr/>
            </a:pPr>
            <a:endParaRPr lang="es-MX" sz="1600" b="1" dirty="0">
              <a:solidFill>
                <a:schemeClr val="tx1">
                  <a:lumMod val="75000"/>
                  <a:lumOff val="25000"/>
                </a:schemeClr>
              </a:solidFill>
              <a:latin typeface="Verdana" pitchFamily="34" charset="0"/>
              <a:ea typeface="Verdana" pitchFamily="34" charset="0"/>
              <a:cs typeface="Verdana" pitchFamily="34" charset="0"/>
            </a:endParaRPr>
          </a:p>
          <a:p>
            <a:pPr marL="457200" indent="-457200" algn="just">
              <a:buFont typeface="Wingdings" pitchFamily="2" charset="2"/>
              <a:buChar char="ü"/>
              <a:defRPr/>
            </a:pPr>
            <a:r>
              <a:rPr lang="es-MX" sz="1600" b="1" dirty="0">
                <a:solidFill>
                  <a:srgbClr val="FF0000"/>
                </a:solidFill>
                <a:latin typeface="Verdana" pitchFamily="34" charset="0"/>
                <a:ea typeface="Verdana" pitchFamily="34" charset="0"/>
                <a:cs typeface="Verdana" pitchFamily="34" charset="0"/>
              </a:rPr>
              <a:t>Vigilancia de la investigación clínica </a:t>
            </a:r>
          </a:p>
          <a:p>
            <a:pPr algn="just">
              <a:defRPr/>
            </a:pPr>
            <a:endParaRPr lang="es-MX" sz="1600" dirty="0">
              <a:solidFill>
                <a:schemeClr val="tx1">
                  <a:lumMod val="85000"/>
                  <a:lumOff val="15000"/>
                </a:schemeClr>
              </a:solidFill>
              <a:latin typeface="Verdana" pitchFamily="34" charset="0"/>
              <a:ea typeface="Verdana" pitchFamily="34" charset="0"/>
              <a:cs typeface="Verdana" pitchFamily="34" charset="0"/>
            </a:endParaRPr>
          </a:p>
          <a:p>
            <a:pPr marL="457200" indent="-457200" algn="just">
              <a:buFont typeface="Wingdings" pitchFamily="2" charset="2"/>
              <a:buChar char="ü"/>
              <a:defRPr/>
            </a:pPr>
            <a:r>
              <a:rPr lang="es-MX" sz="1600" dirty="0">
                <a:solidFill>
                  <a:schemeClr val="tx1">
                    <a:lumMod val="85000"/>
                    <a:lumOff val="15000"/>
                  </a:schemeClr>
                </a:solidFill>
                <a:latin typeface="Verdana" pitchFamily="34" charset="0"/>
                <a:ea typeface="Verdana" pitchFamily="34" charset="0"/>
                <a:cs typeface="Verdana" pitchFamily="34" charset="0"/>
              </a:rPr>
              <a:t>Autorización y vigilancia de organismos certificadores</a:t>
            </a:r>
          </a:p>
          <a:p>
            <a:pPr marL="457200" indent="-457200" algn="just">
              <a:defRPr/>
            </a:pPr>
            <a:endParaRPr lang="es-MX" sz="1600" dirty="0">
              <a:solidFill>
                <a:schemeClr val="tx1">
                  <a:lumMod val="85000"/>
                  <a:lumOff val="15000"/>
                </a:schemeClr>
              </a:solidFill>
              <a:latin typeface="Verdana" pitchFamily="34" charset="0"/>
              <a:ea typeface="Verdana" pitchFamily="34" charset="0"/>
              <a:cs typeface="Verdana" pitchFamily="34" charset="0"/>
            </a:endParaRPr>
          </a:p>
          <a:p>
            <a:pPr marL="457200" indent="-457200" algn="just">
              <a:buFont typeface="Wingdings" pitchFamily="2" charset="2"/>
              <a:buChar char="ü"/>
              <a:defRPr/>
            </a:pPr>
            <a:r>
              <a:rPr lang="es-MX" sz="1600" dirty="0">
                <a:solidFill>
                  <a:schemeClr val="tx1">
                    <a:lumMod val="85000"/>
                    <a:lumOff val="15000"/>
                  </a:schemeClr>
                </a:solidFill>
                <a:latin typeface="Verdana" pitchFamily="34" charset="0"/>
                <a:ea typeface="Verdana" pitchFamily="34" charset="0"/>
                <a:cs typeface="Verdana" pitchFamily="34" charset="0"/>
              </a:rPr>
              <a:t>Reconocimiento de Normas</a:t>
            </a:r>
          </a:p>
          <a:p>
            <a:pPr marL="457200" indent="-457200" algn="just">
              <a:defRPr/>
            </a:pPr>
            <a:endParaRPr lang="es-MX" sz="1600" dirty="0">
              <a:solidFill>
                <a:schemeClr val="tx1">
                  <a:lumMod val="85000"/>
                  <a:lumOff val="15000"/>
                </a:schemeClr>
              </a:solidFill>
              <a:latin typeface="Verdana" pitchFamily="34" charset="0"/>
              <a:ea typeface="Verdana" pitchFamily="34" charset="0"/>
              <a:cs typeface="Verdana" pitchFamily="34" charset="0"/>
            </a:endParaRPr>
          </a:p>
          <a:p>
            <a:pPr marL="457200" indent="-457200" algn="just">
              <a:buFont typeface="Wingdings" pitchFamily="2" charset="2"/>
              <a:buChar char="ü"/>
              <a:defRPr/>
            </a:pPr>
            <a:r>
              <a:rPr lang="es-MX" sz="1600" dirty="0">
                <a:solidFill>
                  <a:schemeClr val="tx1">
                    <a:lumMod val="85000"/>
                    <a:lumOff val="15000"/>
                  </a:schemeClr>
                </a:solidFill>
                <a:latin typeface="Verdana" pitchFamily="34" charset="0"/>
                <a:ea typeface="Verdana" pitchFamily="34" charset="0"/>
                <a:cs typeface="Verdana" pitchFamily="34" charset="0"/>
              </a:rPr>
              <a:t>Adopción de un Sistema de Nomenclatura</a:t>
            </a:r>
          </a:p>
          <a:p>
            <a:pPr marL="457200" indent="-457200" algn="just">
              <a:defRPr/>
            </a:pPr>
            <a:endParaRPr lang="es-MX" sz="1600" dirty="0">
              <a:solidFill>
                <a:schemeClr val="tx1">
                  <a:lumMod val="85000"/>
                  <a:lumOff val="15000"/>
                </a:schemeClr>
              </a:solidFill>
              <a:latin typeface="Verdana" pitchFamily="34" charset="0"/>
              <a:ea typeface="Verdana" pitchFamily="34" charset="0"/>
              <a:cs typeface="Verdana" pitchFamily="34" charset="0"/>
            </a:endParaRPr>
          </a:p>
          <a:p>
            <a:pPr marL="457200" indent="-457200" algn="just">
              <a:buFont typeface="Wingdings" pitchFamily="2" charset="2"/>
              <a:buChar char="ü"/>
              <a:defRPr/>
            </a:pPr>
            <a:r>
              <a:rPr lang="es-MX" sz="1600" dirty="0">
                <a:solidFill>
                  <a:schemeClr val="tx1">
                    <a:lumMod val="85000"/>
                    <a:lumOff val="15000"/>
                  </a:schemeClr>
                </a:solidFill>
                <a:latin typeface="Verdana" pitchFamily="34" charset="0"/>
                <a:ea typeface="Verdana" pitchFamily="34" charset="0"/>
                <a:cs typeface="Verdana" pitchFamily="34" charset="0"/>
              </a:rPr>
              <a:t>Control de la Publicidad y Promoción</a:t>
            </a:r>
          </a:p>
          <a:p>
            <a:pPr marL="457200" indent="-457200" algn="just">
              <a:defRPr/>
            </a:pPr>
            <a:endParaRPr lang="es-MX" sz="1600" dirty="0">
              <a:solidFill>
                <a:schemeClr val="tx1">
                  <a:lumMod val="85000"/>
                  <a:lumOff val="15000"/>
                </a:schemeClr>
              </a:solidFill>
              <a:latin typeface="Verdana" pitchFamily="34" charset="0"/>
              <a:ea typeface="Verdana" pitchFamily="34" charset="0"/>
              <a:cs typeface="Verdana" pitchFamily="34" charset="0"/>
            </a:endParaRPr>
          </a:p>
          <a:p>
            <a:pPr marL="457200" indent="-457200" algn="just">
              <a:buFont typeface="Wingdings" pitchFamily="2" charset="2"/>
              <a:buChar char="ü"/>
              <a:defRPr/>
            </a:pPr>
            <a:r>
              <a:rPr lang="es-MX" sz="1600" dirty="0">
                <a:solidFill>
                  <a:schemeClr val="tx1">
                    <a:lumMod val="85000"/>
                    <a:lumOff val="15000"/>
                  </a:schemeClr>
                </a:solidFill>
                <a:latin typeface="Verdana" pitchFamily="34" charset="0"/>
                <a:ea typeface="Verdana" pitchFamily="34" charset="0"/>
                <a:cs typeface="Verdana" pitchFamily="34" charset="0"/>
              </a:rPr>
              <a:t>Auditorías del SGC</a:t>
            </a:r>
          </a:p>
          <a:p>
            <a:pPr marL="457200" indent="-457200" algn="just">
              <a:defRPr/>
            </a:pPr>
            <a:endParaRPr lang="es-MX" sz="1600" dirty="0">
              <a:solidFill>
                <a:schemeClr val="tx1">
                  <a:lumMod val="85000"/>
                  <a:lumOff val="15000"/>
                </a:schemeClr>
              </a:solidFill>
              <a:latin typeface="Verdana" pitchFamily="34" charset="0"/>
              <a:ea typeface="Verdana" pitchFamily="34" charset="0"/>
              <a:cs typeface="Verdana" pitchFamily="34" charset="0"/>
            </a:endParaRPr>
          </a:p>
          <a:p>
            <a:pPr marL="457200" indent="-457200" algn="just">
              <a:buFont typeface="Wingdings" pitchFamily="2" charset="2"/>
              <a:buChar char="ü"/>
              <a:defRPr/>
            </a:pPr>
            <a:r>
              <a:rPr lang="es-MX" sz="1600" dirty="0">
                <a:solidFill>
                  <a:schemeClr val="tx1">
                    <a:lumMod val="85000"/>
                    <a:lumOff val="15000"/>
                  </a:schemeClr>
                </a:solidFill>
                <a:latin typeface="Verdana" pitchFamily="34" charset="0"/>
                <a:ea typeface="Verdana" pitchFamily="34" charset="0"/>
                <a:cs typeface="Verdana" pitchFamily="34" charset="0"/>
              </a:rPr>
              <a:t>Inspecciones a establecimientos autorizados</a:t>
            </a:r>
          </a:p>
          <a:p>
            <a:pPr marL="457200" indent="-457200" algn="just">
              <a:defRPr/>
            </a:pPr>
            <a:endParaRPr lang="es-MX" sz="1600" dirty="0">
              <a:solidFill>
                <a:schemeClr val="tx1">
                  <a:lumMod val="85000"/>
                  <a:lumOff val="15000"/>
                </a:schemeClr>
              </a:solidFill>
              <a:latin typeface="Verdana" pitchFamily="34" charset="0"/>
              <a:ea typeface="Verdana" pitchFamily="34" charset="0"/>
              <a:cs typeface="Verdana" pitchFamily="34" charset="0"/>
            </a:endParaRPr>
          </a:p>
          <a:p>
            <a:pPr marL="457200" indent="-457200" algn="just">
              <a:buFont typeface="Wingdings" pitchFamily="2" charset="2"/>
              <a:buChar char="ü"/>
              <a:defRPr/>
            </a:pPr>
            <a:r>
              <a:rPr lang="es-MX" sz="1600" dirty="0">
                <a:solidFill>
                  <a:schemeClr val="tx1">
                    <a:lumMod val="85000"/>
                    <a:lumOff val="15000"/>
                  </a:schemeClr>
                </a:solidFill>
                <a:latin typeface="Verdana" pitchFamily="34" charset="0"/>
                <a:ea typeface="Verdana" pitchFamily="34" charset="0"/>
                <a:cs typeface="Verdana" pitchFamily="34" charset="0"/>
              </a:rPr>
              <a:t>Realización de controles locales (Vigilancia Post Comercialización) </a:t>
            </a:r>
          </a:p>
          <a:p>
            <a:pPr algn="just">
              <a:defRPr/>
            </a:pPr>
            <a:endParaRPr lang="es-MX" sz="2000" dirty="0">
              <a:solidFill>
                <a:schemeClr val="tx1">
                  <a:lumMod val="85000"/>
                  <a:lumOff val="15000"/>
                </a:schemeClr>
              </a:solidFill>
              <a:latin typeface="Verdana" pitchFamily="34" charset="0"/>
              <a:ea typeface="Verdana" pitchFamily="34" charset="0"/>
              <a:cs typeface="Verdana" pitchFamily="34" charset="0"/>
            </a:endParaRPr>
          </a:p>
          <a:p>
            <a:pPr marL="457200" indent="-457200" algn="just">
              <a:defRPr/>
            </a:pPr>
            <a:endParaRPr lang="es-MX" sz="2000" dirty="0">
              <a:solidFill>
                <a:schemeClr val="tx1">
                  <a:lumMod val="85000"/>
                  <a:lumOff val="15000"/>
                </a:schemeClr>
              </a:solidFill>
              <a:latin typeface="Verdana" pitchFamily="34" charset="0"/>
              <a:ea typeface="Verdana" pitchFamily="34" charset="0"/>
              <a:cs typeface="Verdana" pitchFamily="34" charset="0"/>
            </a:endParaRPr>
          </a:p>
        </p:txBody>
      </p:sp>
      <p:sp>
        <p:nvSpPr>
          <p:cNvPr id="33795" name="3 Rectángulo"/>
          <p:cNvSpPr>
            <a:spLocks noChangeArrowheads="1"/>
          </p:cNvSpPr>
          <p:nvPr/>
        </p:nvSpPr>
        <p:spPr bwMode="auto">
          <a:xfrm>
            <a:off x="260350" y="260350"/>
            <a:ext cx="856932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es-CL" sz="2000" b="1" u="sng" dirty="0">
                <a:solidFill>
                  <a:srgbClr val="00A79C"/>
                </a:solidFill>
                <a:latin typeface="Verdana" pitchFamily="34" charset="0"/>
              </a:rPr>
              <a:t>Recomendaciones para la implementación de Controles Regulatorios </a:t>
            </a:r>
          </a:p>
        </p:txBody>
      </p:sp>
    </p:spTree>
    <p:extLst>
      <p:ext uri="{BB962C8B-B14F-4D97-AF65-F5344CB8AC3E}">
        <p14:creationId xmlns:p14="http://schemas.microsoft.com/office/powerpoint/2010/main" val="18135818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Rectángulo"/>
          <p:cNvSpPr>
            <a:spLocks noChangeArrowheads="1"/>
          </p:cNvSpPr>
          <p:nvPr/>
        </p:nvSpPr>
        <p:spPr bwMode="auto">
          <a:xfrm>
            <a:off x="250825" y="190500"/>
            <a:ext cx="85693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s-MX" sz="2000" b="1" u="sng" dirty="0" smtClean="0">
                <a:solidFill>
                  <a:srgbClr val="00A79C"/>
                </a:solidFill>
                <a:latin typeface="Verdana" pitchFamily="34" charset="0"/>
              </a:rPr>
              <a:t>Elementos Claves del NIVEL AVANZADO</a:t>
            </a:r>
            <a:endParaRPr lang="es-CL" sz="2000" b="1" u="sng" dirty="0">
              <a:solidFill>
                <a:srgbClr val="00A79C"/>
              </a:solidFill>
              <a:latin typeface="Verdana" pitchFamily="34" charset="0"/>
            </a:endParaRPr>
          </a:p>
        </p:txBody>
      </p:sp>
      <p:graphicFrame>
        <p:nvGraphicFramePr>
          <p:cNvPr id="3" name="2 Tabla"/>
          <p:cNvGraphicFramePr>
            <a:graphicFrameLocks noGrp="1"/>
          </p:cNvGraphicFramePr>
          <p:nvPr>
            <p:extLst>
              <p:ext uri="{D42A27DB-BD31-4B8C-83A1-F6EECF244321}">
                <p14:modId xmlns:p14="http://schemas.microsoft.com/office/powerpoint/2010/main" val="40316240"/>
              </p:ext>
            </p:extLst>
          </p:nvPr>
        </p:nvGraphicFramePr>
        <p:xfrm>
          <a:off x="468313" y="836613"/>
          <a:ext cx="7920037" cy="6297135"/>
        </p:xfrm>
        <a:graphic>
          <a:graphicData uri="http://schemas.openxmlformats.org/drawingml/2006/table">
            <a:tbl>
              <a:tblPr firstRow="1" bandRow="1">
                <a:tableStyleId>{5C22544A-7EE6-4342-B048-85BDC9FD1C3A}</a:tableStyleId>
              </a:tblPr>
              <a:tblGrid>
                <a:gridCol w="2736013"/>
                <a:gridCol w="2544012"/>
                <a:gridCol w="2640012"/>
              </a:tblGrid>
              <a:tr h="597363">
                <a:tc>
                  <a:txBody>
                    <a:bodyPr/>
                    <a:lstStyle/>
                    <a:p>
                      <a:pPr algn="ctr"/>
                      <a:r>
                        <a:rPr lang="es-MX" sz="1600" b="1" dirty="0" smtClean="0">
                          <a:latin typeface="Verdana" pitchFamily="34" charset="0"/>
                          <a:ea typeface="Verdana" pitchFamily="34" charset="0"/>
                          <a:cs typeface="Verdana" pitchFamily="34" charset="0"/>
                        </a:rPr>
                        <a:t>Control previo</a:t>
                      </a:r>
                      <a:r>
                        <a:rPr lang="es-MX" sz="1600" b="1" baseline="0" dirty="0" smtClean="0">
                          <a:latin typeface="Verdana" pitchFamily="34" charset="0"/>
                          <a:ea typeface="Verdana" pitchFamily="34" charset="0"/>
                          <a:cs typeface="Verdana" pitchFamily="34" charset="0"/>
                        </a:rPr>
                        <a:t> a la Comercialización</a:t>
                      </a:r>
                      <a:endParaRPr lang="es-CL" sz="1600" b="1" dirty="0">
                        <a:latin typeface="Verdana" pitchFamily="34" charset="0"/>
                        <a:ea typeface="Verdana" pitchFamily="34" charset="0"/>
                        <a:cs typeface="Verdana" pitchFamily="34" charset="0"/>
                      </a:endParaRPr>
                    </a:p>
                  </a:txBody>
                  <a:tcPr marL="91430" marR="91430" marT="45726" marB="45726">
                    <a:solidFill>
                      <a:srgbClr val="00A79C"/>
                    </a:solidFill>
                  </a:tcPr>
                </a:tc>
                <a:tc>
                  <a:txBody>
                    <a:bodyPr/>
                    <a:lstStyle/>
                    <a:p>
                      <a:pPr algn="ctr"/>
                      <a:r>
                        <a:rPr lang="es-MX" sz="1600" b="1" dirty="0" smtClean="0">
                          <a:latin typeface="Verdana" pitchFamily="34" charset="0"/>
                          <a:ea typeface="Verdana" pitchFamily="34" charset="0"/>
                          <a:cs typeface="Verdana" pitchFamily="34" charset="0"/>
                        </a:rPr>
                        <a:t>En</a:t>
                      </a:r>
                      <a:r>
                        <a:rPr lang="es-MX" sz="1600" b="1" baseline="0" dirty="0" smtClean="0">
                          <a:latin typeface="Verdana" pitchFamily="34" charset="0"/>
                          <a:ea typeface="Verdana" pitchFamily="34" charset="0"/>
                          <a:cs typeface="Verdana" pitchFamily="34" charset="0"/>
                        </a:rPr>
                        <a:t> </a:t>
                      </a:r>
                      <a:r>
                        <a:rPr lang="es-MX" sz="1600" b="1" dirty="0" smtClean="0">
                          <a:latin typeface="Verdana" pitchFamily="34" charset="0"/>
                          <a:ea typeface="Verdana" pitchFamily="34" charset="0"/>
                          <a:cs typeface="Verdana" pitchFamily="34" charset="0"/>
                        </a:rPr>
                        <a:t>el Mercado</a:t>
                      </a:r>
                      <a:endParaRPr lang="es-CL" sz="1600" b="1" dirty="0">
                        <a:latin typeface="Verdana" pitchFamily="34" charset="0"/>
                        <a:ea typeface="Verdana" pitchFamily="34" charset="0"/>
                        <a:cs typeface="Verdana" pitchFamily="34" charset="0"/>
                      </a:endParaRPr>
                    </a:p>
                  </a:txBody>
                  <a:tcPr marL="91430" marR="91430" marT="45726" marB="45726">
                    <a:solidFill>
                      <a:srgbClr val="00A79C"/>
                    </a:solidFill>
                  </a:tcPr>
                </a:tc>
                <a:tc>
                  <a:txBody>
                    <a:bodyPr/>
                    <a:lstStyle/>
                    <a:p>
                      <a:pPr algn="ctr"/>
                      <a:r>
                        <a:rPr lang="es-MX" sz="1600" b="1" dirty="0" smtClean="0">
                          <a:latin typeface="Verdana" pitchFamily="34" charset="0"/>
                          <a:ea typeface="Verdana" pitchFamily="34" charset="0"/>
                          <a:cs typeface="Verdana" pitchFamily="34" charset="0"/>
                        </a:rPr>
                        <a:t>Vigilancia Post Comercialización</a:t>
                      </a:r>
                      <a:endParaRPr lang="es-CL" sz="1600" b="1" dirty="0">
                        <a:latin typeface="Verdana" pitchFamily="34" charset="0"/>
                        <a:ea typeface="Verdana" pitchFamily="34" charset="0"/>
                        <a:cs typeface="Verdana" pitchFamily="34" charset="0"/>
                      </a:endParaRPr>
                    </a:p>
                  </a:txBody>
                  <a:tcPr marL="91430" marR="91430" marT="45726" marB="45726">
                    <a:solidFill>
                      <a:srgbClr val="00A79C"/>
                    </a:solidFill>
                  </a:tcPr>
                </a:tc>
              </a:tr>
              <a:tr h="4731874">
                <a:tc>
                  <a:txBody>
                    <a:bodyPr/>
                    <a:lstStyle/>
                    <a:p>
                      <a:pPr marL="171450" indent="-171450" algn="l">
                        <a:buFont typeface="Arial" pitchFamily="34" charset="0"/>
                        <a:buChar char="•"/>
                      </a:pPr>
                      <a:endParaRPr lang="es-MX" sz="1600" dirty="0" smtClean="0">
                        <a:latin typeface="Verdana" pitchFamily="34" charset="0"/>
                        <a:ea typeface="Verdana" pitchFamily="34" charset="0"/>
                        <a:cs typeface="Verdana" pitchFamily="34" charset="0"/>
                      </a:endParaRPr>
                    </a:p>
                    <a:p>
                      <a:pPr marL="171450" indent="-171450" algn="l">
                        <a:buFont typeface="Arial" pitchFamily="34" charset="0"/>
                        <a:buChar char="•"/>
                      </a:pPr>
                      <a:r>
                        <a:rPr lang="es-MX" sz="1600" b="1" baseline="0" dirty="0" smtClean="0">
                          <a:solidFill>
                            <a:srgbClr val="FF0000"/>
                          </a:solidFill>
                          <a:latin typeface="Verdana" pitchFamily="34" charset="0"/>
                          <a:ea typeface="Verdana" pitchFamily="34" charset="0"/>
                          <a:cs typeface="Verdana" pitchFamily="34" charset="0"/>
                        </a:rPr>
                        <a:t>Vigilancia de la investigación clínica.</a:t>
                      </a:r>
                    </a:p>
                    <a:p>
                      <a:pPr marL="171450" indent="-171450" algn="l">
                        <a:buFont typeface="Arial" pitchFamily="34" charset="0"/>
                        <a:buChar char="•"/>
                      </a:pPr>
                      <a:endParaRPr lang="es-MX" sz="1600" baseline="0" dirty="0" smtClean="0">
                        <a:latin typeface="Verdana" pitchFamily="34" charset="0"/>
                        <a:ea typeface="Verdana" pitchFamily="34" charset="0"/>
                        <a:cs typeface="Verdana" pitchFamily="34" charset="0"/>
                      </a:endParaRPr>
                    </a:p>
                    <a:p>
                      <a:pPr marL="171450" indent="-171450" algn="l">
                        <a:buFont typeface="Arial" pitchFamily="34" charset="0"/>
                        <a:buChar char="•"/>
                      </a:pPr>
                      <a:r>
                        <a:rPr lang="es-MX" sz="1600" baseline="0" dirty="0" smtClean="0">
                          <a:latin typeface="Verdana" pitchFamily="34" charset="0"/>
                          <a:ea typeface="Verdana" pitchFamily="34" charset="0"/>
                          <a:cs typeface="Verdana" pitchFamily="34" charset="0"/>
                        </a:rPr>
                        <a:t>Autorización y vigilancia de Organismos Certificadores.</a:t>
                      </a:r>
                    </a:p>
                    <a:p>
                      <a:pPr marL="171450" indent="-171450" algn="l">
                        <a:buFont typeface="Arial" pitchFamily="34" charset="0"/>
                        <a:buChar char="•"/>
                      </a:pPr>
                      <a:endParaRPr lang="es-MX" sz="1600" baseline="0" dirty="0" smtClean="0">
                        <a:latin typeface="Verdana" pitchFamily="34" charset="0"/>
                        <a:ea typeface="Verdana" pitchFamily="34" charset="0"/>
                        <a:cs typeface="Verdana" pitchFamily="34" charset="0"/>
                      </a:endParaRPr>
                    </a:p>
                    <a:p>
                      <a:pPr marL="171450" indent="-171450" algn="l">
                        <a:buFont typeface="Arial" pitchFamily="34" charset="0"/>
                        <a:buChar char="•"/>
                      </a:pPr>
                      <a:r>
                        <a:rPr lang="es-MX" sz="1600" baseline="0" dirty="0" smtClean="0">
                          <a:latin typeface="Verdana" pitchFamily="34" charset="0"/>
                          <a:ea typeface="Verdana" pitchFamily="34" charset="0"/>
                          <a:cs typeface="Verdana" pitchFamily="34" charset="0"/>
                        </a:rPr>
                        <a:t>Reconocimiento de Normas.</a:t>
                      </a:r>
                    </a:p>
                    <a:p>
                      <a:pPr marL="171450" indent="-171450" algn="l">
                        <a:buFont typeface="Arial" pitchFamily="34" charset="0"/>
                        <a:buChar char="•"/>
                      </a:pPr>
                      <a:endParaRPr lang="es-MX" sz="1600" baseline="0" dirty="0" smtClean="0">
                        <a:latin typeface="Verdana" pitchFamily="34" charset="0"/>
                        <a:ea typeface="Verdana" pitchFamily="34" charset="0"/>
                        <a:cs typeface="Verdana" pitchFamily="34" charset="0"/>
                      </a:endParaRPr>
                    </a:p>
                    <a:p>
                      <a:pPr marL="171450" indent="-171450" algn="l">
                        <a:buFont typeface="Arial" pitchFamily="34" charset="0"/>
                        <a:buChar char="•"/>
                      </a:pPr>
                      <a:r>
                        <a:rPr lang="es-MX" sz="1600" baseline="0" dirty="0" smtClean="0">
                          <a:latin typeface="Verdana" pitchFamily="34" charset="0"/>
                          <a:ea typeface="Verdana" pitchFamily="34" charset="0"/>
                          <a:cs typeface="Verdana" pitchFamily="34" charset="0"/>
                        </a:rPr>
                        <a:t>Sistema de Nomenclatura.</a:t>
                      </a:r>
                    </a:p>
                    <a:p>
                      <a:pPr marL="171450" indent="-171450" algn="l">
                        <a:buFont typeface="Arial" pitchFamily="34" charset="0"/>
                        <a:buChar char="•"/>
                      </a:pPr>
                      <a:endParaRPr lang="es-MX" sz="1600" baseline="0" dirty="0" smtClean="0">
                        <a:latin typeface="Verdana" pitchFamily="34" charset="0"/>
                        <a:ea typeface="Verdana" pitchFamily="34" charset="0"/>
                        <a:cs typeface="Verdana" pitchFamily="34" charset="0"/>
                      </a:endParaRPr>
                    </a:p>
                    <a:p>
                      <a:pPr marL="171450" indent="-171450" algn="l">
                        <a:buFont typeface="Arial" pitchFamily="34" charset="0"/>
                        <a:buChar char="•"/>
                      </a:pPr>
                      <a:r>
                        <a:rPr lang="es-MX" sz="1600" baseline="0" dirty="0" smtClean="0">
                          <a:latin typeface="Verdana" pitchFamily="34" charset="0"/>
                          <a:ea typeface="Verdana" pitchFamily="34" charset="0"/>
                          <a:cs typeface="Verdana" pitchFamily="34" charset="0"/>
                        </a:rPr>
                        <a:t>Control de la Publicidad y Promoción.</a:t>
                      </a:r>
                    </a:p>
                    <a:p>
                      <a:pPr marL="171450" indent="-171450" algn="l">
                        <a:buFont typeface="Arial" pitchFamily="34" charset="0"/>
                        <a:buChar char="•"/>
                      </a:pPr>
                      <a:endParaRPr lang="es-MX" sz="1600" baseline="0" dirty="0" smtClean="0">
                        <a:latin typeface="Verdana" pitchFamily="34" charset="0"/>
                        <a:ea typeface="Verdana" pitchFamily="34" charset="0"/>
                        <a:cs typeface="Verdana" pitchFamily="34" charset="0"/>
                      </a:endParaRPr>
                    </a:p>
                    <a:p>
                      <a:pPr marL="171450" indent="-171450" algn="l">
                        <a:buFont typeface="Arial" pitchFamily="34" charset="0"/>
                        <a:buChar char="•"/>
                      </a:pPr>
                      <a:endParaRPr lang="es-MX" sz="1600" baseline="0" dirty="0" smtClean="0">
                        <a:latin typeface="Verdana" pitchFamily="34" charset="0"/>
                        <a:ea typeface="Verdana" pitchFamily="34" charset="0"/>
                        <a:cs typeface="Verdana" pitchFamily="34" charset="0"/>
                      </a:endParaRPr>
                    </a:p>
                    <a:p>
                      <a:pPr marL="171450" indent="-171450" algn="l">
                        <a:buFont typeface="Arial" pitchFamily="34" charset="0"/>
                        <a:buChar char="•"/>
                      </a:pPr>
                      <a:endParaRPr lang="es-MX" sz="1600" baseline="0" dirty="0" smtClean="0">
                        <a:latin typeface="Verdana" pitchFamily="34" charset="0"/>
                        <a:ea typeface="Verdana" pitchFamily="34" charset="0"/>
                        <a:cs typeface="Verdana" pitchFamily="34" charset="0"/>
                      </a:endParaRPr>
                    </a:p>
                    <a:p>
                      <a:pPr marL="171450" indent="-171450" algn="l">
                        <a:buFont typeface="Arial" pitchFamily="34" charset="0"/>
                        <a:buChar char="•"/>
                      </a:pPr>
                      <a:endParaRPr lang="es-MX" sz="1600" baseline="0" dirty="0" smtClean="0">
                        <a:latin typeface="Verdana" pitchFamily="34" charset="0"/>
                        <a:ea typeface="Verdana" pitchFamily="34" charset="0"/>
                        <a:cs typeface="Verdana" pitchFamily="34" charset="0"/>
                      </a:endParaRPr>
                    </a:p>
                  </a:txBody>
                  <a:tcPr marL="91430" marR="91430" marT="45726" marB="45726">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tcPr>
                </a:tc>
                <a:tc>
                  <a:txBody>
                    <a:bodyPr/>
                    <a:lstStyle/>
                    <a:p>
                      <a:pPr marL="171450" indent="-171450" algn="l">
                        <a:buFont typeface="Arial" pitchFamily="34" charset="0"/>
                        <a:buChar char="•"/>
                      </a:pPr>
                      <a:endParaRPr lang="es-MX" sz="1600" dirty="0" smtClean="0">
                        <a:latin typeface="Verdana" pitchFamily="34" charset="0"/>
                        <a:ea typeface="Verdana" pitchFamily="34" charset="0"/>
                        <a:cs typeface="Verdana" pitchFamily="34" charset="0"/>
                      </a:endParaRPr>
                    </a:p>
                    <a:p>
                      <a:pPr marL="171450" indent="-171450" algn="l">
                        <a:buFont typeface="Arial" pitchFamily="34" charset="0"/>
                        <a:buChar char="•"/>
                      </a:pPr>
                      <a:r>
                        <a:rPr lang="es-MX" sz="1600" dirty="0" smtClean="0">
                          <a:latin typeface="Verdana" pitchFamily="34" charset="0"/>
                          <a:ea typeface="Verdana" pitchFamily="34" charset="0"/>
                          <a:cs typeface="Verdana" pitchFamily="34" charset="0"/>
                        </a:rPr>
                        <a:t>Auditorías</a:t>
                      </a:r>
                      <a:r>
                        <a:rPr lang="es-MX" sz="1600" baseline="0" dirty="0" smtClean="0">
                          <a:latin typeface="Verdana" pitchFamily="34" charset="0"/>
                          <a:ea typeface="Verdana" pitchFamily="34" charset="0"/>
                          <a:cs typeface="Verdana" pitchFamily="34" charset="0"/>
                        </a:rPr>
                        <a:t> del SGC.</a:t>
                      </a:r>
                    </a:p>
                    <a:p>
                      <a:pPr marL="171450" indent="-171450" algn="l">
                        <a:buFont typeface="Arial" pitchFamily="34" charset="0"/>
                        <a:buChar char="•"/>
                      </a:pPr>
                      <a:endParaRPr lang="es-MX" sz="1600" baseline="0" dirty="0" smtClean="0">
                        <a:latin typeface="Verdana" pitchFamily="34" charset="0"/>
                        <a:ea typeface="Verdana" pitchFamily="34" charset="0"/>
                        <a:cs typeface="Verdana" pitchFamily="34" charset="0"/>
                      </a:endParaRPr>
                    </a:p>
                    <a:p>
                      <a:pPr marL="171450" indent="-171450" algn="l">
                        <a:buFont typeface="Arial" pitchFamily="34" charset="0"/>
                        <a:buChar char="•"/>
                      </a:pPr>
                      <a:r>
                        <a:rPr lang="es-MX" sz="1600" dirty="0" smtClean="0">
                          <a:latin typeface="Verdana" pitchFamily="34" charset="0"/>
                          <a:ea typeface="Verdana" pitchFamily="34" charset="0"/>
                          <a:cs typeface="Verdana" pitchFamily="34" charset="0"/>
                        </a:rPr>
                        <a:t>Revisión</a:t>
                      </a:r>
                      <a:r>
                        <a:rPr lang="es-MX" sz="1600" baseline="0" dirty="0" smtClean="0">
                          <a:latin typeface="Verdana" pitchFamily="34" charset="0"/>
                          <a:ea typeface="Verdana" pitchFamily="34" charset="0"/>
                          <a:cs typeface="Verdana" pitchFamily="34" charset="0"/>
                        </a:rPr>
                        <a:t> de documentación técnica para verificar cumplimiento con los Principios Esenciales.</a:t>
                      </a:r>
                      <a:endParaRPr lang="es-MX" sz="1600" dirty="0" smtClean="0">
                        <a:latin typeface="Verdana" pitchFamily="34" charset="0"/>
                        <a:ea typeface="Verdana" pitchFamily="34" charset="0"/>
                        <a:cs typeface="Verdana" pitchFamily="34" charset="0"/>
                      </a:endParaRPr>
                    </a:p>
                    <a:p>
                      <a:pPr marL="0" indent="0" algn="l">
                        <a:buFont typeface="Arial" pitchFamily="34" charset="0"/>
                        <a:buNone/>
                      </a:pPr>
                      <a:endParaRPr lang="es-MX" sz="1600" dirty="0" smtClean="0">
                        <a:latin typeface="Verdana" pitchFamily="34" charset="0"/>
                        <a:ea typeface="Verdana" pitchFamily="34" charset="0"/>
                        <a:cs typeface="Verdana" pitchFamily="34" charset="0"/>
                      </a:endParaRPr>
                    </a:p>
                    <a:p>
                      <a:pPr marL="0" indent="0" algn="l">
                        <a:buFont typeface="Arial" pitchFamily="34" charset="0"/>
                        <a:buNone/>
                      </a:pPr>
                      <a:endParaRPr lang="es-CL" sz="1600" dirty="0">
                        <a:latin typeface="Verdana" pitchFamily="34" charset="0"/>
                        <a:ea typeface="Verdana" pitchFamily="34" charset="0"/>
                        <a:cs typeface="Verdana" pitchFamily="34" charset="0"/>
                      </a:endParaRPr>
                    </a:p>
                  </a:txBody>
                  <a:tcPr marL="91430" marR="91430" marT="45726" marB="45726">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tcPr>
                </a:tc>
                <a:tc>
                  <a:txBody>
                    <a:bodyPr/>
                    <a:lstStyle/>
                    <a:p>
                      <a:pPr marL="0" indent="0" algn="l">
                        <a:buFont typeface="Arial" pitchFamily="34" charset="0"/>
                        <a:buNone/>
                      </a:pPr>
                      <a:endParaRPr lang="es-MX" sz="1600" baseline="0" dirty="0" smtClean="0">
                        <a:latin typeface="Verdana" pitchFamily="34" charset="0"/>
                        <a:ea typeface="Verdana" pitchFamily="34" charset="0"/>
                        <a:cs typeface="Verdana" pitchFamily="34" charset="0"/>
                      </a:endParaRPr>
                    </a:p>
                    <a:p>
                      <a:pPr marL="171450" indent="-171450" algn="l">
                        <a:buFont typeface="Arial" pitchFamily="34" charset="0"/>
                        <a:buChar char="•"/>
                      </a:pPr>
                      <a:r>
                        <a:rPr lang="es-MX" sz="1600" baseline="0" dirty="0" smtClean="0">
                          <a:latin typeface="Verdana" pitchFamily="34" charset="0"/>
                          <a:ea typeface="Verdana" pitchFamily="34" charset="0"/>
                          <a:cs typeface="Verdana" pitchFamily="34" charset="0"/>
                        </a:rPr>
                        <a:t>Sistema de notificaciones de vigilancia y vigilancia post comercialización de la autoridad reguladora.</a:t>
                      </a:r>
                    </a:p>
                    <a:p>
                      <a:pPr marL="171450" indent="-171450" algn="l">
                        <a:buFont typeface="Arial" pitchFamily="34" charset="0"/>
                        <a:buChar char="•"/>
                      </a:pPr>
                      <a:endParaRPr lang="es-MX" sz="1600" baseline="0" dirty="0" smtClean="0">
                        <a:latin typeface="Verdana" pitchFamily="34" charset="0"/>
                        <a:ea typeface="Verdana" pitchFamily="34" charset="0"/>
                        <a:cs typeface="Verdana" pitchFamily="34" charset="0"/>
                      </a:endParaRPr>
                    </a:p>
                    <a:p>
                      <a:pPr marL="171450" indent="-171450" algn="l">
                        <a:buFont typeface="Arial" pitchFamily="34" charset="0"/>
                        <a:buChar char="•"/>
                      </a:pPr>
                      <a:r>
                        <a:rPr lang="es-MX" sz="1600" baseline="0" dirty="0" smtClean="0">
                          <a:latin typeface="Verdana" pitchFamily="34" charset="0"/>
                          <a:ea typeface="Verdana" pitchFamily="34" charset="0"/>
                          <a:cs typeface="Verdana" pitchFamily="34" charset="0"/>
                        </a:rPr>
                        <a:t>Notificación de eventos adversos obligatoria por parte del fabricante. </a:t>
                      </a:r>
                    </a:p>
                    <a:p>
                      <a:pPr marL="171450" indent="-171450" algn="l">
                        <a:buFont typeface="Arial" pitchFamily="34" charset="0"/>
                        <a:buChar char="•"/>
                      </a:pPr>
                      <a:endParaRPr lang="es-MX" sz="1600" baseline="0" dirty="0" smtClean="0">
                        <a:latin typeface="Verdana" pitchFamily="34" charset="0"/>
                        <a:ea typeface="Verdana" pitchFamily="34" charset="0"/>
                        <a:cs typeface="Verdana" pitchFamily="34" charset="0"/>
                      </a:endParaRPr>
                    </a:p>
                    <a:p>
                      <a:pPr marL="171450" indent="-171450" algn="l">
                        <a:buFont typeface="Arial" pitchFamily="34" charset="0"/>
                        <a:buChar char="•"/>
                      </a:pPr>
                      <a:r>
                        <a:rPr lang="es-MX" sz="1600" baseline="0" dirty="0" smtClean="0">
                          <a:latin typeface="Verdana" pitchFamily="34" charset="0"/>
                          <a:ea typeface="Verdana" pitchFamily="34" charset="0"/>
                          <a:cs typeface="Verdana" pitchFamily="34" charset="0"/>
                        </a:rPr>
                        <a:t>Inspección a establecimientos autorizados.</a:t>
                      </a:r>
                    </a:p>
                    <a:p>
                      <a:pPr marL="171450" indent="-171450" algn="l">
                        <a:buFont typeface="Arial" pitchFamily="34" charset="0"/>
                        <a:buChar char="•"/>
                      </a:pPr>
                      <a:endParaRPr lang="es-MX" sz="1600" baseline="0" dirty="0" smtClean="0">
                        <a:latin typeface="Verdana" pitchFamily="34" charset="0"/>
                        <a:ea typeface="Verdana" pitchFamily="34" charset="0"/>
                        <a:cs typeface="Verdana" pitchFamily="34" charset="0"/>
                      </a:endParaRPr>
                    </a:p>
                    <a:p>
                      <a:pPr marL="171450" indent="-171450" algn="l">
                        <a:buFont typeface="Arial" pitchFamily="34" charset="0"/>
                        <a:buChar char="•"/>
                      </a:pPr>
                      <a:r>
                        <a:rPr lang="es-MX" sz="1600" baseline="0" dirty="0" smtClean="0">
                          <a:latin typeface="Verdana" pitchFamily="34" charset="0"/>
                          <a:ea typeface="Verdana" pitchFamily="34" charset="0"/>
                          <a:cs typeface="Verdana" pitchFamily="34" charset="0"/>
                        </a:rPr>
                        <a:t>Controles locales.</a:t>
                      </a:r>
                    </a:p>
                  </a:txBody>
                  <a:tcPr marL="91430" marR="91430" marT="45726" marB="45726">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tcPr>
                </a:tc>
              </a:tr>
            </a:tbl>
          </a:graphicData>
        </a:graphic>
      </p:graphicFrame>
    </p:spTree>
    <p:extLst>
      <p:ext uri="{BB962C8B-B14F-4D97-AF65-F5344CB8AC3E}">
        <p14:creationId xmlns:p14="http://schemas.microsoft.com/office/powerpoint/2010/main" val="21345503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ClipArt Placeholder 5" descr="14388911417_2b6cf5e298_o.jpg"/>
          <p:cNvPicPr>
            <a:picLocks noGrp="1" noChangeAspect="1"/>
          </p:cNvPicPr>
          <p:nvPr>
            <p:ph type="clipArt" sz="quarter" idx="4294967295"/>
          </p:nvPr>
        </p:nvPicPr>
        <p:blipFill>
          <a:blip r:embed="rId3">
            <a:extLst>
              <a:ext uri="{28A0092B-C50C-407E-A947-70E740481C1C}">
                <a14:useLocalDpi xmlns:a14="http://schemas.microsoft.com/office/drawing/2010/main" val="0"/>
              </a:ext>
            </a:extLst>
          </a:blip>
          <a:srcRect/>
          <a:stretch>
            <a:fillRect/>
          </a:stretch>
        </p:blipFill>
        <p:spPr bwMode="auto">
          <a:xfrm>
            <a:off x="0" y="14288"/>
            <a:ext cx="2781300" cy="68294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Content Placeholder 10"/>
          <p:cNvSpPr>
            <a:spLocks noGrp="1"/>
          </p:cNvSpPr>
          <p:nvPr>
            <p:ph sz="quarter" idx="11"/>
          </p:nvPr>
        </p:nvSpPr>
        <p:spPr bwMode="auto">
          <a:xfrm>
            <a:off x="3286125" y="901463"/>
            <a:ext cx="5172075" cy="4086225"/>
          </a:xfrm>
          <a:extLst/>
        </p:spPr>
        <p:txBody>
          <a:bodyPr wrap="square" lIns="91440" tIns="45720" rIns="91440" bIns="45720" numCol="1" anchor="t" anchorCtr="0" compatLnSpc="1">
            <a:prstTxWarp prst="textNoShape">
              <a:avLst/>
            </a:prstTxWarp>
          </a:bodyPr>
          <a:lstStyle/>
          <a:p>
            <a:pPr eaLnBrk="1" hangingPunct="1">
              <a:lnSpc>
                <a:spcPct val="150000"/>
              </a:lnSpc>
              <a:defRPr/>
            </a:pPr>
            <a:endParaRPr lang="es-CL" sz="600" dirty="0" smtClean="0">
              <a:solidFill>
                <a:schemeClr val="tx1">
                  <a:lumMod val="75000"/>
                  <a:lumOff val="25000"/>
                </a:schemeClr>
              </a:solidFill>
              <a:latin typeface="Verdana" pitchFamily="34" charset="0"/>
              <a:ea typeface="Verdana" pitchFamily="34" charset="0"/>
              <a:cs typeface="Verdana" pitchFamily="34" charset="0"/>
            </a:endParaRPr>
          </a:p>
          <a:p>
            <a:pPr marL="342900" indent="-342900" eaLnBrk="1" hangingPunct="1">
              <a:spcBef>
                <a:spcPts val="0"/>
              </a:spcBef>
              <a:buFont typeface="+mj-lt"/>
              <a:buAutoNum type="arabicPeriod"/>
              <a:defRPr/>
            </a:pPr>
            <a:r>
              <a:rPr lang="es-CL" sz="1800" dirty="0" smtClean="0">
                <a:solidFill>
                  <a:schemeClr val="tx1">
                    <a:lumMod val="75000"/>
                    <a:lumOff val="25000"/>
                  </a:schemeClr>
                </a:solidFill>
                <a:latin typeface="Verdana" pitchFamily="34" charset="0"/>
                <a:ea typeface="Verdana" pitchFamily="34" charset="0"/>
                <a:cs typeface="Verdana" pitchFamily="34" charset="0"/>
              </a:rPr>
              <a:t>Modelo Global Marco Regulatorio de los </a:t>
            </a:r>
            <a:r>
              <a:rPr lang="es-CL" sz="1800" dirty="0" smtClean="0">
                <a:solidFill>
                  <a:schemeClr val="tx1">
                    <a:lumMod val="75000"/>
                    <a:lumOff val="25000"/>
                  </a:schemeClr>
                </a:solidFill>
                <a:latin typeface="Verdana" pitchFamily="34" charset="0"/>
                <a:ea typeface="Verdana" pitchFamily="34" charset="0"/>
                <a:cs typeface="Verdana" pitchFamily="34" charset="0"/>
              </a:rPr>
              <a:t>DM</a:t>
            </a:r>
          </a:p>
          <a:p>
            <a:pPr marL="342900" indent="-342900" eaLnBrk="1" hangingPunct="1">
              <a:spcBef>
                <a:spcPts val="0"/>
              </a:spcBef>
              <a:buFont typeface="+mj-lt"/>
              <a:buAutoNum type="arabicPeriod"/>
              <a:defRPr/>
            </a:pPr>
            <a:endParaRPr lang="es-CL" sz="1800" dirty="0" smtClean="0">
              <a:solidFill>
                <a:schemeClr val="tx1">
                  <a:lumMod val="75000"/>
                  <a:lumOff val="25000"/>
                </a:schemeClr>
              </a:solidFill>
              <a:latin typeface="Verdana" pitchFamily="34" charset="0"/>
              <a:ea typeface="Verdana" pitchFamily="34" charset="0"/>
              <a:cs typeface="Verdana" pitchFamily="34" charset="0"/>
            </a:endParaRPr>
          </a:p>
          <a:p>
            <a:pPr eaLnBrk="1" hangingPunct="1">
              <a:lnSpc>
                <a:spcPct val="150000"/>
              </a:lnSpc>
              <a:spcBef>
                <a:spcPts val="0"/>
              </a:spcBef>
              <a:defRPr/>
            </a:pPr>
            <a:r>
              <a:rPr lang="es-CL" sz="1800" dirty="0" smtClean="0">
                <a:solidFill>
                  <a:schemeClr val="tx1">
                    <a:lumMod val="75000"/>
                    <a:lumOff val="25000"/>
                  </a:schemeClr>
                </a:solidFill>
                <a:latin typeface="Verdana" pitchFamily="34" charset="0"/>
                <a:ea typeface="Verdana" pitchFamily="34" charset="0"/>
                <a:cs typeface="Verdana" pitchFamily="34" charset="0"/>
              </a:rPr>
              <a:t>2. Marco </a:t>
            </a:r>
            <a:r>
              <a:rPr lang="es-CL" sz="1800" dirty="0">
                <a:solidFill>
                  <a:schemeClr val="tx1">
                    <a:lumMod val="75000"/>
                    <a:lumOff val="25000"/>
                  </a:schemeClr>
                </a:solidFill>
                <a:latin typeface="Verdana" pitchFamily="34" charset="0"/>
                <a:ea typeface="Verdana" pitchFamily="34" charset="0"/>
                <a:cs typeface="Verdana" pitchFamily="34" charset="0"/>
              </a:rPr>
              <a:t>legal y prestaciones Vigentes</a:t>
            </a:r>
          </a:p>
          <a:p>
            <a:pPr eaLnBrk="1" hangingPunct="1">
              <a:lnSpc>
                <a:spcPct val="150000"/>
              </a:lnSpc>
              <a:defRPr/>
            </a:pPr>
            <a:r>
              <a:rPr lang="es-CL" sz="1800" dirty="0" smtClean="0">
                <a:solidFill>
                  <a:schemeClr val="tx1">
                    <a:lumMod val="75000"/>
                    <a:lumOff val="25000"/>
                  </a:schemeClr>
                </a:solidFill>
                <a:latin typeface="Verdana" pitchFamily="34" charset="0"/>
                <a:ea typeface="Verdana" pitchFamily="34" charset="0"/>
                <a:cs typeface="Verdana" pitchFamily="34" charset="0"/>
              </a:rPr>
              <a:t>3. Situación a la fecha</a:t>
            </a:r>
          </a:p>
          <a:p>
            <a:pPr marL="342900" indent="-342900" eaLnBrk="1" hangingPunct="1">
              <a:lnSpc>
                <a:spcPct val="150000"/>
              </a:lnSpc>
              <a:buFont typeface="Arial" charset="0"/>
              <a:buAutoNum type="arabicPeriod"/>
              <a:defRPr/>
            </a:pPr>
            <a:endParaRPr lang="es-CL" sz="600" dirty="0" smtClean="0">
              <a:solidFill>
                <a:schemeClr val="tx1">
                  <a:lumMod val="75000"/>
                  <a:lumOff val="25000"/>
                </a:schemeClr>
              </a:solidFill>
              <a:latin typeface="Verdana" pitchFamily="34" charset="0"/>
              <a:ea typeface="Verdana" pitchFamily="34" charset="0"/>
              <a:cs typeface="Verdana" pitchFamily="34" charset="0"/>
            </a:endParaRPr>
          </a:p>
          <a:p>
            <a:pPr eaLnBrk="1" hangingPunct="1">
              <a:lnSpc>
                <a:spcPct val="150000"/>
              </a:lnSpc>
              <a:defRPr/>
            </a:pPr>
            <a:r>
              <a:rPr lang="es-CL" sz="1800" dirty="0" smtClean="0">
                <a:solidFill>
                  <a:schemeClr val="tx1">
                    <a:lumMod val="75000"/>
                    <a:lumOff val="25000"/>
                  </a:schemeClr>
                </a:solidFill>
                <a:latin typeface="Verdana" pitchFamily="34" charset="0"/>
                <a:ea typeface="Verdana" pitchFamily="34" charset="0"/>
                <a:cs typeface="Verdana" pitchFamily="34" charset="0"/>
              </a:rPr>
              <a:t>4. Acciones y Gestiones Realizadas</a:t>
            </a:r>
          </a:p>
          <a:p>
            <a:pPr marL="342900" indent="-342900" eaLnBrk="1" hangingPunct="1">
              <a:lnSpc>
                <a:spcPct val="150000"/>
              </a:lnSpc>
              <a:buFont typeface="Arial" charset="0"/>
              <a:buAutoNum type="arabicPeriod"/>
              <a:defRPr/>
            </a:pPr>
            <a:endParaRPr lang="es-CL" sz="600" dirty="0" smtClean="0">
              <a:solidFill>
                <a:schemeClr val="tx1">
                  <a:lumMod val="75000"/>
                  <a:lumOff val="25000"/>
                </a:schemeClr>
              </a:solidFill>
              <a:latin typeface="Verdana" pitchFamily="34" charset="0"/>
              <a:ea typeface="Verdana" pitchFamily="34" charset="0"/>
              <a:cs typeface="Verdana" pitchFamily="34" charset="0"/>
            </a:endParaRPr>
          </a:p>
          <a:p>
            <a:pPr marL="342900" indent="-342900" eaLnBrk="1" hangingPunct="1">
              <a:lnSpc>
                <a:spcPct val="150000"/>
              </a:lnSpc>
              <a:buFont typeface="Arial" charset="0"/>
              <a:buAutoNum type="arabicPeriod"/>
              <a:defRPr/>
            </a:pPr>
            <a:r>
              <a:rPr lang="es-CL" sz="1800" dirty="0" smtClean="0">
                <a:solidFill>
                  <a:schemeClr val="tx1">
                    <a:lumMod val="75000"/>
                    <a:lumOff val="25000"/>
                  </a:schemeClr>
                </a:solidFill>
                <a:latin typeface="Verdana" pitchFamily="34" charset="0"/>
                <a:ea typeface="Verdana" pitchFamily="34" charset="0"/>
                <a:cs typeface="Verdana" pitchFamily="34" charset="0"/>
              </a:rPr>
              <a:t>Ejes del Trabajo Actual</a:t>
            </a:r>
          </a:p>
          <a:p>
            <a:pPr marL="342900" indent="-342900" eaLnBrk="1" hangingPunct="1">
              <a:lnSpc>
                <a:spcPct val="150000"/>
              </a:lnSpc>
              <a:buFont typeface="Arial" charset="0"/>
              <a:buAutoNum type="arabicPeriod"/>
              <a:defRPr/>
            </a:pPr>
            <a:endParaRPr lang="es-CL" sz="600" dirty="0">
              <a:solidFill>
                <a:schemeClr val="tx1">
                  <a:lumMod val="75000"/>
                  <a:lumOff val="25000"/>
                </a:schemeClr>
              </a:solidFill>
              <a:latin typeface="Verdana" pitchFamily="34" charset="0"/>
              <a:ea typeface="Verdana" pitchFamily="34" charset="0"/>
              <a:cs typeface="Verdana" pitchFamily="34" charset="0"/>
            </a:endParaRPr>
          </a:p>
          <a:p>
            <a:pPr marL="342900" indent="-342900" eaLnBrk="1" hangingPunct="1">
              <a:lnSpc>
                <a:spcPct val="150000"/>
              </a:lnSpc>
              <a:buFont typeface="Arial" charset="0"/>
              <a:buAutoNum type="arabicPeriod"/>
              <a:defRPr/>
            </a:pPr>
            <a:r>
              <a:rPr lang="es-CL" sz="1800" dirty="0" smtClean="0">
                <a:solidFill>
                  <a:schemeClr val="tx1">
                    <a:lumMod val="75000"/>
                    <a:lumOff val="25000"/>
                  </a:schemeClr>
                </a:solidFill>
                <a:latin typeface="Verdana" pitchFamily="34" charset="0"/>
                <a:ea typeface="Verdana" pitchFamily="34" charset="0"/>
                <a:cs typeface="Verdana" pitchFamily="34" charset="0"/>
              </a:rPr>
              <a:t>Desafíos</a:t>
            </a:r>
          </a:p>
          <a:p>
            <a:pPr marL="342900" indent="-342900" eaLnBrk="1" hangingPunct="1">
              <a:lnSpc>
                <a:spcPct val="150000"/>
              </a:lnSpc>
              <a:buFont typeface="Arial" charset="0"/>
              <a:buAutoNum type="arabicPeriod"/>
              <a:defRPr/>
            </a:pPr>
            <a:endParaRPr lang="es-CL" sz="600" dirty="0" smtClean="0">
              <a:solidFill>
                <a:schemeClr val="tx1">
                  <a:lumMod val="75000"/>
                  <a:lumOff val="25000"/>
                </a:schemeClr>
              </a:solidFill>
              <a:latin typeface="Verdana" pitchFamily="34" charset="0"/>
              <a:ea typeface="Verdana" pitchFamily="34" charset="0"/>
              <a:cs typeface="Verdana" pitchFamily="34" charset="0"/>
            </a:endParaRPr>
          </a:p>
          <a:p>
            <a:pPr marL="342900" indent="-342900" eaLnBrk="1" hangingPunct="1">
              <a:lnSpc>
                <a:spcPct val="150000"/>
              </a:lnSpc>
              <a:buFont typeface="Arial" charset="0"/>
              <a:buAutoNum type="arabicPeriod"/>
              <a:defRPr/>
            </a:pPr>
            <a:r>
              <a:rPr lang="es-CL" sz="1800" dirty="0" smtClean="0">
                <a:solidFill>
                  <a:schemeClr val="tx1">
                    <a:lumMod val="75000"/>
                    <a:lumOff val="25000"/>
                  </a:schemeClr>
                </a:solidFill>
                <a:latin typeface="Verdana" pitchFamily="34" charset="0"/>
                <a:ea typeface="Verdana" pitchFamily="34" charset="0"/>
                <a:cs typeface="Verdana" pitchFamily="34" charset="0"/>
              </a:rPr>
              <a:t>Reflexiones Finales</a:t>
            </a:r>
            <a:endParaRPr lang="es-CL" sz="1800" dirty="0">
              <a:solidFill>
                <a:schemeClr val="tx1">
                  <a:lumMod val="75000"/>
                  <a:lumOff val="25000"/>
                </a:schemeClr>
              </a:solidFill>
              <a:latin typeface="Verdana" pitchFamily="34" charset="0"/>
              <a:ea typeface="Verdana" pitchFamily="34" charset="0"/>
              <a:cs typeface="Verdana" pitchFamily="34" charset="0"/>
            </a:endParaRPr>
          </a:p>
        </p:txBody>
      </p:sp>
      <p:pic>
        <p:nvPicPr>
          <p:cNvPr id="35844" name="Picture 13" descr="Complemento-Logo-Gobierno-160x14px.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06400" y="0"/>
            <a:ext cx="20320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5" name="5 Rectángulo"/>
          <p:cNvSpPr>
            <a:spLocks noChangeArrowheads="1"/>
          </p:cNvSpPr>
          <p:nvPr/>
        </p:nvSpPr>
        <p:spPr bwMode="auto">
          <a:xfrm>
            <a:off x="3295650" y="387350"/>
            <a:ext cx="55435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lgn="just"/>
            <a:r>
              <a:rPr lang="es-CL" b="1">
                <a:solidFill>
                  <a:srgbClr val="00A79D"/>
                </a:solidFill>
                <a:latin typeface="Verdana" pitchFamily="34" charset="0"/>
              </a:rPr>
              <a:t>CONTENIDOS</a:t>
            </a:r>
          </a:p>
        </p:txBody>
      </p:sp>
      <p:sp>
        <p:nvSpPr>
          <p:cNvPr id="2" name="1 Rectángulo"/>
          <p:cNvSpPr/>
          <p:nvPr/>
        </p:nvSpPr>
        <p:spPr>
          <a:xfrm>
            <a:off x="3286125" y="1924334"/>
            <a:ext cx="5172075" cy="450376"/>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p>
        </p:txBody>
      </p:sp>
    </p:spTree>
    <p:extLst>
      <p:ext uri="{BB962C8B-B14F-4D97-AF65-F5344CB8AC3E}">
        <p14:creationId xmlns:p14="http://schemas.microsoft.com/office/powerpoint/2010/main" val="41916459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Content Placeholder 13"/>
          <p:cNvSpPr>
            <a:spLocks noGrp="1"/>
          </p:cNvSpPr>
          <p:nvPr>
            <p:ph sz="quarter" idx="12"/>
          </p:nvPr>
        </p:nvSpPr>
        <p:spPr bwMode="auto">
          <a:xfrm>
            <a:off x="406400" y="295275"/>
            <a:ext cx="8204200" cy="4905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ctr" fontAlgn="base">
              <a:spcAft>
                <a:spcPct val="0"/>
              </a:spcAft>
              <a:buFont typeface="Arial" charset="0"/>
              <a:buNone/>
            </a:pPr>
            <a:r>
              <a:rPr lang="es-CL" altLang="es-CL" sz="1800" dirty="0" smtClean="0">
                <a:solidFill>
                  <a:srgbClr val="00A79D"/>
                </a:solidFill>
                <a:latin typeface="Verdana" pitchFamily="34" charset="0"/>
              </a:rPr>
              <a:t>2. MARCO LEGAL VIGENTE DE LOS DISPOSITIVOS MÉDICOS</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713539526"/>
              </p:ext>
            </p:extLst>
          </p:nvPr>
        </p:nvGraphicFramePr>
        <p:xfrm>
          <a:off x="406400" y="817563"/>
          <a:ext cx="8331200" cy="990600"/>
        </p:xfrm>
        <a:graphic>
          <a:graphicData uri="http://schemas.openxmlformats.org/drawingml/2006/table">
            <a:tbl>
              <a:tblPr/>
              <a:tblGrid>
                <a:gridCol w="1951038"/>
                <a:gridCol w="6380162"/>
              </a:tblGrid>
              <a:tr h="411295">
                <a:tc gridSpan="2">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altLang="es-CL" sz="1600" b="1" i="0" u="none" strike="noStrike" cap="none" normalizeH="0" baseline="0" dirty="0" smtClean="0">
                          <a:ln>
                            <a:noFill/>
                          </a:ln>
                          <a:solidFill>
                            <a:schemeClr val="bg1"/>
                          </a:solidFill>
                          <a:effectLst/>
                          <a:latin typeface="Verdana" panose="020B0604030504040204" pitchFamily="34" charset="0"/>
                          <a:cs typeface="Arial" panose="020B0604020202020204" pitchFamily="34" charset="0"/>
                        </a:rPr>
                        <a:t>● Ley N° 20.724 (Artículo 111)</a:t>
                      </a:r>
                    </a:p>
                  </a:txBody>
                  <a:tcPr marT="45735" marB="457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A79D"/>
                    </a:solidFill>
                  </a:tcPr>
                </a:tc>
                <a:tc hMerge="1">
                  <a:txBody>
                    <a:bodyPr/>
                    <a:lstStyle/>
                    <a:p>
                      <a:endParaRPr lang="es-CL"/>
                    </a:p>
                  </a:txBody>
                  <a:tcPr/>
                </a:tc>
              </a:tr>
              <a:tr h="579305">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altLang="es-CL" sz="1600" b="0" i="0" u="none" strike="noStrike" cap="none" normalizeH="0" baseline="0" dirty="0" smtClean="0">
                          <a:ln>
                            <a:noFill/>
                          </a:ln>
                          <a:solidFill>
                            <a:srgbClr val="404040"/>
                          </a:solidFill>
                          <a:effectLst/>
                          <a:latin typeface="Verdana" panose="020B0604030504040204" pitchFamily="34" charset="0"/>
                          <a:cs typeface="Arial" panose="020B0604020202020204" pitchFamily="34" charset="0"/>
                        </a:rPr>
                        <a:t>Título</a:t>
                      </a:r>
                    </a:p>
                  </a:txBody>
                  <a:tcPr marT="45735" marB="457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s-CL" altLang="es-CL" sz="1600" b="0" i="0" u="none" strike="noStrike" cap="none" normalizeH="0" baseline="0" dirty="0" smtClean="0">
                          <a:ln>
                            <a:noFill/>
                          </a:ln>
                          <a:solidFill>
                            <a:srgbClr val="404040"/>
                          </a:solidFill>
                          <a:effectLst/>
                          <a:latin typeface="Verdana" panose="020B0604030504040204" pitchFamily="34" charset="0"/>
                          <a:cs typeface="Arial" panose="020B0604020202020204" pitchFamily="34" charset="0"/>
                        </a:rPr>
                        <a:t>Modifica el Código Sanitario en materia de regulación de farmacias y medicamentos</a:t>
                      </a:r>
                    </a:p>
                  </a:txBody>
                  <a:tcPr marT="45735" marB="457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tcPr>
                </a:tc>
              </a:tr>
            </a:tbl>
          </a:graphicData>
        </a:graphic>
      </p:graphicFrame>
      <p:graphicFrame>
        <p:nvGraphicFramePr>
          <p:cNvPr id="5" name="Tabla 4"/>
          <p:cNvGraphicFramePr>
            <a:graphicFrameLocks noGrp="1"/>
          </p:cNvGraphicFramePr>
          <p:nvPr>
            <p:extLst>
              <p:ext uri="{D42A27DB-BD31-4B8C-83A1-F6EECF244321}">
                <p14:modId xmlns:p14="http://schemas.microsoft.com/office/powerpoint/2010/main" val="3248839429"/>
              </p:ext>
            </p:extLst>
          </p:nvPr>
        </p:nvGraphicFramePr>
        <p:xfrm>
          <a:off x="406400" y="1808163"/>
          <a:ext cx="8331200" cy="914408"/>
        </p:xfrm>
        <a:graphic>
          <a:graphicData uri="http://schemas.openxmlformats.org/drawingml/2006/table">
            <a:tbl>
              <a:tblPr/>
              <a:tblGrid>
                <a:gridCol w="1951038"/>
                <a:gridCol w="6380162"/>
              </a:tblGrid>
              <a:tr h="335281">
                <a:tc gridSpan="2">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altLang="es-CL" sz="1600" b="1" i="0" u="none" strike="noStrike" cap="none" normalizeH="0" baseline="0" dirty="0" smtClean="0">
                          <a:ln>
                            <a:noFill/>
                          </a:ln>
                          <a:solidFill>
                            <a:schemeClr val="bg1"/>
                          </a:solidFill>
                          <a:effectLst/>
                          <a:latin typeface="Verdana" panose="020B0604030504040204" pitchFamily="34" charset="0"/>
                          <a:cs typeface="Arial" panose="020B0604020202020204" pitchFamily="34" charset="0"/>
                        </a:rPr>
                        <a:t>● Ley 18.164</a:t>
                      </a:r>
                    </a:p>
                  </a:txBody>
                  <a:tcPr marT="45722" marB="4572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A79D"/>
                    </a:solidFill>
                  </a:tcPr>
                </a:tc>
                <a:tc hMerge="1">
                  <a:txBody>
                    <a:bodyPr/>
                    <a:lstStyle/>
                    <a:p>
                      <a:endParaRPr lang="es-CL"/>
                    </a:p>
                  </a:txBody>
                  <a:tcPr/>
                </a:tc>
              </a:tr>
              <a:tr h="579119">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s-CL" altLang="es-CL" sz="1600" b="0" i="0" u="none" strike="noStrike" kern="1200" cap="none" normalizeH="0" baseline="0" dirty="0" smtClean="0">
                          <a:ln>
                            <a:noFill/>
                          </a:ln>
                          <a:solidFill>
                            <a:srgbClr val="404040"/>
                          </a:solidFill>
                          <a:effectLst/>
                          <a:latin typeface="Verdana" panose="020B0604030504040204" pitchFamily="34" charset="0"/>
                          <a:ea typeface="+mn-ea"/>
                          <a:cs typeface="Arial" panose="020B0604020202020204" pitchFamily="34" charset="0"/>
                        </a:rPr>
                        <a:t>Título</a:t>
                      </a:r>
                    </a:p>
                  </a:txBody>
                  <a:tcPr marT="45722" marB="4572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s-CL" altLang="es-CL" sz="1600" b="0" i="0" u="none" strike="noStrike" kern="1200" cap="none" normalizeH="0" baseline="0" dirty="0" smtClean="0">
                          <a:ln>
                            <a:noFill/>
                          </a:ln>
                          <a:solidFill>
                            <a:srgbClr val="404040"/>
                          </a:solidFill>
                          <a:effectLst/>
                          <a:latin typeface="Verdana" panose="020B0604030504040204" pitchFamily="34" charset="0"/>
                          <a:ea typeface="+mn-ea"/>
                          <a:cs typeface="Arial" panose="020B0604020202020204" pitchFamily="34" charset="0"/>
                        </a:rPr>
                        <a:t>Introduce modificaciones a la legislación aduanera</a:t>
                      </a:r>
                    </a:p>
                    <a:p>
                      <a:pPr marL="0" marR="0" lvl="0" indent="0" algn="just" defTabSz="457200" rtl="0" eaLnBrk="1" fontAlgn="base" latinLnBrk="0" hangingPunct="1">
                        <a:lnSpc>
                          <a:spcPct val="100000"/>
                        </a:lnSpc>
                        <a:spcBef>
                          <a:spcPct val="0"/>
                        </a:spcBef>
                        <a:spcAft>
                          <a:spcPct val="0"/>
                        </a:spcAft>
                        <a:buClrTx/>
                        <a:buSzTx/>
                        <a:buFontTx/>
                        <a:buNone/>
                        <a:tabLst/>
                      </a:pPr>
                      <a:endParaRPr kumimoji="0" lang="es-CL" altLang="es-CL" sz="1600" b="0" i="0" u="none" strike="noStrike" kern="1200" cap="none" normalizeH="0" baseline="0" dirty="0" smtClean="0">
                        <a:ln>
                          <a:noFill/>
                        </a:ln>
                        <a:solidFill>
                          <a:srgbClr val="404040"/>
                        </a:solidFill>
                        <a:effectLst/>
                        <a:latin typeface="Verdana" panose="020B0604030504040204" pitchFamily="34" charset="0"/>
                        <a:ea typeface="+mn-ea"/>
                        <a:cs typeface="Arial" panose="020B0604020202020204" pitchFamily="34" charset="0"/>
                      </a:endParaRPr>
                    </a:p>
                  </a:txBody>
                  <a:tcPr marT="45722" marB="4572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tcPr>
                </a:tc>
              </a:tr>
            </a:tbl>
          </a:graphicData>
        </a:graphic>
      </p:graphicFrame>
      <p:graphicFrame>
        <p:nvGraphicFramePr>
          <p:cNvPr id="6" name="Tabla 5"/>
          <p:cNvGraphicFramePr>
            <a:graphicFrameLocks noGrp="1"/>
          </p:cNvGraphicFramePr>
          <p:nvPr>
            <p:extLst>
              <p:ext uri="{D42A27DB-BD31-4B8C-83A1-F6EECF244321}">
                <p14:modId xmlns:p14="http://schemas.microsoft.com/office/powerpoint/2010/main" val="2697532557"/>
              </p:ext>
            </p:extLst>
          </p:nvPr>
        </p:nvGraphicFramePr>
        <p:xfrm>
          <a:off x="406400" y="2722563"/>
          <a:ext cx="8331200" cy="990600"/>
        </p:xfrm>
        <a:graphic>
          <a:graphicData uri="http://schemas.openxmlformats.org/drawingml/2006/table">
            <a:tbl>
              <a:tblPr/>
              <a:tblGrid>
                <a:gridCol w="1951038"/>
                <a:gridCol w="6380162"/>
              </a:tblGrid>
              <a:tr h="411295">
                <a:tc gridSpan="2">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altLang="es-CL" sz="1600" b="1" i="0" u="none" strike="noStrike" cap="none" normalizeH="0" baseline="0" dirty="0" smtClean="0">
                          <a:ln>
                            <a:noFill/>
                          </a:ln>
                          <a:solidFill>
                            <a:schemeClr val="bg1"/>
                          </a:solidFill>
                          <a:effectLst/>
                          <a:latin typeface="Verdana" panose="020B0604030504040204" pitchFamily="34" charset="0"/>
                          <a:cs typeface="Arial" panose="020B0604020202020204" pitchFamily="34" charset="0"/>
                        </a:rPr>
                        <a:t>● Decreto Supremo 825/1998</a:t>
                      </a:r>
                    </a:p>
                  </a:txBody>
                  <a:tcPr marT="45735" marB="457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A79D"/>
                    </a:solidFill>
                  </a:tcPr>
                </a:tc>
                <a:tc hMerge="1">
                  <a:txBody>
                    <a:bodyPr/>
                    <a:lstStyle/>
                    <a:p>
                      <a:endParaRPr lang="es-CL"/>
                    </a:p>
                  </a:txBody>
                  <a:tcPr/>
                </a:tc>
              </a:tr>
              <a:tr h="579305">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altLang="es-CL" sz="1600" b="0" i="0" u="none" strike="noStrike" cap="none" normalizeH="0" baseline="0" dirty="0" smtClean="0">
                          <a:ln>
                            <a:noFill/>
                          </a:ln>
                          <a:solidFill>
                            <a:srgbClr val="404040"/>
                          </a:solidFill>
                          <a:effectLst/>
                          <a:latin typeface="Verdana" panose="020B0604030504040204" pitchFamily="34" charset="0"/>
                          <a:cs typeface="Arial" panose="020B0604020202020204" pitchFamily="34" charset="0"/>
                        </a:rPr>
                        <a:t>Título</a:t>
                      </a:r>
                    </a:p>
                  </a:txBody>
                  <a:tcPr marT="45735" marB="457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s-CL" altLang="es-CL" sz="1600" b="0" i="0" u="none" strike="noStrike" cap="none" normalizeH="0" baseline="0" dirty="0" smtClean="0">
                          <a:ln>
                            <a:noFill/>
                          </a:ln>
                          <a:solidFill>
                            <a:srgbClr val="404040"/>
                          </a:solidFill>
                          <a:effectLst/>
                          <a:latin typeface="Verdana" panose="020B0604030504040204" pitchFamily="34" charset="0"/>
                          <a:cs typeface="Arial" panose="020B0604020202020204" pitchFamily="34" charset="0"/>
                        </a:rPr>
                        <a:t>Reglamento de Control de Productos y Elementos de Uso Médico </a:t>
                      </a:r>
                    </a:p>
                  </a:txBody>
                  <a:tcPr marT="45735" marB="457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tcPr>
                </a:tc>
              </a:tr>
            </a:tbl>
          </a:graphicData>
        </a:graphic>
      </p:graphicFrame>
      <p:graphicFrame>
        <p:nvGraphicFramePr>
          <p:cNvPr id="7" name="Tabla 6"/>
          <p:cNvGraphicFramePr>
            <a:graphicFrameLocks noGrp="1"/>
          </p:cNvGraphicFramePr>
          <p:nvPr>
            <p:extLst>
              <p:ext uri="{D42A27DB-BD31-4B8C-83A1-F6EECF244321}">
                <p14:modId xmlns:p14="http://schemas.microsoft.com/office/powerpoint/2010/main" val="1605743024"/>
              </p:ext>
            </p:extLst>
          </p:nvPr>
        </p:nvGraphicFramePr>
        <p:xfrm>
          <a:off x="406400" y="3713163"/>
          <a:ext cx="8331200" cy="782637"/>
        </p:xfrm>
        <a:graphic>
          <a:graphicData uri="http://schemas.openxmlformats.org/drawingml/2006/table">
            <a:tbl>
              <a:tblPr/>
              <a:tblGrid>
                <a:gridCol w="1951038"/>
                <a:gridCol w="6380162"/>
              </a:tblGrid>
              <a:tr h="411162">
                <a:tc gridSpan="2">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altLang="es-CL" sz="1600" b="1" i="0" u="none" strike="noStrike" cap="none" normalizeH="0" baseline="0" dirty="0" smtClean="0">
                          <a:ln>
                            <a:noFill/>
                          </a:ln>
                          <a:solidFill>
                            <a:schemeClr val="bg1"/>
                          </a:solidFill>
                          <a:effectLst/>
                          <a:latin typeface="Verdana" panose="020B0604030504040204" pitchFamily="34" charset="0"/>
                          <a:cs typeface="Arial" panose="020B0604020202020204" pitchFamily="34" charset="0"/>
                        </a:rPr>
                        <a:t>●</a:t>
                      </a:r>
                      <a:r>
                        <a:rPr kumimoji="0" lang="es-CL" altLang="es-CL" sz="1600" b="1" i="0" u="none" strike="noStrike" cap="none" normalizeH="0" baseline="0" dirty="0" smtClean="0">
                          <a:ln>
                            <a:noFill/>
                          </a:ln>
                          <a:solidFill>
                            <a:schemeClr val="tx1"/>
                          </a:solidFill>
                          <a:effectLst/>
                          <a:latin typeface="Verdana" panose="020B0604030504040204" pitchFamily="34" charset="0"/>
                          <a:cs typeface="Arial" panose="020B0604020202020204" pitchFamily="34" charset="0"/>
                        </a:rPr>
                        <a:t> </a:t>
                      </a:r>
                      <a:r>
                        <a:rPr kumimoji="0" lang="es-CL" altLang="es-CL" sz="1600" b="1" i="0" u="none" strike="noStrike" cap="none" normalizeH="0" baseline="0" dirty="0" smtClean="0">
                          <a:ln>
                            <a:noFill/>
                          </a:ln>
                          <a:solidFill>
                            <a:schemeClr val="bg1"/>
                          </a:solidFill>
                          <a:effectLst/>
                          <a:latin typeface="Verdana" panose="020B0604030504040204" pitchFamily="34" charset="0"/>
                          <a:cs typeface="Arial" panose="020B0604020202020204" pitchFamily="34" charset="0"/>
                        </a:rPr>
                        <a:t>Decreto Supremo 342/2004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A79D"/>
                    </a:solidFill>
                  </a:tcPr>
                </a:tc>
                <a:tc hMerge="1">
                  <a:txBody>
                    <a:bodyPr/>
                    <a:lstStyle/>
                    <a:p>
                      <a:endParaRPr lang="es-CL"/>
                    </a:p>
                  </a:txBody>
                  <a:tcPr/>
                </a:tc>
              </a:tr>
              <a:tr h="371475">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altLang="es-CL" sz="1600" b="0" i="0" u="none" strike="noStrike" cap="none" normalizeH="0" baseline="0" dirty="0" smtClean="0">
                          <a:ln>
                            <a:noFill/>
                          </a:ln>
                          <a:solidFill>
                            <a:srgbClr val="404040"/>
                          </a:solidFill>
                          <a:effectLst/>
                          <a:latin typeface="Verdana" panose="020B0604030504040204" pitchFamily="34" charset="0"/>
                          <a:cs typeface="Arial" panose="020B0604020202020204" pitchFamily="34" charset="0"/>
                        </a:rPr>
                        <a:t>Título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s-CL" altLang="es-CL" sz="1600" b="0" i="0" u="none" strike="noStrike" cap="none" normalizeH="0" baseline="0" dirty="0" smtClean="0">
                          <a:ln>
                            <a:noFill/>
                          </a:ln>
                          <a:solidFill>
                            <a:srgbClr val="404040"/>
                          </a:solidFill>
                          <a:effectLst/>
                          <a:latin typeface="Verdana" panose="020B0604030504040204" pitchFamily="34" charset="0"/>
                          <a:cs typeface="Arial" panose="020B0604020202020204" pitchFamily="34" charset="0"/>
                        </a:rPr>
                        <a:t>Incorpora a control los guantes y preservativos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tcPr>
                </a:tc>
              </a:tr>
            </a:tbl>
          </a:graphicData>
        </a:graphic>
      </p:graphicFrame>
      <p:graphicFrame>
        <p:nvGraphicFramePr>
          <p:cNvPr id="10" name="Tabla 9"/>
          <p:cNvGraphicFramePr>
            <a:graphicFrameLocks noGrp="1"/>
          </p:cNvGraphicFramePr>
          <p:nvPr>
            <p:extLst>
              <p:ext uri="{D42A27DB-BD31-4B8C-83A1-F6EECF244321}">
                <p14:modId xmlns:p14="http://schemas.microsoft.com/office/powerpoint/2010/main" val="1616989720"/>
              </p:ext>
            </p:extLst>
          </p:nvPr>
        </p:nvGraphicFramePr>
        <p:xfrm>
          <a:off x="406400" y="4495800"/>
          <a:ext cx="8331200" cy="706438"/>
        </p:xfrm>
        <a:graphic>
          <a:graphicData uri="http://schemas.openxmlformats.org/drawingml/2006/table">
            <a:tbl>
              <a:tblPr/>
              <a:tblGrid>
                <a:gridCol w="1951038"/>
                <a:gridCol w="6380162"/>
              </a:tblGrid>
              <a:tr h="335218">
                <a:tc gridSpan="2">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altLang="es-CL" sz="1600" b="1" i="0" u="none" strike="noStrike" cap="none" normalizeH="0" baseline="0" dirty="0" smtClean="0">
                          <a:ln>
                            <a:noFill/>
                          </a:ln>
                          <a:solidFill>
                            <a:schemeClr val="bg1"/>
                          </a:solidFill>
                          <a:effectLst/>
                          <a:latin typeface="Verdana" panose="020B0604030504040204" pitchFamily="34" charset="0"/>
                          <a:cs typeface="Arial" panose="020B0604020202020204" pitchFamily="34" charset="0"/>
                        </a:rPr>
                        <a:t>●</a:t>
                      </a:r>
                      <a:r>
                        <a:rPr kumimoji="0" lang="es-CL" altLang="es-CL" sz="1600" b="1" i="0" u="none" strike="noStrike" cap="none" normalizeH="0" baseline="0" dirty="0" smtClean="0">
                          <a:ln>
                            <a:noFill/>
                          </a:ln>
                          <a:solidFill>
                            <a:schemeClr val="tx1"/>
                          </a:solidFill>
                          <a:effectLst/>
                          <a:latin typeface="Verdana" panose="020B0604030504040204" pitchFamily="34" charset="0"/>
                          <a:cs typeface="Arial" panose="020B0604020202020204" pitchFamily="34" charset="0"/>
                        </a:rPr>
                        <a:t> </a:t>
                      </a:r>
                      <a:r>
                        <a:rPr kumimoji="0" lang="es-CL" altLang="es-CL" sz="1600" b="1" i="0" u="none" strike="noStrike" cap="none" normalizeH="0" baseline="0" dirty="0" smtClean="0">
                          <a:ln>
                            <a:noFill/>
                          </a:ln>
                          <a:solidFill>
                            <a:schemeClr val="bg1"/>
                          </a:solidFill>
                          <a:effectLst/>
                          <a:latin typeface="Verdana" panose="020B0604030504040204" pitchFamily="34" charset="0"/>
                          <a:cs typeface="Arial" panose="020B0604020202020204" pitchFamily="34" charset="0"/>
                        </a:rPr>
                        <a:t>Decreto Supremo 1887/2007</a:t>
                      </a:r>
                    </a:p>
                  </a:txBody>
                  <a:tcPr marT="45689" marB="4568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A79D"/>
                    </a:solidFill>
                  </a:tcPr>
                </a:tc>
                <a:tc hMerge="1">
                  <a:txBody>
                    <a:bodyPr/>
                    <a:lstStyle/>
                    <a:p>
                      <a:endParaRPr lang="es-CL"/>
                    </a:p>
                  </a:txBody>
                  <a:tcPr/>
                </a:tc>
              </a:tr>
              <a:tr h="371220">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altLang="es-CL" sz="1600" b="0" i="0" u="none" strike="noStrike" cap="none" normalizeH="0" baseline="0" dirty="0" smtClean="0">
                          <a:ln>
                            <a:noFill/>
                          </a:ln>
                          <a:solidFill>
                            <a:srgbClr val="404040"/>
                          </a:solidFill>
                          <a:effectLst/>
                          <a:latin typeface="Verdana" panose="020B0604030504040204" pitchFamily="34" charset="0"/>
                          <a:cs typeface="Arial" panose="020B0604020202020204" pitchFamily="34" charset="0"/>
                        </a:rPr>
                        <a:t>Título</a:t>
                      </a:r>
                    </a:p>
                  </a:txBody>
                  <a:tcPr marT="45689" marB="4568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s-CL" altLang="es-CL" sz="1600" b="0" i="0" u="none" strike="noStrike" cap="none" normalizeH="0" baseline="0" dirty="0" smtClean="0">
                          <a:ln>
                            <a:noFill/>
                          </a:ln>
                          <a:solidFill>
                            <a:srgbClr val="404040"/>
                          </a:solidFill>
                          <a:effectLst/>
                          <a:latin typeface="Verdana" panose="020B0604030504040204" pitchFamily="34" charset="0"/>
                          <a:cs typeface="Arial" panose="020B0604020202020204" pitchFamily="34" charset="0"/>
                        </a:rPr>
                        <a:t>Incorpora a control las jeringas y agujas</a:t>
                      </a:r>
                    </a:p>
                  </a:txBody>
                  <a:tcPr marT="45689" marB="4568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tcPr>
                </a:tc>
              </a:tr>
            </a:tbl>
          </a:graphicData>
        </a:graphic>
      </p:graphicFrame>
      <p:graphicFrame>
        <p:nvGraphicFramePr>
          <p:cNvPr id="8" name="Tabla 7"/>
          <p:cNvGraphicFramePr>
            <a:graphicFrameLocks noGrp="1"/>
          </p:cNvGraphicFramePr>
          <p:nvPr>
            <p:extLst>
              <p:ext uri="{D42A27DB-BD31-4B8C-83A1-F6EECF244321}">
                <p14:modId xmlns:p14="http://schemas.microsoft.com/office/powerpoint/2010/main" val="4076286194"/>
              </p:ext>
            </p:extLst>
          </p:nvPr>
        </p:nvGraphicFramePr>
        <p:xfrm>
          <a:off x="406400" y="5202238"/>
          <a:ext cx="8331200" cy="1014412"/>
        </p:xfrm>
        <a:graphic>
          <a:graphicData uri="http://schemas.openxmlformats.org/drawingml/2006/table">
            <a:tbl>
              <a:tblPr/>
              <a:tblGrid>
                <a:gridCol w="1951038"/>
                <a:gridCol w="6380162"/>
              </a:tblGrid>
              <a:tr h="435239">
                <a:tc gridSpan="2">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altLang="es-CL" sz="1600" b="1" i="0" u="none" strike="noStrike" cap="none" normalizeH="0" baseline="0" dirty="0" smtClean="0">
                          <a:ln>
                            <a:noFill/>
                          </a:ln>
                          <a:solidFill>
                            <a:schemeClr val="bg1"/>
                          </a:solidFill>
                          <a:effectLst/>
                          <a:latin typeface="Verdana" panose="020B0604030504040204" pitchFamily="34" charset="0"/>
                          <a:cs typeface="Arial" panose="020B0604020202020204" pitchFamily="34" charset="0"/>
                        </a:rPr>
                        <a:t>●</a:t>
                      </a:r>
                      <a:r>
                        <a:rPr kumimoji="0" lang="es-CL" altLang="es-CL" sz="1800" b="1" i="0" u="none" strike="noStrike" cap="none" normalizeH="0" baseline="0" dirty="0" smtClean="0">
                          <a:ln>
                            <a:noFill/>
                          </a:ln>
                          <a:solidFill>
                            <a:schemeClr val="tx1"/>
                          </a:solidFill>
                          <a:effectLst/>
                          <a:latin typeface="Verdana" panose="020B0604030504040204" pitchFamily="34" charset="0"/>
                          <a:cs typeface="Arial" panose="020B0604020202020204" pitchFamily="34" charset="0"/>
                        </a:rPr>
                        <a:t> </a:t>
                      </a:r>
                      <a:r>
                        <a:rPr kumimoji="0" lang="es-CL" altLang="es-CL" sz="1600" b="1" i="0" u="none" strike="noStrike" cap="none" normalizeH="0" baseline="0" dirty="0" smtClean="0">
                          <a:ln>
                            <a:noFill/>
                          </a:ln>
                          <a:solidFill>
                            <a:schemeClr val="bg1"/>
                          </a:solidFill>
                          <a:effectLst/>
                          <a:latin typeface="Verdana" panose="020B0604030504040204" pitchFamily="34" charset="0"/>
                          <a:cs typeface="Arial" panose="020B0604020202020204" pitchFamily="34" charset="0"/>
                        </a:rPr>
                        <a:t>Ordinario B.316/N° 1394</a:t>
                      </a:r>
                    </a:p>
                  </a:txBody>
                  <a:tcPr marT="45737" marB="4573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A79D"/>
                    </a:solidFill>
                  </a:tcPr>
                </a:tc>
                <a:tc hMerge="1">
                  <a:txBody>
                    <a:bodyPr/>
                    <a:lstStyle/>
                    <a:p>
                      <a:endParaRPr lang="es-CL"/>
                    </a:p>
                  </a:txBody>
                  <a:tcPr/>
                </a:tc>
              </a:tr>
              <a:tr h="579173">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altLang="es-CL" sz="1600" b="0" i="0" u="none" strike="noStrike" cap="none" normalizeH="0" baseline="0" dirty="0" smtClean="0">
                          <a:ln>
                            <a:noFill/>
                          </a:ln>
                          <a:solidFill>
                            <a:srgbClr val="404040"/>
                          </a:solidFill>
                          <a:effectLst/>
                          <a:latin typeface="Verdana" panose="020B0604030504040204" pitchFamily="34" charset="0"/>
                          <a:cs typeface="Arial" panose="020B0604020202020204" pitchFamily="34" charset="0"/>
                        </a:rPr>
                        <a:t>Título</a:t>
                      </a:r>
                    </a:p>
                  </a:txBody>
                  <a:tcPr marT="45737" marB="4573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s-CL" altLang="es-CL" sz="1600" b="0" i="0" u="none" strike="noStrike" cap="none" normalizeH="0" baseline="0" dirty="0" smtClean="0">
                          <a:ln>
                            <a:noFill/>
                          </a:ln>
                          <a:solidFill>
                            <a:srgbClr val="404040"/>
                          </a:solidFill>
                          <a:effectLst/>
                          <a:latin typeface="Verdana" panose="020B0604030504040204" pitchFamily="34" charset="0"/>
                          <a:cs typeface="Arial" panose="020B0604020202020204" pitchFamily="34" charset="0"/>
                        </a:rPr>
                        <a:t>Informa entrada en vigencia de Decreto 342/2004 (Sobre bodegas de dispositivos médicos)</a:t>
                      </a:r>
                    </a:p>
                  </a:txBody>
                  <a:tcPr marT="45737" marB="4573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tcPr>
                </a:tc>
              </a:tr>
            </a:tbl>
          </a:graphicData>
        </a:graphic>
      </p:graphicFrame>
    </p:spTree>
    <p:extLst>
      <p:ext uri="{BB962C8B-B14F-4D97-AF65-F5344CB8AC3E}">
        <p14:creationId xmlns:p14="http://schemas.microsoft.com/office/powerpoint/2010/main" val="12569085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Content Placeholder 13"/>
          <p:cNvSpPr>
            <a:spLocks noGrp="1"/>
          </p:cNvSpPr>
          <p:nvPr>
            <p:ph sz="quarter" idx="12"/>
          </p:nvPr>
        </p:nvSpPr>
        <p:spPr bwMode="auto">
          <a:xfrm>
            <a:off x="406400" y="319088"/>
            <a:ext cx="8204200" cy="4905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ctr" fontAlgn="base">
              <a:spcAft>
                <a:spcPct val="0"/>
              </a:spcAft>
              <a:buFont typeface="Arial" charset="0"/>
              <a:buNone/>
            </a:pPr>
            <a:r>
              <a:rPr lang="es-CL" altLang="es-CL" sz="1800" dirty="0" smtClean="0">
                <a:solidFill>
                  <a:srgbClr val="00A79D"/>
                </a:solidFill>
                <a:latin typeface="Verdana" pitchFamily="34" charset="0"/>
              </a:rPr>
              <a:t>2. MARCO LEGAL VIGENTE DE LOS DISPOSITIVOS MÉDICOS</a:t>
            </a:r>
          </a:p>
        </p:txBody>
      </p:sp>
      <p:graphicFrame>
        <p:nvGraphicFramePr>
          <p:cNvPr id="5" name="Tabla 4"/>
          <p:cNvGraphicFramePr>
            <a:graphicFrameLocks noGrp="1"/>
          </p:cNvGraphicFramePr>
          <p:nvPr>
            <p:extLst>
              <p:ext uri="{D42A27DB-BD31-4B8C-83A1-F6EECF244321}">
                <p14:modId xmlns:p14="http://schemas.microsoft.com/office/powerpoint/2010/main" val="1197124139"/>
              </p:ext>
            </p:extLst>
          </p:nvPr>
        </p:nvGraphicFramePr>
        <p:xfrm>
          <a:off x="406400" y="995363"/>
          <a:ext cx="8331200" cy="1158876"/>
        </p:xfrm>
        <a:graphic>
          <a:graphicData uri="http://schemas.openxmlformats.org/drawingml/2006/table">
            <a:tbl>
              <a:tblPr/>
              <a:tblGrid>
                <a:gridCol w="1951038"/>
                <a:gridCol w="6380162"/>
              </a:tblGrid>
              <a:tr h="579438">
                <a:tc gridSpan="2">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altLang="es-CL" sz="1600" b="1" i="0" u="none" strike="noStrike" cap="none" normalizeH="0" baseline="0" dirty="0" smtClean="0">
                          <a:ln>
                            <a:noFill/>
                          </a:ln>
                          <a:solidFill>
                            <a:schemeClr val="bg1"/>
                          </a:solidFill>
                          <a:effectLst/>
                          <a:latin typeface="Verdana" panose="020B0604030504040204" pitchFamily="34" charset="0"/>
                          <a:cs typeface="Arial" panose="020B0604020202020204" pitchFamily="34" charset="0"/>
                        </a:rPr>
                        <a:t>● Norma Técnica N° 51 Año 2011</a:t>
                      </a:r>
                    </a:p>
                    <a:p>
                      <a:pPr marL="0" marR="0" lvl="0" indent="0" algn="l" defTabSz="457200" rtl="0" eaLnBrk="1" fontAlgn="base" latinLnBrk="0" hangingPunct="1">
                        <a:lnSpc>
                          <a:spcPct val="100000"/>
                        </a:lnSpc>
                        <a:spcBef>
                          <a:spcPct val="0"/>
                        </a:spcBef>
                        <a:spcAft>
                          <a:spcPct val="0"/>
                        </a:spcAft>
                        <a:buClrTx/>
                        <a:buSzTx/>
                        <a:buFontTx/>
                        <a:buNone/>
                        <a:tabLst/>
                      </a:pPr>
                      <a:endParaRPr kumimoji="0" lang="es-CL" altLang="es-CL" sz="1600" b="1" i="0" u="none" strike="noStrike" cap="none" normalizeH="0" baseline="0" dirty="0" smtClean="0">
                        <a:ln>
                          <a:noFill/>
                        </a:ln>
                        <a:solidFill>
                          <a:schemeClr val="bg1"/>
                        </a:solidFill>
                        <a:effectLst/>
                        <a:latin typeface="Verdana" panose="020B0604030504040204" pitchFamily="34" charset="0"/>
                        <a:cs typeface="Arial" panose="020B0604020202020204" pitchFamily="34" charset="0"/>
                      </a:endParaRPr>
                    </a:p>
                  </a:txBody>
                  <a:tcPr marT="45745" marB="4574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A79D"/>
                    </a:solidFill>
                  </a:tcPr>
                </a:tc>
                <a:tc hMerge="1">
                  <a:txBody>
                    <a:bodyPr/>
                    <a:lstStyle/>
                    <a:p>
                      <a:endParaRPr lang="es-CL"/>
                    </a:p>
                  </a:txBody>
                  <a:tcPr/>
                </a:tc>
              </a:tr>
              <a:tr h="579438">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altLang="es-CL" sz="1600" b="0" i="0" u="none" strike="noStrike" cap="none" normalizeH="0" baseline="0" dirty="0" smtClean="0">
                          <a:ln>
                            <a:noFill/>
                          </a:ln>
                          <a:solidFill>
                            <a:srgbClr val="404040"/>
                          </a:solidFill>
                          <a:effectLst/>
                          <a:latin typeface="Verdana" panose="020B0604030504040204" pitchFamily="34" charset="0"/>
                          <a:cs typeface="Arial" panose="020B0604020202020204" pitchFamily="34" charset="0"/>
                        </a:rPr>
                        <a:t>Título</a:t>
                      </a:r>
                    </a:p>
                    <a:p>
                      <a:pPr marL="0" marR="0" lvl="0" indent="0" algn="l" defTabSz="457200" rtl="0" eaLnBrk="1" fontAlgn="base" latinLnBrk="0" hangingPunct="1">
                        <a:lnSpc>
                          <a:spcPct val="100000"/>
                        </a:lnSpc>
                        <a:spcBef>
                          <a:spcPct val="0"/>
                        </a:spcBef>
                        <a:spcAft>
                          <a:spcPct val="0"/>
                        </a:spcAft>
                        <a:buClrTx/>
                        <a:buSzTx/>
                        <a:buFontTx/>
                        <a:buNone/>
                        <a:tabLst/>
                      </a:pPr>
                      <a:endParaRPr kumimoji="0" lang="es-CL" altLang="es-CL" sz="1600" b="0" i="0" u="none" strike="noStrike" cap="none" normalizeH="0" baseline="0" dirty="0" smtClean="0">
                        <a:ln>
                          <a:noFill/>
                        </a:ln>
                        <a:solidFill>
                          <a:srgbClr val="404040"/>
                        </a:solidFill>
                        <a:effectLst/>
                        <a:latin typeface="Verdana" panose="020B0604030504040204" pitchFamily="34" charset="0"/>
                        <a:cs typeface="Arial" panose="020B0604020202020204" pitchFamily="34" charset="0"/>
                      </a:endParaRPr>
                    </a:p>
                  </a:txBody>
                  <a:tcPr marT="45745" marB="4574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s-CL" altLang="es-CL" sz="1600" b="0" i="0" u="none" strike="noStrike" cap="none" normalizeH="0" baseline="0" dirty="0" smtClean="0">
                          <a:ln>
                            <a:noFill/>
                          </a:ln>
                          <a:solidFill>
                            <a:srgbClr val="404040"/>
                          </a:solidFill>
                          <a:effectLst/>
                          <a:latin typeface="Verdana" panose="020B0604030504040204" pitchFamily="34" charset="0"/>
                          <a:cs typeface="Arial" panose="020B0604020202020204" pitchFamily="34" charset="0"/>
                        </a:rPr>
                        <a:t>Sobre Radioterapia Oncológica</a:t>
                      </a:r>
                    </a:p>
                  </a:txBody>
                  <a:tcPr marT="45745" marB="4574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tcPr>
                </a:tc>
              </a:tr>
            </a:tbl>
          </a:graphicData>
        </a:graphic>
      </p:graphicFrame>
      <p:graphicFrame>
        <p:nvGraphicFramePr>
          <p:cNvPr id="3" name="Tabla 2"/>
          <p:cNvGraphicFramePr>
            <a:graphicFrameLocks noGrp="1"/>
          </p:cNvGraphicFramePr>
          <p:nvPr>
            <p:extLst>
              <p:ext uri="{D42A27DB-BD31-4B8C-83A1-F6EECF244321}">
                <p14:modId xmlns:p14="http://schemas.microsoft.com/office/powerpoint/2010/main" val="1045931307"/>
              </p:ext>
            </p:extLst>
          </p:nvPr>
        </p:nvGraphicFramePr>
        <p:xfrm>
          <a:off x="406400" y="2443163"/>
          <a:ext cx="8331200" cy="1158876"/>
        </p:xfrm>
        <a:graphic>
          <a:graphicData uri="http://schemas.openxmlformats.org/drawingml/2006/table">
            <a:tbl>
              <a:tblPr/>
              <a:tblGrid>
                <a:gridCol w="1951038"/>
                <a:gridCol w="6380162"/>
              </a:tblGrid>
              <a:tr h="579438">
                <a:tc gridSpan="2">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altLang="es-CL" sz="1600" b="1" i="0" u="none" strike="noStrike" cap="none" normalizeH="0" baseline="0" dirty="0" smtClean="0">
                          <a:ln>
                            <a:noFill/>
                          </a:ln>
                          <a:solidFill>
                            <a:schemeClr val="bg1"/>
                          </a:solidFill>
                          <a:effectLst/>
                          <a:latin typeface="Verdana" panose="020B0604030504040204" pitchFamily="34" charset="0"/>
                          <a:cs typeface="Arial" panose="020B0604020202020204" pitchFamily="34" charset="0"/>
                        </a:rPr>
                        <a:t>●</a:t>
                      </a:r>
                      <a:r>
                        <a:rPr kumimoji="0" lang="es-CL" altLang="es-CL" sz="1600" b="1" i="0" u="none" strike="noStrike" cap="none" normalizeH="0" baseline="0" dirty="0" smtClean="0">
                          <a:ln>
                            <a:noFill/>
                          </a:ln>
                          <a:solidFill>
                            <a:schemeClr val="tx1"/>
                          </a:solidFill>
                          <a:effectLst/>
                          <a:latin typeface="Verdana" panose="020B0604030504040204" pitchFamily="34" charset="0"/>
                          <a:cs typeface="Arial" panose="020B0604020202020204" pitchFamily="34" charset="0"/>
                        </a:rPr>
                        <a:t> </a:t>
                      </a:r>
                      <a:r>
                        <a:rPr kumimoji="0" lang="es-CL" altLang="es-CL" sz="1600" b="1" i="0" u="none" strike="noStrike" cap="none" normalizeH="0" baseline="0" dirty="0" smtClean="0">
                          <a:ln>
                            <a:noFill/>
                          </a:ln>
                          <a:solidFill>
                            <a:schemeClr val="bg1"/>
                          </a:solidFill>
                          <a:effectLst/>
                          <a:latin typeface="Verdana" panose="020B0604030504040204" pitchFamily="34" charset="0"/>
                          <a:cs typeface="Arial" panose="020B0604020202020204" pitchFamily="34" charset="0"/>
                        </a:rPr>
                        <a:t>Decreto Supremo 158/2010</a:t>
                      </a:r>
                    </a:p>
                    <a:p>
                      <a:pPr marL="0" marR="0" lvl="0" indent="0" algn="l" defTabSz="457200" rtl="0" eaLnBrk="1" fontAlgn="base" latinLnBrk="0" hangingPunct="1">
                        <a:lnSpc>
                          <a:spcPct val="100000"/>
                        </a:lnSpc>
                        <a:spcBef>
                          <a:spcPct val="0"/>
                        </a:spcBef>
                        <a:spcAft>
                          <a:spcPct val="0"/>
                        </a:spcAft>
                        <a:buClrTx/>
                        <a:buSzTx/>
                        <a:buFontTx/>
                        <a:buNone/>
                        <a:tabLst/>
                      </a:pPr>
                      <a:endParaRPr kumimoji="0" lang="es-CL" altLang="es-CL" sz="1600" b="1" i="0" u="none" strike="noStrike" cap="none" normalizeH="0" baseline="0" dirty="0" smtClean="0">
                        <a:ln>
                          <a:noFill/>
                        </a:ln>
                        <a:solidFill>
                          <a:schemeClr val="bg1"/>
                        </a:solidFill>
                        <a:effectLst/>
                        <a:latin typeface="Verdana" panose="020B0604030504040204" pitchFamily="34" charset="0"/>
                        <a:cs typeface="Arial" panose="020B0604020202020204" pitchFamily="34" charset="0"/>
                      </a:endParaRPr>
                    </a:p>
                  </a:txBody>
                  <a:tcPr marT="45745" marB="4574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A79D"/>
                    </a:solidFill>
                  </a:tcPr>
                </a:tc>
                <a:tc hMerge="1">
                  <a:txBody>
                    <a:bodyPr/>
                    <a:lstStyle/>
                    <a:p>
                      <a:endParaRPr lang="es-CL"/>
                    </a:p>
                  </a:txBody>
                  <a:tcPr/>
                </a:tc>
              </a:tr>
              <a:tr h="579438">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altLang="es-CL" sz="1600" b="0" i="0" u="none" strike="noStrike" cap="none" normalizeH="0" baseline="0" dirty="0" smtClean="0">
                          <a:ln>
                            <a:noFill/>
                          </a:ln>
                          <a:solidFill>
                            <a:srgbClr val="404040"/>
                          </a:solidFill>
                          <a:effectLst/>
                          <a:latin typeface="Verdana" panose="020B0604030504040204" pitchFamily="34" charset="0"/>
                          <a:cs typeface="Arial" panose="020B0604020202020204" pitchFamily="34" charset="0"/>
                        </a:rPr>
                        <a:t>Título</a:t>
                      </a:r>
                    </a:p>
                    <a:p>
                      <a:pPr marL="0" marR="0" lvl="0" indent="0" algn="l" defTabSz="457200" rtl="0" eaLnBrk="1" fontAlgn="base" latinLnBrk="0" hangingPunct="1">
                        <a:lnSpc>
                          <a:spcPct val="100000"/>
                        </a:lnSpc>
                        <a:spcBef>
                          <a:spcPct val="0"/>
                        </a:spcBef>
                        <a:spcAft>
                          <a:spcPct val="0"/>
                        </a:spcAft>
                        <a:buClrTx/>
                        <a:buSzTx/>
                        <a:buFontTx/>
                        <a:buNone/>
                        <a:tabLst/>
                      </a:pPr>
                      <a:endParaRPr kumimoji="0" lang="es-CL" altLang="es-CL" sz="1600" b="0" i="0" u="none" strike="noStrike" cap="none" normalizeH="0" baseline="0" dirty="0" smtClean="0">
                        <a:ln>
                          <a:noFill/>
                        </a:ln>
                        <a:solidFill>
                          <a:srgbClr val="404040"/>
                        </a:solidFill>
                        <a:effectLst/>
                        <a:latin typeface="Verdana" panose="020B0604030504040204" pitchFamily="34" charset="0"/>
                        <a:cs typeface="Arial" panose="020B0604020202020204" pitchFamily="34" charset="0"/>
                      </a:endParaRPr>
                    </a:p>
                  </a:txBody>
                  <a:tcPr marT="45745" marB="4574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s-CL" altLang="es-CL" sz="1600" b="0" i="0" u="none" strike="noStrike" cap="none" normalizeH="0" baseline="0" dirty="0" smtClean="0">
                          <a:ln>
                            <a:noFill/>
                          </a:ln>
                          <a:solidFill>
                            <a:srgbClr val="404040"/>
                          </a:solidFill>
                          <a:effectLst/>
                          <a:latin typeface="Verdana" panose="020B0604030504040204" pitchFamily="34" charset="0"/>
                          <a:cs typeface="Arial" panose="020B0604020202020204" pitchFamily="34" charset="0"/>
                        </a:rPr>
                        <a:t>Reglamento sobre notificación de enfermedades Transmisibles de Declaración Obligatoria</a:t>
                      </a:r>
                    </a:p>
                  </a:txBody>
                  <a:tcPr marT="45745" marB="4574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tcPr>
                </a:tc>
              </a:tr>
            </a:tbl>
          </a:graphicData>
        </a:graphic>
      </p:graphicFrame>
      <p:graphicFrame>
        <p:nvGraphicFramePr>
          <p:cNvPr id="6" name="Tabla 5"/>
          <p:cNvGraphicFramePr>
            <a:graphicFrameLocks noGrp="1"/>
          </p:cNvGraphicFramePr>
          <p:nvPr>
            <p:extLst>
              <p:ext uri="{D42A27DB-BD31-4B8C-83A1-F6EECF244321}">
                <p14:modId xmlns:p14="http://schemas.microsoft.com/office/powerpoint/2010/main" val="2568941259"/>
              </p:ext>
            </p:extLst>
          </p:nvPr>
        </p:nvGraphicFramePr>
        <p:xfrm>
          <a:off x="406400" y="3897313"/>
          <a:ext cx="8331200" cy="1401776"/>
        </p:xfrm>
        <a:graphic>
          <a:graphicData uri="http://schemas.openxmlformats.org/drawingml/2006/table">
            <a:tbl>
              <a:tblPr/>
              <a:tblGrid>
                <a:gridCol w="1951038"/>
                <a:gridCol w="6380162"/>
              </a:tblGrid>
              <a:tr h="578962">
                <a:tc gridSpan="2">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altLang="es-CL" sz="1600" b="1" i="0" u="none" strike="noStrike" cap="none" normalizeH="0" baseline="0" dirty="0" smtClean="0">
                          <a:ln>
                            <a:noFill/>
                          </a:ln>
                          <a:solidFill>
                            <a:schemeClr val="bg1"/>
                          </a:solidFill>
                          <a:effectLst/>
                          <a:latin typeface="Verdana" panose="020B0604030504040204" pitchFamily="34" charset="0"/>
                          <a:cs typeface="Arial" panose="020B0604020202020204" pitchFamily="34" charset="0"/>
                        </a:rPr>
                        <a:t>●</a:t>
                      </a:r>
                      <a:r>
                        <a:rPr kumimoji="0" lang="es-CL" altLang="es-CL" sz="1600" b="1" i="0" u="none" strike="noStrike" cap="none" normalizeH="0" baseline="0" dirty="0" smtClean="0">
                          <a:ln>
                            <a:noFill/>
                          </a:ln>
                          <a:solidFill>
                            <a:schemeClr val="tx1"/>
                          </a:solidFill>
                          <a:effectLst/>
                          <a:latin typeface="Verdana" panose="020B0604030504040204" pitchFamily="34" charset="0"/>
                          <a:cs typeface="Arial" panose="020B0604020202020204" pitchFamily="34" charset="0"/>
                        </a:rPr>
                        <a:t> </a:t>
                      </a:r>
                      <a:r>
                        <a:rPr kumimoji="0" lang="es-CL" altLang="es-CL" sz="1600" b="1" i="0" u="none" strike="noStrike" cap="none" normalizeH="0" baseline="0" dirty="0" smtClean="0">
                          <a:ln>
                            <a:noFill/>
                          </a:ln>
                          <a:solidFill>
                            <a:schemeClr val="bg1"/>
                          </a:solidFill>
                          <a:effectLst/>
                          <a:latin typeface="Verdana" panose="020B0604030504040204" pitchFamily="34" charset="0"/>
                          <a:cs typeface="Arial" panose="020B0604020202020204" pitchFamily="34" charset="0"/>
                        </a:rPr>
                        <a:t>Ley 20.850  </a:t>
                      </a:r>
                    </a:p>
                    <a:p>
                      <a:pPr marL="0" marR="0" lvl="0" indent="0" algn="l" defTabSz="457200" rtl="0" eaLnBrk="1" fontAlgn="base" latinLnBrk="0" hangingPunct="1">
                        <a:lnSpc>
                          <a:spcPct val="100000"/>
                        </a:lnSpc>
                        <a:spcBef>
                          <a:spcPct val="0"/>
                        </a:spcBef>
                        <a:spcAft>
                          <a:spcPct val="0"/>
                        </a:spcAft>
                        <a:buClrTx/>
                        <a:buSzTx/>
                        <a:buFontTx/>
                        <a:buNone/>
                        <a:tabLst/>
                      </a:pPr>
                      <a:endParaRPr kumimoji="0" lang="es-CL" altLang="es-CL" sz="1600" b="1" i="0" u="none" strike="noStrike" cap="none" normalizeH="0" baseline="0" dirty="0" smtClean="0">
                        <a:ln>
                          <a:noFill/>
                        </a:ln>
                        <a:solidFill>
                          <a:schemeClr val="bg1"/>
                        </a:solidFill>
                        <a:effectLst/>
                        <a:latin typeface="Verdana" panose="020B0604030504040204" pitchFamily="34" charset="0"/>
                        <a:cs typeface="Arial" panose="020B0604020202020204" pitchFamily="34" charset="0"/>
                      </a:endParaRPr>
                    </a:p>
                  </a:txBody>
                  <a:tcPr marT="45644" marB="4564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A79D"/>
                    </a:solidFill>
                  </a:tcPr>
                </a:tc>
                <a:tc hMerge="1">
                  <a:txBody>
                    <a:bodyPr/>
                    <a:lstStyle/>
                    <a:p>
                      <a:endParaRPr lang="es-CL"/>
                    </a:p>
                  </a:txBody>
                  <a:tcPr/>
                </a:tc>
              </a:tr>
              <a:tr h="822800">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altLang="es-CL" sz="1600" b="0" i="0" u="none" strike="noStrike" cap="none" normalizeH="0" baseline="0" dirty="0" smtClean="0">
                          <a:ln>
                            <a:noFill/>
                          </a:ln>
                          <a:solidFill>
                            <a:srgbClr val="404040"/>
                          </a:solidFill>
                          <a:effectLst/>
                          <a:latin typeface="Verdana" panose="020B0604030504040204" pitchFamily="34" charset="0"/>
                          <a:cs typeface="Arial" panose="020B0604020202020204" pitchFamily="34" charset="0"/>
                        </a:rPr>
                        <a:t>Título</a:t>
                      </a:r>
                    </a:p>
                    <a:p>
                      <a:pPr marL="0" marR="0" lvl="0" indent="0" algn="l" defTabSz="457200" rtl="0" eaLnBrk="1" fontAlgn="base" latinLnBrk="0" hangingPunct="1">
                        <a:lnSpc>
                          <a:spcPct val="100000"/>
                        </a:lnSpc>
                        <a:spcBef>
                          <a:spcPct val="0"/>
                        </a:spcBef>
                        <a:spcAft>
                          <a:spcPct val="0"/>
                        </a:spcAft>
                        <a:buClrTx/>
                        <a:buSzTx/>
                        <a:buFontTx/>
                        <a:buNone/>
                        <a:tabLst/>
                      </a:pPr>
                      <a:endParaRPr kumimoji="0" lang="es-CL" altLang="es-CL" sz="1600" b="0" i="0" u="none" strike="noStrike" cap="none" normalizeH="0" baseline="0" dirty="0" smtClean="0">
                        <a:ln>
                          <a:noFill/>
                        </a:ln>
                        <a:solidFill>
                          <a:srgbClr val="404040"/>
                        </a:solidFill>
                        <a:effectLst/>
                        <a:latin typeface="Verdana" panose="020B0604030504040204" pitchFamily="34" charset="0"/>
                        <a:cs typeface="Arial" panose="020B0604020202020204" pitchFamily="34" charset="0"/>
                      </a:endParaRPr>
                    </a:p>
                  </a:txBody>
                  <a:tcPr marT="45644" marB="4564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s-CL" altLang="es-CL" sz="1600" b="0" i="0" u="none" strike="noStrike" cap="none" normalizeH="0" baseline="0" dirty="0" smtClean="0">
                          <a:ln>
                            <a:noFill/>
                          </a:ln>
                          <a:solidFill>
                            <a:srgbClr val="404040"/>
                          </a:solidFill>
                          <a:effectLst/>
                          <a:latin typeface="Verdana" panose="020B0604030504040204" pitchFamily="34" charset="0"/>
                          <a:cs typeface="Arial" panose="020B0604020202020204" pitchFamily="34" charset="0"/>
                        </a:rPr>
                        <a:t>Crea un Sistema de Protección Financiera para Diagnósticos y Tratamientos de Alto Costo y Rinde Homenaje Póstumo a Don Luis Ricarte Soto Gallegos.</a:t>
                      </a:r>
                    </a:p>
                  </a:txBody>
                  <a:tcPr marT="45644" marB="4564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tcPr>
                </a:tc>
              </a:tr>
            </a:tbl>
          </a:graphicData>
        </a:graphic>
      </p:graphicFrame>
    </p:spTree>
    <p:extLst>
      <p:ext uri="{BB962C8B-B14F-4D97-AF65-F5344CB8AC3E}">
        <p14:creationId xmlns:p14="http://schemas.microsoft.com/office/powerpoint/2010/main" val="31533938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Content Placeholder 13"/>
          <p:cNvSpPr>
            <a:spLocks noGrp="1"/>
          </p:cNvSpPr>
          <p:nvPr>
            <p:ph sz="quarter" idx="12"/>
          </p:nvPr>
        </p:nvSpPr>
        <p:spPr bwMode="auto">
          <a:xfrm>
            <a:off x="406400" y="319088"/>
            <a:ext cx="8204200" cy="4905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ctr" fontAlgn="base">
              <a:spcAft>
                <a:spcPct val="0"/>
              </a:spcAft>
              <a:buFont typeface="Arial" charset="0"/>
              <a:buNone/>
            </a:pPr>
            <a:r>
              <a:rPr lang="es-CL" altLang="es-CL" sz="1800" dirty="0" smtClean="0">
                <a:solidFill>
                  <a:srgbClr val="00A79D"/>
                </a:solidFill>
                <a:latin typeface="Verdana" pitchFamily="34" charset="0"/>
              </a:rPr>
              <a:t>2. MARCO LEGAL DE LOS DMD</a:t>
            </a:r>
            <a:r>
              <a:rPr lang="es-CL" altLang="es-CL" sz="1800" i="1" dirty="0" smtClean="0">
                <a:solidFill>
                  <a:srgbClr val="00A79D"/>
                </a:solidFill>
                <a:latin typeface="Verdana" pitchFamily="34" charset="0"/>
              </a:rPr>
              <a:t>IV</a:t>
            </a:r>
            <a:endParaRPr lang="es-CL" altLang="es-CL" sz="1800" dirty="0" smtClean="0">
              <a:solidFill>
                <a:srgbClr val="00A79D"/>
              </a:solidFill>
              <a:latin typeface="Verdana" pitchFamily="34" charset="0"/>
            </a:endParaRPr>
          </a:p>
        </p:txBody>
      </p:sp>
      <p:graphicFrame>
        <p:nvGraphicFramePr>
          <p:cNvPr id="5" name="Tabla 4"/>
          <p:cNvGraphicFramePr>
            <a:graphicFrameLocks noGrp="1"/>
          </p:cNvGraphicFramePr>
          <p:nvPr>
            <p:extLst>
              <p:ext uri="{D42A27DB-BD31-4B8C-83A1-F6EECF244321}">
                <p14:modId xmlns:p14="http://schemas.microsoft.com/office/powerpoint/2010/main" val="2295478831"/>
              </p:ext>
            </p:extLst>
          </p:nvPr>
        </p:nvGraphicFramePr>
        <p:xfrm>
          <a:off x="406400" y="828675"/>
          <a:ext cx="8331200" cy="990600"/>
        </p:xfrm>
        <a:graphic>
          <a:graphicData uri="http://schemas.openxmlformats.org/drawingml/2006/table">
            <a:tbl>
              <a:tblPr/>
              <a:tblGrid>
                <a:gridCol w="1951038"/>
                <a:gridCol w="6380162"/>
              </a:tblGrid>
              <a:tr h="411295">
                <a:tc gridSpan="2">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altLang="es-CL" sz="1600" b="1" i="0" u="none" strike="noStrike" cap="none" normalizeH="0" baseline="0" dirty="0" smtClean="0">
                          <a:ln>
                            <a:noFill/>
                          </a:ln>
                          <a:solidFill>
                            <a:schemeClr val="bg1"/>
                          </a:solidFill>
                          <a:effectLst/>
                          <a:latin typeface="Verdana" panose="020B0604030504040204" pitchFamily="34" charset="0"/>
                          <a:cs typeface="Arial" panose="020B0604020202020204" pitchFamily="34" charset="0"/>
                        </a:rPr>
                        <a:t>●</a:t>
                      </a:r>
                      <a:r>
                        <a:rPr kumimoji="0" lang="es-CL" altLang="es-CL" sz="1600" b="1" i="0" u="none" strike="noStrike" cap="none" normalizeH="0" baseline="0" dirty="0" smtClean="0">
                          <a:ln>
                            <a:noFill/>
                          </a:ln>
                          <a:solidFill>
                            <a:schemeClr val="tx1"/>
                          </a:solidFill>
                          <a:effectLst/>
                          <a:latin typeface="Verdana" panose="020B0604030504040204" pitchFamily="34" charset="0"/>
                          <a:cs typeface="Arial" panose="020B0604020202020204" pitchFamily="34" charset="0"/>
                        </a:rPr>
                        <a:t> </a:t>
                      </a:r>
                      <a:r>
                        <a:rPr kumimoji="0" lang="es-CL" altLang="es-CL" sz="1600" b="1" i="0" u="none" strike="noStrike" cap="none" normalizeH="0" baseline="0" dirty="0" smtClean="0">
                          <a:ln>
                            <a:noFill/>
                          </a:ln>
                          <a:solidFill>
                            <a:schemeClr val="bg1"/>
                          </a:solidFill>
                          <a:effectLst/>
                          <a:latin typeface="Verdana" panose="020B0604030504040204" pitchFamily="34" charset="0"/>
                          <a:cs typeface="Arial" panose="020B0604020202020204" pitchFamily="34" charset="0"/>
                        </a:rPr>
                        <a:t>Circular N° 4F/53 Año 1995</a:t>
                      </a:r>
                    </a:p>
                  </a:txBody>
                  <a:tcPr marT="45735" marB="457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A79D"/>
                    </a:solidFill>
                  </a:tcPr>
                </a:tc>
                <a:tc hMerge="1">
                  <a:txBody>
                    <a:bodyPr/>
                    <a:lstStyle/>
                    <a:p>
                      <a:endParaRPr lang="es-CL"/>
                    </a:p>
                  </a:txBody>
                  <a:tcPr/>
                </a:tc>
              </a:tr>
              <a:tr h="579305">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altLang="es-CL" sz="1600" b="0" i="0" u="none" strike="noStrike" cap="none" normalizeH="0" baseline="0" dirty="0" smtClean="0">
                          <a:ln>
                            <a:noFill/>
                          </a:ln>
                          <a:solidFill>
                            <a:srgbClr val="404040"/>
                          </a:solidFill>
                          <a:effectLst/>
                          <a:latin typeface="Verdana" panose="020B0604030504040204" pitchFamily="34" charset="0"/>
                          <a:cs typeface="Arial" panose="020B0604020202020204" pitchFamily="34" charset="0"/>
                        </a:rPr>
                        <a:t>Título</a:t>
                      </a:r>
                    </a:p>
                  </a:txBody>
                  <a:tcPr marT="45735" marB="457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gradFill flip="none" rotWithShape="1">
                      <a:gsLst>
                        <a:gs pos="0">
                          <a:srgbClr val="FB9E97">
                            <a:tint val="66000"/>
                            <a:satMod val="160000"/>
                          </a:srgbClr>
                        </a:gs>
                        <a:gs pos="50000">
                          <a:srgbClr val="FB9E97">
                            <a:tint val="44500"/>
                            <a:satMod val="160000"/>
                          </a:srgbClr>
                        </a:gs>
                        <a:gs pos="100000">
                          <a:srgbClr val="FB9E97">
                            <a:tint val="23500"/>
                            <a:satMod val="160000"/>
                          </a:srgbClr>
                        </a:gs>
                      </a:gsLst>
                      <a:lin ang="13500000" scaled="1"/>
                      <a:tileRect/>
                    </a:gra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s-CL" altLang="es-CL" sz="1600" b="0" i="0" u="none" strike="noStrike" cap="none" normalizeH="0" baseline="0" dirty="0" smtClean="0">
                          <a:ln>
                            <a:noFill/>
                          </a:ln>
                          <a:solidFill>
                            <a:srgbClr val="404040"/>
                          </a:solidFill>
                          <a:effectLst/>
                          <a:latin typeface="Verdana" panose="020B0604030504040204" pitchFamily="34" charset="0"/>
                          <a:cs typeface="Arial" panose="020B0604020202020204" pitchFamily="34" charset="0"/>
                        </a:rPr>
                        <a:t>Reactivos de Diagnóstico </a:t>
                      </a:r>
                      <a:r>
                        <a:rPr kumimoji="0" lang="es-CL" altLang="es-CL" sz="1600" b="0" i="1" u="none" strike="noStrike" cap="none" normalizeH="0" baseline="0" dirty="0" smtClean="0">
                          <a:ln>
                            <a:noFill/>
                          </a:ln>
                          <a:solidFill>
                            <a:srgbClr val="404040"/>
                          </a:solidFill>
                          <a:effectLst/>
                          <a:latin typeface="Verdana" panose="020B0604030504040204" pitchFamily="34" charset="0"/>
                          <a:cs typeface="Arial" panose="020B0604020202020204" pitchFamily="34" charset="0"/>
                        </a:rPr>
                        <a:t>in vitro</a:t>
                      </a:r>
                      <a:r>
                        <a:rPr kumimoji="0" lang="es-CL" altLang="es-CL" sz="1600" b="0" i="0" u="none" strike="noStrike" cap="none" normalizeH="0" baseline="0" dirty="0" smtClean="0">
                          <a:ln>
                            <a:noFill/>
                          </a:ln>
                          <a:solidFill>
                            <a:srgbClr val="404040"/>
                          </a:solidFill>
                          <a:effectLst/>
                          <a:latin typeface="Verdana" panose="020B0604030504040204" pitchFamily="34" charset="0"/>
                          <a:cs typeface="Arial" panose="020B0604020202020204" pitchFamily="34" charset="0"/>
                        </a:rPr>
                        <a:t> utilizados en bancos de Sangre</a:t>
                      </a:r>
                    </a:p>
                  </a:txBody>
                  <a:tcPr marT="45735" marB="457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gradFill flip="none" rotWithShape="1">
                      <a:gsLst>
                        <a:gs pos="0">
                          <a:srgbClr val="FB9E97">
                            <a:tint val="66000"/>
                            <a:satMod val="160000"/>
                          </a:srgbClr>
                        </a:gs>
                        <a:gs pos="50000">
                          <a:srgbClr val="FB9E97">
                            <a:tint val="44500"/>
                            <a:satMod val="160000"/>
                          </a:srgbClr>
                        </a:gs>
                        <a:gs pos="100000">
                          <a:srgbClr val="FB9E97">
                            <a:tint val="23500"/>
                            <a:satMod val="160000"/>
                          </a:srgbClr>
                        </a:gs>
                      </a:gsLst>
                      <a:lin ang="13500000" scaled="1"/>
                      <a:tileRect/>
                    </a:gradFill>
                  </a:tcPr>
                </a:tc>
              </a:tr>
            </a:tbl>
          </a:graphicData>
        </a:graphic>
      </p:graphicFrame>
      <p:graphicFrame>
        <p:nvGraphicFramePr>
          <p:cNvPr id="6" name="Tabla 5"/>
          <p:cNvGraphicFramePr>
            <a:graphicFrameLocks noGrp="1"/>
          </p:cNvGraphicFramePr>
          <p:nvPr>
            <p:extLst>
              <p:ext uri="{D42A27DB-BD31-4B8C-83A1-F6EECF244321}">
                <p14:modId xmlns:p14="http://schemas.microsoft.com/office/powerpoint/2010/main" val="3535836483"/>
              </p:ext>
            </p:extLst>
          </p:nvPr>
        </p:nvGraphicFramePr>
        <p:xfrm>
          <a:off x="406400" y="1928813"/>
          <a:ext cx="8331200" cy="706437"/>
        </p:xfrm>
        <a:graphic>
          <a:graphicData uri="http://schemas.openxmlformats.org/drawingml/2006/table">
            <a:tbl>
              <a:tblPr/>
              <a:tblGrid>
                <a:gridCol w="1951038"/>
                <a:gridCol w="6380162"/>
              </a:tblGrid>
              <a:tr h="335218">
                <a:tc gridSpan="2">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altLang="es-CL" sz="1600" b="1" i="0" u="none" strike="noStrike" cap="none" normalizeH="0" baseline="0" dirty="0" smtClean="0">
                          <a:ln>
                            <a:noFill/>
                          </a:ln>
                          <a:solidFill>
                            <a:schemeClr val="bg1"/>
                          </a:solidFill>
                          <a:effectLst/>
                          <a:latin typeface="Verdana" panose="020B0604030504040204" pitchFamily="34" charset="0"/>
                          <a:cs typeface="Arial" panose="020B0604020202020204" pitchFamily="34" charset="0"/>
                        </a:rPr>
                        <a:t>● Circular N° B51-17 Año 2011</a:t>
                      </a:r>
                    </a:p>
                  </a:txBody>
                  <a:tcPr marT="45689" marB="4568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A79D"/>
                    </a:solidFill>
                  </a:tcPr>
                </a:tc>
                <a:tc hMerge="1">
                  <a:txBody>
                    <a:bodyPr/>
                    <a:lstStyle/>
                    <a:p>
                      <a:endParaRPr lang="es-CL"/>
                    </a:p>
                  </a:txBody>
                  <a:tcPr/>
                </a:tc>
              </a:tr>
              <a:tr h="371219">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altLang="es-CL" sz="1600" b="0" i="0" u="none" strike="noStrike" cap="none" normalizeH="0" baseline="0" dirty="0" smtClean="0">
                          <a:ln>
                            <a:noFill/>
                          </a:ln>
                          <a:solidFill>
                            <a:srgbClr val="404040"/>
                          </a:solidFill>
                          <a:effectLst/>
                          <a:latin typeface="Verdana" panose="020B0604030504040204" pitchFamily="34" charset="0"/>
                          <a:cs typeface="Arial" panose="020B0604020202020204" pitchFamily="34" charset="0"/>
                        </a:rPr>
                        <a:t>Título</a:t>
                      </a:r>
                    </a:p>
                  </a:txBody>
                  <a:tcPr marT="45689" marB="4568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gradFill flip="none" rotWithShape="1">
                      <a:gsLst>
                        <a:gs pos="0">
                          <a:srgbClr val="FB9E97">
                            <a:tint val="66000"/>
                            <a:satMod val="160000"/>
                          </a:srgbClr>
                        </a:gs>
                        <a:gs pos="50000">
                          <a:srgbClr val="FB9E97">
                            <a:tint val="44500"/>
                            <a:satMod val="160000"/>
                          </a:srgbClr>
                        </a:gs>
                        <a:gs pos="100000">
                          <a:srgbClr val="FB9E97">
                            <a:tint val="23500"/>
                            <a:satMod val="160000"/>
                          </a:srgbClr>
                        </a:gs>
                      </a:gsLst>
                      <a:path path="circle">
                        <a:fillToRect r="100000" b="100000"/>
                      </a:path>
                      <a:tileRect l="-100000" t="-100000"/>
                    </a:gra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s-CL" altLang="es-CL" sz="1600" b="0" i="0" u="none" strike="noStrike" cap="none" normalizeH="0" baseline="0" dirty="0" smtClean="0">
                          <a:ln>
                            <a:noFill/>
                          </a:ln>
                          <a:solidFill>
                            <a:srgbClr val="404040"/>
                          </a:solidFill>
                          <a:effectLst/>
                          <a:latin typeface="Verdana" panose="020B0604030504040204" pitchFamily="34" charset="0"/>
                          <a:cs typeface="Arial" panose="020B0604020202020204" pitchFamily="34" charset="0"/>
                        </a:rPr>
                        <a:t>De Vigilancia de la Enfermedad de Chagas</a:t>
                      </a:r>
                    </a:p>
                  </a:txBody>
                  <a:tcPr marT="45689" marB="4568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gradFill flip="none" rotWithShape="1">
                      <a:gsLst>
                        <a:gs pos="0">
                          <a:srgbClr val="FB9E97">
                            <a:tint val="66000"/>
                            <a:satMod val="160000"/>
                          </a:srgbClr>
                        </a:gs>
                        <a:gs pos="50000">
                          <a:srgbClr val="FB9E97">
                            <a:tint val="44500"/>
                            <a:satMod val="160000"/>
                          </a:srgbClr>
                        </a:gs>
                        <a:gs pos="100000">
                          <a:srgbClr val="FB9E97">
                            <a:tint val="23500"/>
                            <a:satMod val="160000"/>
                          </a:srgbClr>
                        </a:gs>
                      </a:gsLst>
                      <a:path path="circle">
                        <a:fillToRect r="100000" b="100000"/>
                      </a:path>
                      <a:tileRect l="-100000" t="-100000"/>
                    </a:gradFill>
                  </a:tcPr>
                </a:tc>
              </a:tr>
            </a:tbl>
          </a:graphicData>
        </a:graphic>
      </p:graphicFrame>
      <p:graphicFrame>
        <p:nvGraphicFramePr>
          <p:cNvPr id="7" name="Tabla 6"/>
          <p:cNvGraphicFramePr>
            <a:graphicFrameLocks noGrp="1"/>
          </p:cNvGraphicFramePr>
          <p:nvPr>
            <p:extLst>
              <p:ext uri="{D42A27DB-BD31-4B8C-83A1-F6EECF244321}">
                <p14:modId xmlns:p14="http://schemas.microsoft.com/office/powerpoint/2010/main" val="3881766179"/>
              </p:ext>
            </p:extLst>
          </p:nvPr>
        </p:nvGraphicFramePr>
        <p:xfrm>
          <a:off x="406400" y="2746375"/>
          <a:ext cx="8331200" cy="782638"/>
        </p:xfrm>
        <a:graphic>
          <a:graphicData uri="http://schemas.openxmlformats.org/drawingml/2006/table">
            <a:tbl>
              <a:tblPr/>
              <a:tblGrid>
                <a:gridCol w="1951038"/>
                <a:gridCol w="6380162"/>
              </a:tblGrid>
              <a:tr h="411163">
                <a:tc gridSpan="2">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altLang="es-CL" sz="1600" b="1" i="0" u="none" strike="noStrike" cap="none" normalizeH="0" baseline="0" dirty="0" smtClean="0">
                          <a:ln>
                            <a:noFill/>
                          </a:ln>
                          <a:solidFill>
                            <a:schemeClr val="bg1"/>
                          </a:solidFill>
                          <a:effectLst/>
                          <a:latin typeface="Verdana" panose="020B0604030504040204" pitchFamily="34" charset="0"/>
                          <a:cs typeface="Arial" panose="020B0604020202020204" pitchFamily="34" charset="0"/>
                        </a:rPr>
                        <a:t>●</a:t>
                      </a:r>
                      <a:r>
                        <a:rPr kumimoji="0" lang="es-CL" altLang="es-CL" sz="1600" b="1" i="0" u="none" strike="noStrike" cap="none" normalizeH="0" baseline="0" dirty="0" smtClean="0">
                          <a:ln>
                            <a:noFill/>
                          </a:ln>
                          <a:solidFill>
                            <a:schemeClr val="tx1"/>
                          </a:solidFill>
                          <a:effectLst/>
                          <a:latin typeface="Verdana" panose="020B0604030504040204" pitchFamily="34" charset="0"/>
                          <a:cs typeface="Arial" panose="020B0604020202020204" pitchFamily="34" charset="0"/>
                        </a:rPr>
                        <a:t> </a:t>
                      </a:r>
                      <a:r>
                        <a:rPr kumimoji="0" lang="es-CL" altLang="es-CL" sz="1600" b="1" i="0" u="none" strike="noStrike" cap="none" normalizeH="0" baseline="0" dirty="0" smtClean="0">
                          <a:ln>
                            <a:noFill/>
                          </a:ln>
                          <a:solidFill>
                            <a:schemeClr val="bg1"/>
                          </a:solidFill>
                          <a:effectLst/>
                          <a:latin typeface="Verdana" panose="020B0604030504040204" pitchFamily="34" charset="0"/>
                          <a:cs typeface="Arial" panose="020B0604020202020204" pitchFamily="34" charset="0"/>
                        </a:rPr>
                        <a:t>Circular N° 20 Año 2014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A79D"/>
                    </a:solidFill>
                  </a:tcPr>
                </a:tc>
                <a:tc hMerge="1">
                  <a:txBody>
                    <a:bodyPr/>
                    <a:lstStyle/>
                    <a:p>
                      <a:endParaRPr lang="es-CL"/>
                    </a:p>
                  </a:txBody>
                  <a:tcPr/>
                </a:tc>
              </a:tr>
              <a:tr h="371475">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altLang="es-CL" sz="1600" b="0" i="0" u="none" strike="noStrike" cap="none" normalizeH="0" baseline="0" dirty="0" smtClean="0">
                          <a:ln>
                            <a:noFill/>
                          </a:ln>
                          <a:solidFill>
                            <a:srgbClr val="404040"/>
                          </a:solidFill>
                          <a:effectLst/>
                          <a:latin typeface="Verdana" panose="020B0604030504040204" pitchFamily="34" charset="0"/>
                          <a:cs typeface="Arial" panose="020B0604020202020204" pitchFamily="34" charset="0"/>
                        </a:rPr>
                        <a:t>Título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gradFill flip="none" rotWithShape="1">
                      <a:gsLst>
                        <a:gs pos="0">
                          <a:srgbClr val="FB9E97">
                            <a:tint val="66000"/>
                            <a:satMod val="160000"/>
                          </a:srgbClr>
                        </a:gs>
                        <a:gs pos="50000">
                          <a:srgbClr val="FB9E97">
                            <a:tint val="44500"/>
                            <a:satMod val="160000"/>
                          </a:srgbClr>
                        </a:gs>
                        <a:gs pos="100000">
                          <a:srgbClr val="FB9E97">
                            <a:tint val="23500"/>
                            <a:satMod val="160000"/>
                          </a:srgbClr>
                        </a:gs>
                      </a:gsLst>
                      <a:path path="circle">
                        <a:fillToRect r="100000" b="100000"/>
                      </a:path>
                      <a:tileRect l="-100000" t="-100000"/>
                    </a:gra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s-CL" altLang="es-CL" sz="1600" b="0" i="0" u="none" strike="noStrike" cap="none" normalizeH="0" baseline="0" dirty="0" smtClean="0">
                          <a:ln>
                            <a:noFill/>
                          </a:ln>
                          <a:solidFill>
                            <a:srgbClr val="404040"/>
                          </a:solidFill>
                          <a:effectLst/>
                          <a:latin typeface="Verdana" panose="020B0604030504040204" pitchFamily="34" charset="0"/>
                          <a:cs typeface="Arial" panose="020B0604020202020204" pitchFamily="34" charset="0"/>
                        </a:rPr>
                        <a:t>Instruye sobre test rápidos para VIH</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gradFill flip="none" rotWithShape="1">
                      <a:gsLst>
                        <a:gs pos="0">
                          <a:srgbClr val="FB9E97">
                            <a:tint val="66000"/>
                            <a:satMod val="160000"/>
                          </a:srgbClr>
                        </a:gs>
                        <a:gs pos="50000">
                          <a:srgbClr val="FB9E97">
                            <a:tint val="44500"/>
                            <a:satMod val="160000"/>
                          </a:srgbClr>
                        </a:gs>
                        <a:gs pos="100000">
                          <a:srgbClr val="FB9E97">
                            <a:tint val="23500"/>
                            <a:satMod val="160000"/>
                          </a:srgbClr>
                        </a:gs>
                      </a:gsLst>
                      <a:path path="circle">
                        <a:fillToRect r="100000" b="100000"/>
                      </a:path>
                      <a:tileRect l="-100000" t="-100000"/>
                    </a:gradFill>
                  </a:tcPr>
                </a:tc>
              </a:tr>
            </a:tbl>
          </a:graphicData>
        </a:graphic>
      </p:graphicFrame>
      <p:graphicFrame>
        <p:nvGraphicFramePr>
          <p:cNvPr id="10" name="Tabla 9"/>
          <p:cNvGraphicFramePr>
            <a:graphicFrameLocks noGrp="1"/>
          </p:cNvGraphicFramePr>
          <p:nvPr>
            <p:extLst>
              <p:ext uri="{D42A27DB-BD31-4B8C-83A1-F6EECF244321}">
                <p14:modId xmlns:p14="http://schemas.microsoft.com/office/powerpoint/2010/main" val="2748688054"/>
              </p:ext>
            </p:extLst>
          </p:nvPr>
        </p:nvGraphicFramePr>
        <p:xfrm>
          <a:off x="406400" y="3644900"/>
          <a:ext cx="8331200" cy="990600"/>
        </p:xfrm>
        <a:graphic>
          <a:graphicData uri="http://schemas.openxmlformats.org/drawingml/2006/table">
            <a:tbl>
              <a:tblPr/>
              <a:tblGrid>
                <a:gridCol w="1951038"/>
                <a:gridCol w="6380162"/>
              </a:tblGrid>
              <a:tr h="411295">
                <a:tc gridSpan="2">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altLang="es-CL" sz="1600" b="1" i="0" u="none" strike="noStrike" cap="none" normalizeH="0" baseline="0" dirty="0" smtClean="0">
                          <a:ln>
                            <a:noFill/>
                          </a:ln>
                          <a:solidFill>
                            <a:schemeClr val="bg1"/>
                          </a:solidFill>
                          <a:effectLst/>
                          <a:latin typeface="Verdana" panose="020B0604030504040204" pitchFamily="34" charset="0"/>
                          <a:cs typeface="Arial" panose="020B0604020202020204" pitchFamily="34" charset="0"/>
                        </a:rPr>
                        <a:t>●</a:t>
                      </a:r>
                      <a:r>
                        <a:rPr kumimoji="0" lang="es-CL" altLang="es-CL" sz="1600" b="1" i="0" u="none" strike="noStrike" cap="none" normalizeH="0" baseline="0" dirty="0" smtClean="0">
                          <a:ln>
                            <a:noFill/>
                          </a:ln>
                          <a:solidFill>
                            <a:schemeClr val="tx1"/>
                          </a:solidFill>
                          <a:effectLst/>
                          <a:latin typeface="Verdana" panose="020B0604030504040204" pitchFamily="34" charset="0"/>
                          <a:cs typeface="Arial" panose="020B0604020202020204" pitchFamily="34" charset="0"/>
                        </a:rPr>
                        <a:t> </a:t>
                      </a:r>
                      <a:r>
                        <a:rPr kumimoji="0" lang="es-CL" altLang="es-CL" sz="1600" b="1" i="0" u="none" strike="noStrike" cap="none" normalizeH="0" baseline="0" dirty="0" smtClean="0">
                          <a:ln>
                            <a:noFill/>
                          </a:ln>
                          <a:solidFill>
                            <a:schemeClr val="bg1"/>
                          </a:solidFill>
                          <a:effectLst/>
                          <a:latin typeface="Verdana" panose="020B0604030504040204" pitchFamily="34" charset="0"/>
                          <a:cs typeface="Arial" panose="020B0604020202020204" pitchFamily="34" charset="0"/>
                        </a:rPr>
                        <a:t>Circular N° 1 Año 2015</a:t>
                      </a:r>
                    </a:p>
                  </a:txBody>
                  <a:tcPr marT="45735" marB="457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A79D"/>
                    </a:solidFill>
                  </a:tcPr>
                </a:tc>
                <a:tc hMerge="1">
                  <a:txBody>
                    <a:bodyPr/>
                    <a:lstStyle/>
                    <a:p>
                      <a:endParaRPr lang="es-CL"/>
                    </a:p>
                  </a:txBody>
                  <a:tcPr/>
                </a:tc>
              </a:tr>
              <a:tr h="579305">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altLang="es-CL" sz="1600" b="0" i="0" u="none" strike="noStrike" cap="none" normalizeH="0" baseline="0" dirty="0" smtClean="0">
                          <a:ln>
                            <a:noFill/>
                          </a:ln>
                          <a:solidFill>
                            <a:srgbClr val="404040"/>
                          </a:solidFill>
                          <a:effectLst/>
                          <a:latin typeface="Verdana" panose="020B0604030504040204" pitchFamily="34" charset="0"/>
                          <a:cs typeface="Arial" panose="020B0604020202020204" pitchFamily="34" charset="0"/>
                        </a:rPr>
                        <a:t>Título</a:t>
                      </a:r>
                    </a:p>
                  </a:txBody>
                  <a:tcPr marT="45735" marB="457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gradFill flip="none" rotWithShape="1">
                      <a:gsLst>
                        <a:gs pos="0">
                          <a:srgbClr val="FB9E97">
                            <a:tint val="66000"/>
                            <a:satMod val="160000"/>
                          </a:srgbClr>
                        </a:gs>
                        <a:gs pos="50000">
                          <a:srgbClr val="FB9E97">
                            <a:tint val="44500"/>
                            <a:satMod val="160000"/>
                          </a:srgbClr>
                        </a:gs>
                        <a:gs pos="100000">
                          <a:srgbClr val="FB9E97">
                            <a:tint val="23500"/>
                            <a:satMod val="160000"/>
                          </a:srgbClr>
                        </a:gs>
                      </a:gsLst>
                      <a:path path="circle">
                        <a:fillToRect r="100000" b="100000"/>
                      </a:path>
                      <a:tileRect l="-100000" t="-100000"/>
                    </a:gra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s-CL" altLang="es-CL" sz="1600" b="0" i="0" u="none" strike="noStrike" cap="none" normalizeH="0" baseline="0" dirty="0" smtClean="0">
                          <a:ln>
                            <a:noFill/>
                          </a:ln>
                          <a:solidFill>
                            <a:srgbClr val="404040"/>
                          </a:solidFill>
                          <a:effectLst/>
                          <a:latin typeface="Verdana" panose="020B0604030504040204" pitchFamily="34" charset="0"/>
                          <a:cs typeface="Arial" panose="020B0604020202020204" pitchFamily="34" charset="0"/>
                        </a:rPr>
                        <a:t>Modifica el Procedimiento para el Tamizaje de Sífilis (Reemplaza Circular N° 16 de 2010)</a:t>
                      </a:r>
                    </a:p>
                  </a:txBody>
                  <a:tcPr marT="45735" marB="457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gradFill flip="none" rotWithShape="1">
                      <a:gsLst>
                        <a:gs pos="0">
                          <a:srgbClr val="FB9E97">
                            <a:tint val="66000"/>
                            <a:satMod val="160000"/>
                          </a:srgbClr>
                        </a:gs>
                        <a:gs pos="50000">
                          <a:srgbClr val="FB9E97">
                            <a:tint val="44500"/>
                            <a:satMod val="160000"/>
                          </a:srgbClr>
                        </a:gs>
                        <a:gs pos="100000">
                          <a:srgbClr val="FB9E97">
                            <a:tint val="23500"/>
                            <a:satMod val="160000"/>
                          </a:srgbClr>
                        </a:gs>
                      </a:gsLst>
                      <a:path path="circle">
                        <a:fillToRect r="100000" b="100000"/>
                      </a:path>
                      <a:tileRect l="-100000" t="-100000"/>
                    </a:gradFill>
                  </a:tcPr>
                </a:tc>
              </a:tr>
            </a:tbl>
          </a:graphicData>
        </a:graphic>
      </p:graphicFrame>
      <p:graphicFrame>
        <p:nvGraphicFramePr>
          <p:cNvPr id="2" name="Tabla 1"/>
          <p:cNvGraphicFramePr>
            <a:graphicFrameLocks noGrp="1"/>
          </p:cNvGraphicFramePr>
          <p:nvPr>
            <p:extLst>
              <p:ext uri="{D42A27DB-BD31-4B8C-83A1-F6EECF244321}">
                <p14:modId xmlns:p14="http://schemas.microsoft.com/office/powerpoint/2010/main" val="2300175887"/>
              </p:ext>
            </p:extLst>
          </p:nvPr>
        </p:nvGraphicFramePr>
        <p:xfrm>
          <a:off x="406400" y="4748213"/>
          <a:ext cx="8331200" cy="949325"/>
        </p:xfrm>
        <a:graphic>
          <a:graphicData uri="http://schemas.openxmlformats.org/drawingml/2006/table">
            <a:tbl>
              <a:tblPr/>
              <a:tblGrid>
                <a:gridCol w="1951038"/>
                <a:gridCol w="6380162"/>
              </a:tblGrid>
              <a:tr h="370012">
                <a:tc gridSpan="2">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altLang="es-CL" sz="1600" b="1" i="0" u="none" strike="noStrike" cap="none" normalizeH="0" baseline="0" dirty="0" smtClean="0">
                          <a:ln>
                            <a:noFill/>
                          </a:ln>
                          <a:solidFill>
                            <a:schemeClr val="bg1"/>
                          </a:solidFill>
                          <a:effectLst/>
                          <a:latin typeface="Verdana" panose="020B0604030504040204" pitchFamily="34" charset="0"/>
                          <a:cs typeface="Arial" panose="020B0604020202020204" pitchFamily="34" charset="0"/>
                        </a:rPr>
                        <a:t>● Circular B511/16 Año 2009</a:t>
                      </a:r>
                    </a:p>
                  </a:txBody>
                  <a:tcPr marT="45735" marB="457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A79D"/>
                    </a:solidFill>
                  </a:tcPr>
                </a:tc>
                <a:tc hMerge="1">
                  <a:txBody>
                    <a:bodyPr/>
                    <a:lstStyle/>
                    <a:p>
                      <a:endParaRPr lang="es-CL"/>
                    </a:p>
                  </a:txBody>
                  <a:tcPr/>
                </a:tc>
              </a:tr>
              <a:tr h="579313">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altLang="es-CL" sz="1600" b="0" i="0" u="none" strike="noStrike" cap="none" normalizeH="0" baseline="0" dirty="0" smtClean="0">
                          <a:ln>
                            <a:noFill/>
                          </a:ln>
                          <a:solidFill>
                            <a:srgbClr val="404040"/>
                          </a:solidFill>
                          <a:effectLst/>
                          <a:latin typeface="Verdana" panose="020B0604030504040204" pitchFamily="34" charset="0"/>
                          <a:cs typeface="Arial" panose="020B0604020202020204" pitchFamily="34" charset="0"/>
                        </a:rPr>
                        <a:t>Título</a:t>
                      </a:r>
                    </a:p>
                  </a:txBody>
                  <a:tcPr marT="45735" marB="457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gradFill flip="none" rotWithShape="1">
                      <a:gsLst>
                        <a:gs pos="0">
                          <a:srgbClr val="FB9E97">
                            <a:tint val="66000"/>
                            <a:satMod val="160000"/>
                          </a:srgbClr>
                        </a:gs>
                        <a:gs pos="50000">
                          <a:srgbClr val="FB9E97">
                            <a:tint val="44500"/>
                            <a:satMod val="160000"/>
                          </a:srgbClr>
                        </a:gs>
                        <a:gs pos="100000">
                          <a:srgbClr val="FB9E97">
                            <a:tint val="23500"/>
                            <a:satMod val="160000"/>
                          </a:srgbClr>
                        </a:gs>
                      </a:gsLst>
                      <a:path path="circle">
                        <a:fillToRect r="100000" b="100000"/>
                      </a:path>
                      <a:tileRect l="-100000" t="-100000"/>
                    </a:gra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s-CL" altLang="es-CL" sz="1600" b="0" i="0" u="none" strike="noStrike" cap="none" normalizeH="0" baseline="0" dirty="0" smtClean="0">
                          <a:ln>
                            <a:noFill/>
                          </a:ln>
                          <a:solidFill>
                            <a:srgbClr val="404040"/>
                          </a:solidFill>
                          <a:effectLst/>
                          <a:latin typeface="Verdana" panose="020B0604030504040204" pitchFamily="34" charset="0"/>
                          <a:cs typeface="Arial" panose="020B0604020202020204" pitchFamily="34" charset="0"/>
                        </a:rPr>
                        <a:t>Vigilancia Epidemiológica y Medidas de Control de la Hepatitis B y Hepatitis C.</a:t>
                      </a:r>
                    </a:p>
                  </a:txBody>
                  <a:tcPr marT="45735" marB="457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gradFill flip="none" rotWithShape="1">
                      <a:gsLst>
                        <a:gs pos="0">
                          <a:srgbClr val="FB9E97">
                            <a:tint val="66000"/>
                            <a:satMod val="160000"/>
                          </a:srgbClr>
                        </a:gs>
                        <a:gs pos="50000">
                          <a:srgbClr val="FB9E97">
                            <a:tint val="44500"/>
                            <a:satMod val="160000"/>
                          </a:srgbClr>
                        </a:gs>
                        <a:gs pos="100000">
                          <a:srgbClr val="FB9E97">
                            <a:tint val="23500"/>
                            <a:satMod val="160000"/>
                          </a:srgbClr>
                        </a:gs>
                      </a:gsLst>
                      <a:path path="circle">
                        <a:fillToRect r="100000" b="100000"/>
                      </a:path>
                      <a:tileRect l="-100000" t="-100000"/>
                    </a:gradFill>
                  </a:tcPr>
                </a:tc>
              </a:tr>
            </a:tbl>
          </a:graphicData>
        </a:graphic>
      </p:graphicFrame>
    </p:spTree>
    <p:extLst>
      <p:ext uri="{BB962C8B-B14F-4D97-AF65-F5344CB8AC3E}">
        <p14:creationId xmlns:p14="http://schemas.microsoft.com/office/powerpoint/2010/main" val="27359139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2 Marcador de contenido"/>
          <p:cNvSpPr>
            <a:spLocks noGrp="1"/>
          </p:cNvSpPr>
          <p:nvPr>
            <p:ph sz="quarter" idx="12"/>
          </p:nvPr>
        </p:nvSpPr>
        <p:spPr bwMode="auto">
          <a:xfrm>
            <a:off x="406400" y="744538"/>
            <a:ext cx="8331200" cy="746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fontAlgn="base">
              <a:spcAft>
                <a:spcPct val="0"/>
              </a:spcAft>
              <a:buFont typeface="Arial" charset="0"/>
              <a:buNone/>
            </a:pPr>
            <a:r>
              <a:rPr lang="es-CL" smtClean="0">
                <a:latin typeface="Verdana" pitchFamily="34" charset="0"/>
              </a:rPr>
              <a:t>ARTíCULO EN: “EL MERCURIO”, 27 de julio de 2018</a:t>
            </a:r>
          </a:p>
        </p:txBody>
      </p:sp>
      <p:pic>
        <p:nvPicPr>
          <p:cNvPr id="1024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2038" y="1490663"/>
            <a:ext cx="7019925" cy="4857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366024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ontent Placeholder 13"/>
          <p:cNvSpPr txBox="1">
            <a:spLocks/>
          </p:cNvSpPr>
          <p:nvPr/>
        </p:nvSpPr>
        <p:spPr bwMode="auto">
          <a:xfrm>
            <a:off x="428625" y="185738"/>
            <a:ext cx="820420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r>
              <a:rPr lang="es-CL" altLang="es-CL" sz="2000" b="1" dirty="0" smtClean="0">
                <a:solidFill>
                  <a:srgbClr val="00A79C"/>
                </a:solidFill>
                <a:latin typeface="Verdana" pitchFamily="34" charset="0"/>
              </a:rPr>
              <a:t>2. PRESTACIONES VIGENTES DE DM</a:t>
            </a:r>
            <a:endParaRPr lang="es-CL" altLang="es-CL" sz="2000" b="1" dirty="0">
              <a:solidFill>
                <a:srgbClr val="00A79C"/>
              </a:solidFill>
              <a:latin typeface="Verdana" pitchFamily="34" charset="0"/>
            </a:endParaRPr>
          </a:p>
        </p:txBody>
      </p:sp>
      <p:graphicFrame>
        <p:nvGraphicFramePr>
          <p:cNvPr id="7" name="Tabla 6"/>
          <p:cNvGraphicFramePr>
            <a:graphicFrameLocks noGrp="1"/>
          </p:cNvGraphicFramePr>
          <p:nvPr>
            <p:extLst>
              <p:ext uri="{D42A27DB-BD31-4B8C-83A1-F6EECF244321}">
                <p14:modId xmlns:p14="http://schemas.microsoft.com/office/powerpoint/2010/main" val="3326884906"/>
              </p:ext>
            </p:extLst>
          </p:nvPr>
        </p:nvGraphicFramePr>
        <p:xfrm>
          <a:off x="76200" y="666750"/>
          <a:ext cx="8743949" cy="6070598"/>
        </p:xfrm>
        <a:graphic>
          <a:graphicData uri="http://schemas.openxmlformats.org/drawingml/2006/table">
            <a:tbl>
              <a:tblPr firstRow="1" bandRow="1">
                <a:tableStyleId>{5C22544A-7EE6-4342-B048-85BDC9FD1C3A}</a:tableStyleId>
              </a:tblPr>
              <a:tblGrid>
                <a:gridCol w="919061"/>
                <a:gridCol w="3668791"/>
                <a:gridCol w="2193768"/>
                <a:gridCol w="1962329"/>
              </a:tblGrid>
              <a:tr h="370739">
                <a:tc>
                  <a:txBody>
                    <a:bodyPr/>
                    <a:lstStyle/>
                    <a:p>
                      <a:r>
                        <a:rPr lang="es-CL" sz="1400" dirty="0" smtClean="0"/>
                        <a:t>CÓDIGO</a:t>
                      </a:r>
                      <a:endParaRPr lang="es-CL" sz="1400" dirty="0"/>
                    </a:p>
                  </a:txBody>
                  <a:tcPr marL="91433" marR="91433" marT="45708" marB="45708">
                    <a:solidFill>
                      <a:srgbClr val="00A79C"/>
                    </a:solidFill>
                  </a:tcPr>
                </a:tc>
                <a:tc>
                  <a:txBody>
                    <a:bodyPr/>
                    <a:lstStyle/>
                    <a:p>
                      <a:r>
                        <a:rPr lang="es-CL" sz="1400" dirty="0" smtClean="0"/>
                        <a:t>PRESTACIÓN</a:t>
                      </a:r>
                      <a:endParaRPr lang="es-CL" sz="1400" dirty="0"/>
                    </a:p>
                  </a:txBody>
                  <a:tcPr marL="91433" marR="91433" marT="45708" marB="45708">
                    <a:solidFill>
                      <a:srgbClr val="00A79C"/>
                    </a:solidFill>
                  </a:tcPr>
                </a:tc>
                <a:tc>
                  <a:txBody>
                    <a:bodyPr/>
                    <a:lstStyle/>
                    <a:p>
                      <a:r>
                        <a:rPr lang="es-CL" sz="1400" dirty="0" smtClean="0"/>
                        <a:t>RESPALDO</a:t>
                      </a:r>
                      <a:r>
                        <a:rPr lang="es-CL" sz="1400" baseline="0" dirty="0" smtClean="0"/>
                        <a:t> LEGAL</a:t>
                      </a:r>
                      <a:endParaRPr lang="es-CL" sz="1400" dirty="0"/>
                    </a:p>
                  </a:txBody>
                  <a:tcPr marL="91433" marR="91433" marT="45708" marB="45708">
                    <a:solidFill>
                      <a:srgbClr val="00A79C"/>
                    </a:solidFill>
                  </a:tcPr>
                </a:tc>
                <a:tc>
                  <a:txBody>
                    <a:bodyPr/>
                    <a:lstStyle/>
                    <a:p>
                      <a:r>
                        <a:rPr lang="es-MX" sz="1400" dirty="0" smtClean="0"/>
                        <a:t>FORMULARIO</a:t>
                      </a:r>
                      <a:endParaRPr lang="es-CL" sz="1400" dirty="0"/>
                    </a:p>
                  </a:txBody>
                  <a:tcPr marL="91433" marR="91433" marT="45708" marB="45708">
                    <a:solidFill>
                      <a:srgbClr val="00A79C"/>
                    </a:solidFill>
                  </a:tcPr>
                </a:tc>
              </a:tr>
              <a:tr h="518169">
                <a:tc>
                  <a:txBody>
                    <a:bodyPr/>
                    <a:lstStyle/>
                    <a:p>
                      <a:r>
                        <a:rPr lang="es-CL" sz="1400" dirty="0" smtClean="0"/>
                        <a:t>4140121</a:t>
                      </a:r>
                      <a:endParaRPr lang="es-CL" sz="1400" dirty="0"/>
                    </a:p>
                  </a:txBody>
                  <a:tcPr marL="91433" marR="91433" marT="45708" marB="45708">
                    <a:solidFill>
                      <a:srgbClr val="FAFD7B"/>
                    </a:solidFill>
                  </a:tcPr>
                </a:tc>
                <a:tc>
                  <a:txBody>
                    <a:bodyPr/>
                    <a:lstStyle/>
                    <a:p>
                      <a:pPr algn="just"/>
                      <a:r>
                        <a:rPr lang="es-CL" sz="1400" dirty="0" smtClean="0"/>
                        <a:t>Registro de los DM bajo control obligatorio</a:t>
                      </a:r>
                      <a:endParaRPr lang="es-CL" sz="1400" dirty="0"/>
                    </a:p>
                  </a:txBody>
                  <a:tcPr marL="91433" marR="91433" marT="45708" marB="45708">
                    <a:solidFill>
                      <a:srgbClr val="FAFD7B"/>
                    </a:solidFill>
                  </a:tcPr>
                </a:tc>
                <a:tc>
                  <a:txBody>
                    <a:bodyPr/>
                    <a:lstStyle/>
                    <a:p>
                      <a:r>
                        <a:rPr lang="es-CL" sz="1400" dirty="0" smtClean="0"/>
                        <a:t>D.S 825/98,</a:t>
                      </a:r>
                      <a:r>
                        <a:rPr lang="es-CL" sz="1400" baseline="0" dirty="0" smtClean="0"/>
                        <a:t> D.S 342/2004 </a:t>
                      </a:r>
                    </a:p>
                    <a:p>
                      <a:r>
                        <a:rPr lang="es-CL" sz="1400" baseline="0" dirty="0" smtClean="0"/>
                        <a:t>y D.S 1887/2007 - MINSAL</a:t>
                      </a:r>
                      <a:endParaRPr lang="es-CL" sz="1400" dirty="0"/>
                    </a:p>
                  </a:txBody>
                  <a:tcPr marL="91433" marR="91433" marT="45708" marB="45708">
                    <a:solidFill>
                      <a:srgbClr val="FAFD7B"/>
                    </a:solidFill>
                  </a:tcPr>
                </a:tc>
                <a:tc>
                  <a:txBody>
                    <a:bodyPr/>
                    <a:lstStyle/>
                    <a:p>
                      <a:pPr algn="l"/>
                      <a:r>
                        <a:rPr lang="es-CL" sz="1400" dirty="0" smtClean="0"/>
                        <a:t>Formulario</a:t>
                      </a:r>
                      <a:r>
                        <a:rPr lang="es-CL" sz="1400" baseline="0" dirty="0" smtClean="0"/>
                        <a:t> </a:t>
                      </a:r>
                      <a:r>
                        <a:rPr lang="es-CL" sz="1400" u="sng" dirty="0" smtClean="0"/>
                        <a:t>vía</a:t>
                      </a:r>
                      <a:r>
                        <a:rPr lang="es-CL" sz="1400" u="sng" baseline="0" dirty="0" smtClean="0"/>
                        <a:t> electrónica </a:t>
                      </a:r>
                      <a:r>
                        <a:rPr lang="es-MX" sz="1400" u="none" baseline="0" dirty="0" smtClean="0"/>
                        <a:t>(GICONA)</a:t>
                      </a:r>
                      <a:endParaRPr lang="es-CL" sz="1400" u="none" dirty="0"/>
                    </a:p>
                  </a:txBody>
                  <a:tcPr marL="91433" marR="91433" marT="45708" marB="45708">
                    <a:solidFill>
                      <a:srgbClr val="FAFD7B"/>
                    </a:solidFill>
                  </a:tcPr>
                </a:tc>
              </a:tr>
              <a:tr h="518169">
                <a:tc>
                  <a:txBody>
                    <a:bodyPr/>
                    <a:lstStyle/>
                    <a:p>
                      <a:r>
                        <a:rPr lang="es-CL" sz="1400" dirty="0" smtClean="0"/>
                        <a:t>4140078</a:t>
                      </a:r>
                      <a:endParaRPr lang="es-CL" sz="1400" dirty="0"/>
                    </a:p>
                  </a:txBody>
                  <a:tcPr marL="91433" marR="91433" marT="45708" marB="45708">
                    <a:solidFill>
                      <a:srgbClr val="F9FEBE"/>
                    </a:solidFill>
                  </a:tcPr>
                </a:tc>
                <a:tc>
                  <a:txBody>
                    <a:bodyPr/>
                    <a:lstStyle/>
                    <a:p>
                      <a:pPr algn="just"/>
                      <a:r>
                        <a:rPr lang="es-CL" sz="1400" dirty="0" smtClean="0"/>
                        <a:t>Modificación</a:t>
                      </a:r>
                      <a:r>
                        <a:rPr lang="es-CL" sz="1400" baseline="0" dirty="0" smtClean="0"/>
                        <a:t> de Registro de DM bajo control obligatorio</a:t>
                      </a:r>
                      <a:endParaRPr lang="es-CL" sz="1400" dirty="0"/>
                    </a:p>
                  </a:txBody>
                  <a:tcPr marL="91433" marR="91433" marT="45708" marB="45708">
                    <a:solidFill>
                      <a:srgbClr val="F9FEBE"/>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s-CL" sz="1400" dirty="0" smtClean="0"/>
                        <a:t>D.S825/98,</a:t>
                      </a:r>
                      <a:r>
                        <a:rPr lang="es-CL" sz="1400" baseline="0" dirty="0" smtClean="0"/>
                        <a:t> D.S 342/2004 </a:t>
                      </a:r>
                    </a:p>
                    <a:p>
                      <a:pPr marL="0" marR="0" lvl="0" indent="0" algn="l" defTabSz="457200" rtl="0" eaLnBrk="1" fontAlgn="auto" latinLnBrk="0" hangingPunct="1">
                        <a:lnSpc>
                          <a:spcPct val="100000"/>
                        </a:lnSpc>
                        <a:spcBef>
                          <a:spcPts val="0"/>
                        </a:spcBef>
                        <a:spcAft>
                          <a:spcPts val="0"/>
                        </a:spcAft>
                        <a:buClrTx/>
                        <a:buSzTx/>
                        <a:buFontTx/>
                        <a:buNone/>
                        <a:tabLst/>
                        <a:defRPr/>
                      </a:pPr>
                      <a:r>
                        <a:rPr lang="es-CL" sz="1400" baseline="0" dirty="0" smtClean="0"/>
                        <a:t>y D.S 1887/2007</a:t>
                      </a:r>
                      <a:endParaRPr lang="es-CL" sz="1400" dirty="0" smtClean="0"/>
                    </a:p>
                  </a:txBody>
                  <a:tcPr marL="91433" marR="91433" marT="45708" marB="45708">
                    <a:solidFill>
                      <a:srgbClr val="F9FEBE"/>
                    </a:solidFill>
                  </a:tcPr>
                </a:tc>
                <a:tc>
                  <a:txBody>
                    <a:bodyPr/>
                    <a:lstStyle/>
                    <a:p>
                      <a:r>
                        <a:rPr lang="es-CL" sz="1400" dirty="0" smtClean="0"/>
                        <a:t>Formulario</a:t>
                      </a:r>
                      <a:r>
                        <a:rPr lang="es-CL" sz="1400" baseline="0" dirty="0" smtClean="0"/>
                        <a:t> vía manual</a:t>
                      </a:r>
                      <a:endParaRPr lang="es-CL" sz="1400" dirty="0"/>
                    </a:p>
                  </a:txBody>
                  <a:tcPr marL="91433" marR="91433" marT="45708" marB="45708">
                    <a:solidFill>
                      <a:srgbClr val="F9FEBE"/>
                    </a:solidFill>
                  </a:tcPr>
                </a:tc>
              </a:tr>
              <a:tr h="518169">
                <a:tc>
                  <a:txBody>
                    <a:bodyPr/>
                    <a:lstStyle/>
                    <a:p>
                      <a:r>
                        <a:rPr lang="es-CL" sz="1400" dirty="0" smtClean="0"/>
                        <a:t>2155028</a:t>
                      </a:r>
                      <a:endParaRPr lang="es-CL" sz="1400" dirty="0"/>
                    </a:p>
                  </a:txBody>
                  <a:tcPr marL="91433" marR="91433" marT="45708" marB="45708">
                    <a:solidFill>
                      <a:srgbClr val="FAFD7B"/>
                    </a:solidFill>
                  </a:tcPr>
                </a:tc>
                <a:tc>
                  <a:txBody>
                    <a:bodyPr/>
                    <a:lstStyle/>
                    <a:p>
                      <a:pPr algn="just"/>
                      <a:r>
                        <a:rPr lang="es-CL" sz="1400" dirty="0" smtClean="0"/>
                        <a:t>Verificación de la Conformidad</a:t>
                      </a:r>
                      <a:r>
                        <a:rPr lang="es-CL" sz="1400" baseline="0" dirty="0" smtClean="0"/>
                        <a:t> y Control </a:t>
                      </a:r>
                      <a:r>
                        <a:rPr lang="es-CL" sz="1400" dirty="0" smtClean="0"/>
                        <a:t>de Kit Diagnóstico</a:t>
                      </a:r>
                      <a:r>
                        <a:rPr lang="es-CL" sz="1400" baseline="0" dirty="0" smtClean="0"/>
                        <a:t> HIV – I/II</a:t>
                      </a:r>
                      <a:endParaRPr lang="es-CL" sz="1400" dirty="0"/>
                    </a:p>
                  </a:txBody>
                  <a:tcPr marL="91433" marR="91433" marT="45708" marB="45708">
                    <a:solidFill>
                      <a:srgbClr val="FAFD7B"/>
                    </a:solidFill>
                  </a:tcPr>
                </a:tc>
                <a:tc>
                  <a:txBody>
                    <a:bodyPr/>
                    <a:lstStyle/>
                    <a:p>
                      <a:r>
                        <a:rPr lang="es-CL" sz="1400" dirty="0" smtClean="0"/>
                        <a:t>Circular N° 4F/53 (1995)</a:t>
                      </a:r>
                      <a:endParaRPr lang="es-CL" sz="1400" dirty="0"/>
                    </a:p>
                  </a:txBody>
                  <a:tcPr marL="91433" marR="91433" marT="45708" marB="45708">
                    <a:solidFill>
                      <a:srgbClr val="FAFD7B"/>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s-CL" sz="1400" dirty="0" smtClean="0"/>
                        <a:t>Formulario</a:t>
                      </a:r>
                      <a:r>
                        <a:rPr lang="es-CL" sz="1400" baseline="0" dirty="0" smtClean="0"/>
                        <a:t> vía manual</a:t>
                      </a:r>
                      <a:endParaRPr lang="es-CL" sz="1400" dirty="0" smtClean="0"/>
                    </a:p>
                  </a:txBody>
                  <a:tcPr marL="91433" marR="91433" marT="45708" marB="45708">
                    <a:solidFill>
                      <a:srgbClr val="FAFD7B"/>
                    </a:solidFill>
                  </a:tcPr>
                </a:tc>
              </a:tr>
              <a:tr h="518169">
                <a:tc>
                  <a:txBody>
                    <a:bodyPr/>
                    <a:lstStyle/>
                    <a:p>
                      <a:r>
                        <a:rPr lang="es-CL" sz="1400" dirty="0" smtClean="0"/>
                        <a:t>2155027</a:t>
                      </a:r>
                      <a:endParaRPr lang="es-CL" sz="1400" dirty="0"/>
                    </a:p>
                  </a:txBody>
                  <a:tcPr marL="91433" marR="91433" marT="45708" marB="45708">
                    <a:solidFill>
                      <a:srgbClr val="F9FEBE"/>
                    </a:solidFill>
                  </a:tcPr>
                </a:tc>
                <a:tc>
                  <a:txBody>
                    <a:bodyPr/>
                    <a:lstStyle/>
                    <a:p>
                      <a:pPr algn="just"/>
                      <a:r>
                        <a:rPr lang="es-CL" sz="1400" dirty="0" smtClean="0"/>
                        <a:t>Verificación de la Conformidad y</a:t>
                      </a:r>
                      <a:r>
                        <a:rPr lang="es-CL" sz="1400" baseline="0" dirty="0" smtClean="0"/>
                        <a:t> Control </a:t>
                      </a:r>
                      <a:r>
                        <a:rPr lang="es-CL" sz="1400" dirty="0" smtClean="0"/>
                        <a:t>de Kit Diagnóstico HTLV –</a:t>
                      </a:r>
                      <a:r>
                        <a:rPr lang="es-CL" sz="1400" baseline="0" dirty="0" smtClean="0"/>
                        <a:t> I/II</a:t>
                      </a:r>
                      <a:endParaRPr lang="es-CL" sz="1400" dirty="0"/>
                    </a:p>
                  </a:txBody>
                  <a:tcPr marL="91433" marR="91433" marT="45708" marB="45708">
                    <a:solidFill>
                      <a:srgbClr val="F9FEBE"/>
                    </a:solidFill>
                  </a:tcPr>
                </a:tc>
                <a:tc>
                  <a:txBody>
                    <a:bodyPr/>
                    <a:lstStyle/>
                    <a:p>
                      <a:r>
                        <a:rPr lang="es-CL" sz="1400" dirty="0" smtClean="0"/>
                        <a:t>Circular</a:t>
                      </a:r>
                      <a:r>
                        <a:rPr lang="es-CL" sz="1400" baseline="0" dirty="0" smtClean="0"/>
                        <a:t> N° B21/32 (2008)</a:t>
                      </a:r>
                      <a:endParaRPr lang="es-CL" sz="1400" dirty="0"/>
                    </a:p>
                  </a:txBody>
                  <a:tcPr marL="91433" marR="91433" marT="45708" marB="45708">
                    <a:solidFill>
                      <a:srgbClr val="F9FEBE"/>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s-CL" sz="1400" dirty="0" smtClean="0"/>
                        <a:t>Formulario</a:t>
                      </a:r>
                      <a:r>
                        <a:rPr lang="es-CL" sz="1400" baseline="0" dirty="0" smtClean="0"/>
                        <a:t> vía manual</a:t>
                      </a:r>
                      <a:endParaRPr lang="es-CL" sz="1400" dirty="0" smtClean="0"/>
                    </a:p>
                  </a:txBody>
                  <a:tcPr marL="91433" marR="91433" marT="45708" marB="45708">
                    <a:solidFill>
                      <a:srgbClr val="F9FEBE"/>
                    </a:solidFill>
                  </a:tcPr>
                </a:tc>
              </a:tr>
              <a:tr h="518169">
                <a:tc>
                  <a:txBody>
                    <a:bodyPr/>
                    <a:lstStyle/>
                    <a:p>
                      <a:r>
                        <a:rPr lang="es-CL" sz="1400" dirty="0" smtClean="0"/>
                        <a:t>2155031</a:t>
                      </a:r>
                      <a:endParaRPr lang="es-CL" sz="1400" dirty="0"/>
                    </a:p>
                  </a:txBody>
                  <a:tcPr marL="91433" marR="91433" marT="45708" marB="45708">
                    <a:solidFill>
                      <a:srgbClr val="FAFD7B"/>
                    </a:solidFill>
                  </a:tcPr>
                </a:tc>
                <a:tc>
                  <a:txBody>
                    <a:bodyPr/>
                    <a:lstStyle/>
                    <a:p>
                      <a:pPr algn="just"/>
                      <a:r>
                        <a:rPr lang="es-CL" sz="1400" dirty="0" smtClean="0"/>
                        <a:t>Verificación</a:t>
                      </a:r>
                      <a:r>
                        <a:rPr lang="es-CL" sz="1400" baseline="0" dirty="0" smtClean="0"/>
                        <a:t> de la Conformidad y Control</a:t>
                      </a:r>
                      <a:r>
                        <a:rPr lang="es-CL" sz="1400" dirty="0" smtClean="0"/>
                        <a:t> de Kit Diagnóstico</a:t>
                      </a:r>
                      <a:r>
                        <a:rPr lang="es-CL" sz="1400" baseline="0" dirty="0" smtClean="0"/>
                        <a:t> Hepatitis B</a:t>
                      </a:r>
                      <a:endParaRPr lang="es-CL" sz="1400" dirty="0"/>
                    </a:p>
                  </a:txBody>
                  <a:tcPr marL="91433" marR="91433" marT="45708" marB="45708">
                    <a:solidFill>
                      <a:srgbClr val="FAFD7B"/>
                    </a:solidFill>
                  </a:tcPr>
                </a:tc>
                <a:tc>
                  <a:txBody>
                    <a:bodyPr/>
                    <a:lstStyle/>
                    <a:p>
                      <a:r>
                        <a:rPr lang="es-CL" sz="1400" dirty="0" smtClean="0"/>
                        <a:t>Circular N° 4F/53 (1995)</a:t>
                      </a:r>
                      <a:endParaRPr lang="es-CL" sz="1400" dirty="0"/>
                    </a:p>
                  </a:txBody>
                  <a:tcPr marL="91433" marR="91433" marT="45708" marB="45708">
                    <a:solidFill>
                      <a:srgbClr val="FAFD7B"/>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s-CL" sz="1400" dirty="0" smtClean="0"/>
                        <a:t>Formulario</a:t>
                      </a:r>
                      <a:r>
                        <a:rPr lang="es-CL" sz="1400" baseline="0" dirty="0" smtClean="0"/>
                        <a:t> vía manual</a:t>
                      </a:r>
                      <a:endParaRPr lang="es-CL" sz="1400" dirty="0" smtClean="0"/>
                    </a:p>
                  </a:txBody>
                  <a:tcPr marL="91433" marR="91433" marT="45708" marB="45708">
                    <a:solidFill>
                      <a:srgbClr val="FAFD7B"/>
                    </a:solidFill>
                  </a:tcPr>
                </a:tc>
              </a:tr>
              <a:tr h="518169">
                <a:tc>
                  <a:txBody>
                    <a:bodyPr/>
                    <a:lstStyle/>
                    <a:p>
                      <a:r>
                        <a:rPr lang="es-CL" sz="1400" dirty="0" smtClean="0"/>
                        <a:t>2155032</a:t>
                      </a:r>
                      <a:endParaRPr lang="es-CL" sz="1400" dirty="0"/>
                    </a:p>
                  </a:txBody>
                  <a:tcPr marL="91433" marR="91433" marT="45708" marB="45708">
                    <a:solidFill>
                      <a:srgbClr val="F9FEBE"/>
                    </a:solidFill>
                  </a:tcPr>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s-CL" sz="1400" dirty="0" smtClean="0"/>
                        <a:t>Verificación de la Conformidad y Control</a:t>
                      </a:r>
                      <a:r>
                        <a:rPr lang="es-CL" sz="1400" baseline="0" dirty="0" smtClean="0"/>
                        <a:t> de </a:t>
                      </a:r>
                      <a:r>
                        <a:rPr lang="es-CL" sz="1400" dirty="0" smtClean="0"/>
                        <a:t>Kit Diagnóstico</a:t>
                      </a:r>
                      <a:r>
                        <a:rPr lang="es-CL" sz="1400" baseline="0" dirty="0" smtClean="0"/>
                        <a:t> Hepatitis C</a:t>
                      </a:r>
                      <a:endParaRPr lang="es-CL" sz="1400" dirty="0" smtClean="0"/>
                    </a:p>
                  </a:txBody>
                  <a:tcPr marL="91433" marR="91433" marT="45708" marB="45708">
                    <a:solidFill>
                      <a:srgbClr val="F9FEBE"/>
                    </a:solidFill>
                  </a:tcPr>
                </a:tc>
                <a:tc>
                  <a:txBody>
                    <a:bodyPr/>
                    <a:lstStyle/>
                    <a:p>
                      <a:r>
                        <a:rPr lang="es-CL" sz="1400" dirty="0" smtClean="0"/>
                        <a:t>Circular N° 4F/53 (1995)</a:t>
                      </a:r>
                      <a:endParaRPr lang="es-CL" sz="1400" dirty="0"/>
                    </a:p>
                  </a:txBody>
                  <a:tcPr marL="91433" marR="91433" marT="45708" marB="45708">
                    <a:solidFill>
                      <a:srgbClr val="F9FEBE"/>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s-CL" sz="1400" dirty="0" smtClean="0"/>
                        <a:t>Formulario</a:t>
                      </a:r>
                      <a:r>
                        <a:rPr lang="es-CL" sz="1400" baseline="0" dirty="0" smtClean="0"/>
                        <a:t> vía manual</a:t>
                      </a:r>
                      <a:endParaRPr lang="es-CL" sz="1400" dirty="0" smtClean="0"/>
                    </a:p>
                  </a:txBody>
                  <a:tcPr marL="91433" marR="91433" marT="45708" marB="45708">
                    <a:solidFill>
                      <a:srgbClr val="F9FEBE"/>
                    </a:solidFill>
                  </a:tcPr>
                </a:tc>
              </a:tr>
              <a:tr h="518169">
                <a:tc>
                  <a:txBody>
                    <a:bodyPr/>
                    <a:lstStyle/>
                    <a:p>
                      <a:r>
                        <a:rPr lang="es-CL" sz="1400" dirty="0" smtClean="0"/>
                        <a:t>2130007</a:t>
                      </a:r>
                      <a:endParaRPr lang="es-CL" sz="1400" dirty="0"/>
                    </a:p>
                  </a:txBody>
                  <a:tcPr marL="91433" marR="91433" marT="45708" marB="45708">
                    <a:solidFill>
                      <a:srgbClr val="FAFD7B"/>
                    </a:solidFill>
                  </a:tcPr>
                </a:tc>
                <a:tc>
                  <a:txBody>
                    <a:bodyPr/>
                    <a:lstStyle/>
                    <a:p>
                      <a:r>
                        <a:rPr lang="es-CL" sz="1400" dirty="0" smtClean="0"/>
                        <a:t>Verificación de la Conformidad y Control de Kit Diagnóstico</a:t>
                      </a:r>
                      <a:r>
                        <a:rPr lang="es-CL" sz="1400" baseline="0" dirty="0" smtClean="0"/>
                        <a:t>  V.D.R.L</a:t>
                      </a:r>
                      <a:endParaRPr lang="es-CL" sz="1400" dirty="0"/>
                    </a:p>
                  </a:txBody>
                  <a:tcPr marL="91433" marR="91433" marT="45708" marB="45708">
                    <a:solidFill>
                      <a:srgbClr val="FAFD7B"/>
                    </a:solidFill>
                  </a:tcPr>
                </a:tc>
                <a:tc>
                  <a:txBody>
                    <a:bodyPr/>
                    <a:lstStyle/>
                    <a:p>
                      <a:r>
                        <a:rPr lang="es-CL" sz="1400" dirty="0" smtClean="0"/>
                        <a:t>Circular N° 4F/53 (1995)</a:t>
                      </a:r>
                      <a:endParaRPr lang="es-CL" sz="1400" dirty="0"/>
                    </a:p>
                  </a:txBody>
                  <a:tcPr marL="91433" marR="91433" marT="45708" marB="45708">
                    <a:solidFill>
                      <a:srgbClr val="FAFD7B"/>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s-CL" sz="1400" dirty="0" smtClean="0"/>
                        <a:t>Formulario</a:t>
                      </a:r>
                      <a:r>
                        <a:rPr lang="es-CL" sz="1400" baseline="0" dirty="0" smtClean="0"/>
                        <a:t> vía manual</a:t>
                      </a:r>
                      <a:endParaRPr lang="es-CL" sz="1400" dirty="0" smtClean="0"/>
                    </a:p>
                  </a:txBody>
                  <a:tcPr marL="91433" marR="91433" marT="45708" marB="45708">
                    <a:solidFill>
                      <a:srgbClr val="FAFD7B"/>
                    </a:solidFill>
                  </a:tcPr>
                </a:tc>
              </a:tr>
              <a:tr h="518169">
                <a:tc>
                  <a:txBody>
                    <a:bodyPr/>
                    <a:lstStyle/>
                    <a:p>
                      <a:r>
                        <a:rPr lang="es-CL" sz="1400" dirty="0" smtClean="0"/>
                        <a:t>2130008</a:t>
                      </a:r>
                      <a:endParaRPr lang="es-CL" sz="1400" dirty="0"/>
                    </a:p>
                  </a:txBody>
                  <a:tcPr marL="91433" marR="91433" marT="45708" marB="45708">
                    <a:solidFill>
                      <a:srgbClr val="F9FEBE"/>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s-CL" sz="1400" dirty="0" smtClean="0"/>
                        <a:t>Verificación de la Conformidad y</a:t>
                      </a:r>
                      <a:r>
                        <a:rPr lang="es-CL" sz="1400" baseline="0" dirty="0" smtClean="0"/>
                        <a:t> </a:t>
                      </a:r>
                      <a:r>
                        <a:rPr lang="es-CL" sz="1400" dirty="0" smtClean="0"/>
                        <a:t>Control de Kit Diagnóstico</a:t>
                      </a:r>
                      <a:r>
                        <a:rPr lang="es-CL" sz="1400" baseline="0" dirty="0" smtClean="0"/>
                        <a:t>  R.P.R</a:t>
                      </a:r>
                      <a:endParaRPr lang="es-CL" sz="1400" dirty="0" smtClean="0"/>
                    </a:p>
                  </a:txBody>
                  <a:tcPr marL="91433" marR="91433" marT="45708" marB="45708">
                    <a:solidFill>
                      <a:srgbClr val="F9FEBE"/>
                    </a:solidFill>
                  </a:tcPr>
                </a:tc>
                <a:tc>
                  <a:txBody>
                    <a:bodyPr/>
                    <a:lstStyle/>
                    <a:p>
                      <a:r>
                        <a:rPr lang="es-CL" sz="1400" dirty="0" smtClean="0"/>
                        <a:t>Circular N° 4F/53 (1995)</a:t>
                      </a:r>
                      <a:endParaRPr lang="es-CL" sz="1400" dirty="0"/>
                    </a:p>
                  </a:txBody>
                  <a:tcPr marL="91433" marR="91433" marT="45708" marB="45708">
                    <a:solidFill>
                      <a:srgbClr val="F9FEBE"/>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s-CL" sz="1400" dirty="0" smtClean="0"/>
                        <a:t>Formulario</a:t>
                      </a:r>
                      <a:r>
                        <a:rPr lang="es-CL" sz="1400" baseline="0" dirty="0" smtClean="0"/>
                        <a:t> vía manual</a:t>
                      </a:r>
                      <a:endParaRPr lang="es-CL" sz="1400" dirty="0" smtClean="0"/>
                    </a:p>
                  </a:txBody>
                  <a:tcPr marL="91433" marR="91433" marT="45708" marB="45708">
                    <a:solidFill>
                      <a:srgbClr val="F9FEBE"/>
                    </a:solidFill>
                  </a:tcPr>
                </a:tc>
              </a:tr>
              <a:tr h="518169">
                <a:tc>
                  <a:txBody>
                    <a:bodyPr/>
                    <a:lstStyle/>
                    <a:p>
                      <a:r>
                        <a:rPr lang="es-CL" sz="1400" dirty="0" smtClean="0"/>
                        <a:t>2130009</a:t>
                      </a:r>
                      <a:endParaRPr lang="es-CL" sz="1400" dirty="0"/>
                    </a:p>
                  </a:txBody>
                  <a:tcPr marL="91433" marR="91433" marT="45708" marB="45708">
                    <a:solidFill>
                      <a:srgbClr val="FAFD7B"/>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s-CL" sz="1400" dirty="0" smtClean="0"/>
                        <a:t>Verificación de la Conformidad y Control de Kit Diagnóstico</a:t>
                      </a:r>
                      <a:r>
                        <a:rPr lang="es-CL" sz="1400" baseline="0" dirty="0" smtClean="0"/>
                        <a:t>  U.S.R</a:t>
                      </a:r>
                      <a:endParaRPr lang="es-CL" sz="1400" dirty="0" smtClean="0"/>
                    </a:p>
                  </a:txBody>
                  <a:tcPr marL="91433" marR="91433" marT="45708" marB="45708">
                    <a:solidFill>
                      <a:srgbClr val="FAFD7B"/>
                    </a:solidFill>
                  </a:tcPr>
                </a:tc>
                <a:tc>
                  <a:txBody>
                    <a:bodyPr/>
                    <a:lstStyle/>
                    <a:p>
                      <a:r>
                        <a:rPr lang="es-CL" sz="1400" dirty="0" smtClean="0"/>
                        <a:t>Circular N° 4F/53 (1995)</a:t>
                      </a:r>
                      <a:endParaRPr lang="es-CL" sz="1400" dirty="0"/>
                    </a:p>
                  </a:txBody>
                  <a:tcPr marL="91433" marR="91433" marT="45708" marB="45708">
                    <a:solidFill>
                      <a:srgbClr val="FAFD7B"/>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s-CL" sz="1400" dirty="0" smtClean="0"/>
                        <a:t>Formulario</a:t>
                      </a:r>
                      <a:r>
                        <a:rPr lang="es-CL" sz="1400" baseline="0" dirty="0" smtClean="0"/>
                        <a:t> vía manual</a:t>
                      </a:r>
                      <a:endParaRPr lang="es-CL" sz="1400" dirty="0" smtClean="0"/>
                    </a:p>
                  </a:txBody>
                  <a:tcPr marL="91433" marR="91433" marT="45708" marB="45708">
                    <a:solidFill>
                      <a:srgbClr val="FAFD7B"/>
                    </a:solidFill>
                  </a:tcPr>
                </a:tc>
              </a:tr>
              <a:tr h="518169">
                <a:tc>
                  <a:txBody>
                    <a:bodyPr/>
                    <a:lstStyle/>
                    <a:p>
                      <a:r>
                        <a:rPr lang="es-CL" sz="1400" dirty="0" smtClean="0"/>
                        <a:t>2330023</a:t>
                      </a:r>
                      <a:endParaRPr lang="es-CL" sz="1400" dirty="0"/>
                    </a:p>
                  </a:txBody>
                  <a:tcPr marL="91433" marR="91433" marT="45708" marB="45708">
                    <a:solidFill>
                      <a:srgbClr val="F9FEBE"/>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s-CL" sz="1400" dirty="0" smtClean="0"/>
                        <a:t>Verificación de la Conformidad y Control de Kit Diagnóstico</a:t>
                      </a:r>
                      <a:r>
                        <a:rPr lang="es-CL" sz="1400" baseline="0" dirty="0" smtClean="0"/>
                        <a:t>  Chagas </a:t>
                      </a:r>
                      <a:endParaRPr lang="es-CL" sz="1400" dirty="0" smtClean="0"/>
                    </a:p>
                  </a:txBody>
                  <a:tcPr marL="91433" marR="91433" marT="45708" marB="45708">
                    <a:solidFill>
                      <a:srgbClr val="F9FEBE"/>
                    </a:solidFill>
                  </a:tcPr>
                </a:tc>
                <a:tc>
                  <a:txBody>
                    <a:bodyPr/>
                    <a:lstStyle/>
                    <a:p>
                      <a:r>
                        <a:rPr lang="es-CL" sz="1400" dirty="0" smtClean="0"/>
                        <a:t>Circular N° 4F/53 (1995)</a:t>
                      </a:r>
                      <a:endParaRPr lang="es-CL" sz="1400" dirty="0"/>
                    </a:p>
                  </a:txBody>
                  <a:tcPr marL="91433" marR="91433" marT="45708" marB="45708">
                    <a:solidFill>
                      <a:srgbClr val="F9FEBE"/>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s-CL" sz="1400" dirty="0" smtClean="0"/>
                        <a:t>Formulario</a:t>
                      </a:r>
                      <a:r>
                        <a:rPr lang="es-CL" sz="1400" baseline="0" dirty="0" smtClean="0"/>
                        <a:t> vía manual</a:t>
                      </a:r>
                      <a:endParaRPr lang="es-CL" sz="1400" dirty="0" smtClean="0"/>
                    </a:p>
                  </a:txBody>
                  <a:tcPr marL="91433" marR="91433" marT="45708" marB="45708">
                    <a:solidFill>
                      <a:srgbClr val="F9FEBE"/>
                    </a:solidFill>
                  </a:tcPr>
                </a:tc>
              </a:tr>
              <a:tr h="518169">
                <a:tc>
                  <a:txBody>
                    <a:bodyPr/>
                    <a:lstStyle/>
                    <a:p>
                      <a:r>
                        <a:rPr lang="es-MX" sz="1400" dirty="0" smtClean="0"/>
                        <a:t>4240001</a:t>
                      </a:r>
                      <a:endParaRPr lang="es-CL" sz="1400" dirty="0"/>
                    </a:p>
                  </a:txBody>
                  <a:tcPr marL="91433" marR="91433" marT="45708" marB="45708">
                    <a:solidFill>
                      <a:srgbClr val="FAFD7B"/>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s-MX" sz="1400" dirty="0" smtClean="0"/>
                        <a:t>Evaluación Infraestructura Técnica de los Establecimientos</a:t>
                      </a:r>
                      <a:r>
                        <a:rPr lang="es-MX" sz="1400" baseline="0" dirty="0" smtClean="0"/>
                        <a:t> de Radioterapia.</a:t>
                      </a:r>
                      <a:endParaRPr lang="es-CL" sz="1400" dirty="0" smtClean="0"/>
                    </a:p>
                  </a:txBody>
                  <a:tcPr marL="91433" marR="91433" marT="45708" marB="45708">
                    <a:solidFill>
                      <a:srgbClr val="FAFD7B"/>
                    </a:solidFill>
                  </a:tcPr>
                </a:tc>
                <a:tc>
                  <a:txBody>
                    <a:bodyPr/>
                    <a:lstStyle/>
                    <a:p>
                      <a:r>
                        <a:rPr lang="es-MX" sz="1400" dirty="0" smtClean="0"/>
                        <a:t>D.S 18/2015 - MINSAL</a:t>
                      </a:r>
                      <a:endParaRPr lang="es-CL" sz="1400" dirty="0"/>
                    </a:p>
                  </a:txBody>
                  <a:tcPr marL="91433" marR="91433" marT="45708" marB="45708">
                    <a:solidFill>
                      <a:srgbClr val="FAFD7B"/>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s-CL" sz="1400" dirty="0" smtClean="0"/>
                        <a:t>Formulario</a:t>
                      </a:r>
                      <a:r>
                        <a:rPr lang="es-CL" sz="1400" baseline="0" dirty="0" smtClean="0"/>
                        <a:t> vía manual</a:t>
                      </a:r>
                      <a:endParaRPr lang="es-CL" sz="1400" dirty="0" smtClean="0"/>
                    </a:p>
                    <a:p>
                      <a:pPr marL="0" marR="0" lvl="0" indent="0" algn="l" defTabSz="457200" rtl="0" eaLnBrk="1" fontAlgn="auto" latinLnBrk="0" hangingPunct="1">
                        <a:lnSpc>
                          <a:spcPct val="100000"/>
                        </a:lnSpc>
                        <a:spcBef>
                          <a:spcPts val="0"/>
                        </a:spcBef>
                        <a:spcAft>
                          <a:spcPts val="0"/>
                        </a:spcAft>
                        <a:buClrTx/>
                        <a:buSzTx/>
                        <a:buFontTx/>
                        <a:buNone/>
                        <a:tabLst/>
                        <a:defRPr/>
                      </a:pPr>
                      <a:endParaRPr lang="es-CL" sz="1400" dirty="0" smtClean="0"/>
                    </a:p>
                  </a:txBody>
                  <a:tcPr marL="91433" marR="91433" marT="45708" marB="45708">
                    <a:solidFill>
                      <a:srgbClr val="FAFD7B"/>
                    </a:solidFill>
                  </a:tcPr>
                </a:tc>
              </a:tr>
            </a:tbl>
          </a:graphicData>
        </a:graphic>
      </p:graphicFrame>
    </p:spTree>
    <p:extLst>
      <p:ext uri="{BB962C8B-B14F-4D97-AF65-F5344CB8AC3E}">
        <p14:creationId xmlns:p14="http://schemas.microsoft.com/office/powerpoint/2010/main" val="2541664638"/>
      </p:ext>
    </p:extLst>
  </p:cSld>
  <p:clrMapOvr>
    <a:masterClrMapping/>
  </p:clrMapOvr>
  <mc:AlternateContent xmlns:mc="http://schemas.openxmlformats.org/markup-compatibility/2006" xmlns:p14="http://schemas.microsoft.com/office/powerpoint/2010/main">
    <mc:Choice Requires="p14">
      <p:transition p14:dur="0" advTm="30000"/>
    </mc:Choice>
    <mc:Fallback xmlns="">
      <p:transition advTm="30000"/>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a:xfrm>
            <a:off x="406400" y="1476517"/>
            <a:ext cx="8204200" cy="5562600"/>
          </a:xfrm>
        </p:spPr>
        <p:txBody>
          <a:bodyPr/>
          <a:lstStyle/>
          <a:p>
            <a:pPr marL="342900" indent="-342900" algn="just" defTabSz="914400" fontAlgn="base">
              <a:spcBef>
                <a:spcPct val="0"/>
              </a:spcBef>
              <a:spcAft>
                <a:spcPct val="0"/>
              </a:spcAft>
              <a:buFont typeface="Arial" panose="020B0604020202020204" pitchFamily="34" charset="0"/>
              <a:buChar char="•"/>
              <a:defRPr/>
            </a:pPr>
            <a:r>
              <a:rPr lang="es-MX" sz="1800" dirty="0">
                <a:latin typeface="Verdana" pitchFamily="34" charset="0"/>
              </a:rPr>
              <a:t>El Reglamento vigente en Chile en materias generales </a:t>
            </a:r>
            <a:r>
              <a:rPr lang="es-MX" sz="1800" dirty="0" smtClean="0">
                <a:latin typeface="Verdana" pitchFamily="34" charset="0"/>
              </a:rPr>
              <a:t>de </a:t>
            </a:r>
            <a:r>
              <a:rPr lang="es-MX" sz="1800" dirty="0">
                <a:latin typeface="Verdana" pitchFamily="34" charset="0"/>
              </a:rPr>
              <a:t>dispositivos médicos, es el Decreto Supremo 825/1998 del Ministerio de Salud.</a:t>
            </a:r>
          </a:p>
          <a:p>
            <a:pPr algn="just" defTabSz="914400" fontAlgn="base">
              <a:spcBef>
                <a:spcPct val="0"/>
              </a:spcBef>
              <a:spcAft>
                <a:spcPct val="0"/>
              </a:spcAft>
              <a:defRPr/>
            </a:pPr>
            <a:endParaRPr lang="es-MX" sz="1800" dirty="0">
              <a:latin typeface="Verdana" pitchFamily="34" charset="0"/>
            </a:endParaRPr>
          </a:p>
          <a:p>
            <a:pPr marL="342900" indent="-342900" algn="just" defTabSz="914400" fontAlgn="base">
              <a:spcBef>
                <a:spcPct val="0"/>
              </a:spcBef>
              <a:spcAft>
                <a:spcPct val="0"/>
              </a:spcAft>
              <a:buFont typeface="Arial" panose="020B0604020202020204" pitchFamily="34" charset="0"/>
              <a:buChar char="•"/>
              <a:defRPr/>
            </a:pPr>
            <a:r>
              <a:rPr lang="es-MX" sz="1800" dirty="0">
                <a:latin typeface="Verdana" pitchFamily="34" charset="0"/>
              </a:rPr>
              <a:t>Dicho Reglamento y los otros documentos relacionados con la regulación de dispositivos médicos pueden encontrarse en la página web del Instituto de Salud Pública de Chile (ISP</a:t>
            </a:r>
            <a:r>
              <a:rPr lang="es-MX" sz="1800" dirty="0" smtClean="0">
                <a:latin typeface="Verdana" pitchFamily="34" charset="0"/>
              </a:rPr>
              <a:t>):</a:t>
            </a:r>
          </a:p>
          <a:p>
            <a:pPr marL="342900" indent="-342900" algn="just" defTabSz="914400" fontAlgn="base">
              <a:spcBef>
                <a:spcPct val="0"/>
              </a:spcBef>
              <a:spcAft>
                <a:spcPct val="0"/>
              </a:spcAft>
              <a:defRPr/>
            </a:pPr>
            <a:r>
              <a:rPr lang="es-MX" sz="1800" dirty="0" smtClean="0">
                <a:latin typeface="Verdana" pitchFamily="34" charset="0"/>
              </a:rPr>
              <a:t>     </a:t>
            </a:r>
            <a:r>
              <a:rPr lang="es-MX" sz="1800" dirty="0" smtClean="0">
                <a:latin typeface="Verdana" pitchFamily="34" charset="0"/>
                <a:hlinkClick r:id="rId2"/>
              </a:rPr>
              <a:t>http://www.ispch.cl/dispositivos_medicos/marco_legislativo</a:t>
            </a:r>
            <a:r>
              <a:rPr lang="es-MX" sz="1800" dirty="0" smtClean="0">
                <a:latin typeface="Verdana" pitchFamily="34" charset="0"/>
              </a:rPr>
              <a:t>   </a:t>
            </a:r>
            <a:endParaRPr lang="es-MX" sz="1800" dirty="0">
              <a:latin typeface="Verdana" pitchFamily="34" charset="0"/>
            </a:endParaRPr>
          </a:p>
          <a:p>
            <a:pPr algn="just" defTabSz="914400" fontAlgn="base">
              <a:spcBef>
                <a:spcPct val="0"/>
              </a:spcBef>
              <a:spcAft>
                <a:spcPct val="0"/>
              </a:spcAft>
              <a:defRPr/>
            </a:pPr>
            <a:endParaRPr lang="es-MX" sz="1800" dirty="0">
              <a:latin typeface="Verdana" pitchFamily="34" charset="0"/>
            </a:endParaRPr>
          </a:p>
          <a:p>
            <a:pPr marL="342900" indent="-342900" algn="just" defTabSz="914400" fontAlgn="base">
              <a:spcBef>
                <a:spcPct val="0"/>
              </a:spcBef>
              <a:spcAft>
                <a:spcPct val="0"/>
              </a:spcAft>
              <a:buFont typeface="Arial" panose="020B0604020202020204" pitchFamily="34" charset="0"/>
              <a:buChar char="•"/>
              <a:defRPr/>
            </a:pPr>
            <a:r>
              <a:rPr lang="es-MX" sz="1800" dirty="0">
                <a:latin typeface="Verdana" pitchFamily="34" charset="0"/>
              </a:rPr>
              <a:t>Este Reglamento establece:</a:t>
            </a:r>
          </a:p>
          <a:p>
            <a:pPr algn="just" defTabSz="914400" fontAlgn="base">
              <a:spcBef>
                <a:spcPct val="0"/>
              </a:spcBef>
              <a:spcAft>
                <a:spcPct val="0"/>
              </a:spcAft>
              <a:defRPr/>
            </a:pPr>
            <a:endParaRPr lang="es-MX" sz="1800" dirty="0">
              <a:latin typeface="Verdana" pitchFamily="34" charset="0"/>
            </a:endParaRPr>
          </a:p>
          <a:p>
            <a:pPr marL="342900" indent="-342900" algn="just" defTabSz="914400" fontAlgn="base">
              <a:spcBef>
                <a:spcPct val="0"/>
              </a:spcBef>
              <a:spcAft>
                <a:spcPct val="0"/>
              </a:spcAft>
              <a:buFont typeface="Wingdings" panose="05000000000000000000" pitchFamily="2" charset="2"/>
              <a:buChar char="Ø"/>
              <a:defRPr/>
            </a:pPr>
            <a:r>
              <a:rPr lang="es-MX" sz="1800" dirty="0">
                <a:latin typeface="Verdana" pitchFamily="34" charset="0"/>
              </a:rPr>
              <a:t>la definición y clasificación de los dispositivos </a:t>
            </a:r>
            <a:r>
              <a:rPr lang="es-MX" sz="1800" dirty="0" smtClean="0">
                <a:latin typeface="Verdana" pitchFamily="34" charset="0"/>
              </a:rPr>
              <a:t>médicos.</a:t>
            </a:r>
          </a:p>
          <a:p>
            <a:pPr algn="just" defTabSz="914400" fontAlgn="base">
              <a:spcBef>
                <a:spcPct val="0"/>
              </a:spcBef>
              <a:spcAft>
                <a:spcPct val="0"/>
              </a:spcAft>
              <a:defRPr/>
            </a:pPr>
            <a:endParaRPr lang="es-MX" sz="1800" dirty="0">
              <a:latin typeface="Verdana" pitchFamily="34" charset="0"/>
            </a:endParaRPr>
          </a:p>
          <a:p>
            <a:pPr marL="342900" indent="-342900" algn="just" defTabSz="914400" fontAlgn="base">
              <a:spcBef>
                <a:spcPct val="0"/>
              </a:spcBef>
              <a:spcAft>
                <a:spcPct val="0"/>
              </a:spcAft>
              <a:buFont typeface="Wingdings" panose="05000000000000000000" pitchFamily="2" charset="2"/>
              <a:buChar char="Ø"/>
              <a:defRPr/>
            </a:pPr>
            <a:r>
              <a:rPr lang="es-MX" sz="1800" dirty="0">
                <a:latin typeface="Verdana" pitchFamily="34" charset="0"/>
              </a:rPr>
              <a:t>la exigencia de verificación de conformidad (análisis de calidad local) y registro en el ISP</a:t>
            </a:r>
            <a:r>
              <a:rPr lang="es-MX" sz="1800" dirty="0" smtClean="0">
                <a:latin typeface="Verdana" pitchFamily="34" charset="0"/>
              </a:rPr>
              <a:t>.</a:t>
            </a:r>
          </a:p>
          <a:p>
            <a:pPr algn="just" defTabSz="914400" fontAlgn="base">
              <a:spcBef>
                <a:spcPct val="0"/>
              </a:spcBef>
              <a:spcAft>
                <a:spcPct val="0"/>
              </a:spcAft>
              <a:defRPr/>
            </a:pPr>
            <a:endParaRPr lang="es-MX" sz="1800" dirty="0">
              <a:latin typeface="Verdana" pitchFamily="34" charset="0"/>
            </a:endParaRPr>
          </a:p>
          <a:p>
            <a:pPr marL="342900" indent="-342900" algn="just" defTabSz="914400" fontAlgn="base">
              <a:spcBef>
                <a:spcPct val="0"/>
              </a:spcBef>
              <a:spcAft>
                <a:spcPct val="0"/>
              </a:spcAft>
              <a:buFont typeface="Wingdings" panose="05000000000000000000" pitchFamily="2" charset="2"/>
              <a:buChar char="Ø"/>
              <a:defRPr/>
            </a:pPr>
            <a:r>
              <a:rPr lang="es-MX" sz="1800" dirty="0">
                <a:latin typeface="Verdana" pitchFamily="34" charset="0"/>
              </a:rPr>
              <a:t>la notificación al Sistema de </a:t>
            </a:r>
            <a:r>
              <a:rPr lang="es-MX" sz="1800" dirty="0" smtClean="0">
                <a:latin typeface="Verdana" pitchFamily="34" charset="0"/>
              </a:rPr>
              <a:t>Tecnovigilancia de </a:t>
            </a:r>
            <a:r>
              <a:rPr lang="es-MX" sz="1800" dirty="0">
                <a:latin typeface="Verdana" pitchFamily="34" charset="0"/>
              </a:rPr>
              <a:t>eventos adversos asociados al uso de un dispositivo </a:t>
            </a:r>
            <a:r>
              <a:rPr lang="es-MX" sz="1800" dirty="0" smtClean="0">
                <a:latin typeface="Verdana" pitchFamily="34" charset="0"/>
              </a:rPr>
              <a:t>médico.</a:t>
            </a:r>
            <a:endParaRPr lang="es-MX" sz="1800" dirty="0">
              <a:latin typeface="Verdana" pitchFamily="34" charset="0"/>
            </a:endParaRPr>
          </a:p>
          <a:p>
            <a:pPr>
              <a:defRPr/>
            </a:pPr>
            <a:endParaRPr lang="en-US" dirty="0"/>
          </a:p>
        </p:txBody>
      </p:sp>
      <p:sp>
        <p:nvSpPr>
          <p:cNvPr id="40963" name="Content Placeholder 13"/>
          <p:cNvSpPr>
            <a:spLocks noGrp="1"/>
          </p:cNvSpPr>
          <p:nvPr>
            <p:ph sz="quarter" idx="12"/>
          </p:nvPr>
        </p:nvSpPr>
        <p:spPr bwMode="auto">
          <a:xfrm>
            <a:off x="406400" y="963874"/>
            <a:ext cx="8204200" cy="4905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fontAlgn="base">
              <a:spcAft>
                <a:spcPct val="0"/>
              </a:spcAft>
              <a:buFont typeface="Arial" charset="0"/>
              <a:buNone/>
            </a:pPr>
            <a:r>
              <a:rPr lang="es-CL" altLang="es-CL" sz="1800" b="0" dirty="0" smtClean="0">
                <a:solidFill>
                  <a:srgbClr val="00A79D"/>
                </a:solidFill>
                <a:latin typeface="Verdana" pitchFamily="34" charset="0"/>
              </a:rPr>
              <a:t>D.S 825/1998 – MINISTERIO DE SALUD</a:t>
            </a:r>
          </a:p>
        </p:txBody>
      </p:sp>
      <p:sp>
        <p:nvSpPr>
          <p:cNvPr id="2" name="1 CuadroTexto"/>
          <p:cNvSpPr txBox="1"/>
          <p:nvPr/>
        </p:nvSpPr>
        <p:spPr>
          <a:xfrm>
            <a:off x="406400" y="423081"/>
            <a:ext cx="7986973" cy="677108"/>
          </a:xfrm>
          <a:prstGeom prst="rect">
            <a:avLst/>
          </a:prstGeom>
          <a:noFill/>
        </p:spPr>
        <p:txBody>
          <a:bodyPr wrap="square" rtlCol="0">
            <a:spAutoFit/>
          </a:bodyPr>
          <a:lstStyle/>
          <a:p>
            <a:r>
              <a:rPr lang="es-CL" altLang="es-CL" sz="2000" b="1" dirty="0" smtClean="0">
                <a:solidFill>
                  <a:srgbClr val="00A79C"/>
                </a:solidFill>
                <a:latin typeface="Verdana" pitchFamily="34" charset="0"/>
              </a:rPr>
              <a:t>2. MARCO LEGAL VIGENTE DE DM</a:t>
            </a:r>
          </a:p>
          <a:p>
            <a:endParaRPr lang="es-CL" dirty="0"/>
          </a:p>
        </p:txBody>
      </p:sp>
    </p:spTree>
    <p:extLst>
      <p:ext uri="{BB962C8B-B14F-4D97-AF65-F5344CB8AC3E}">
        <p14:creationId xmlns:p14="http://schemas.microsoft.com/office/powerpoint/2010/main" val="34494155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2"/>
          </p:nvPr>
        </p:nvSpPr>
        <p:spPr>
          <a:xfrm>
            <a:off x="406400" y="1149611"/>
            <a:ext cx="8331200" cy="747712"/>
          </a:xfrm>
        </p:spPr>
        <p:txBody>
          <a:bodyPr/>
          <a:lstStyle/>
          <a:p>
            <a:pPr marL="609600" indent="-609600" algn="just">
              <a:defRPr/>
            </a:pPr>
            <a:r>
              <a:rPr lang="es-CL" sz="1800" b="0" u="sng" dirty="0" smtClean="0">
                <a:solidFill>
                  <a:schemeClr val="tx1">
                    <a:lumMod val="75000"/>
                    <a:lumOff val="25000"/>
                  </a:schemeClr>
                </a:solidFill>
                <a:latin typeface="Verdana" pitchFamily="34" charset="0"/>
              </a:rPr>
              <a:t>1. Guantes Quirúrgicos de caucho para un uso</a:t>
            </a:r>
            <a:r>
              <a:rPr lang="es-CL" sz="1800" b="0" dirty="0" smtClean="0">
                <a:solidFill>
                  <a:schemeClr val="tx1">
                    <a:lumMod val="75000"/>
                    <a:lumOff val="25000"/>
                  </a:schemeClr>
                </a:solidFill>
                <a:latin typeface="Verdana" pitchFamily="34" charset="0"/>
              </a:rPr>
              <a:t>. </a:t>
            </a:r>
          </a:p>
          <a:p>
            <a:pPr marL="609600" indent="-609600" algn="just">
              <a:defRPr/>
            </a:pPr>
            <a:r>
              <a:rPr lang="es-CL" sz="1800" dirty="0" smtClean="0">
                <a:solidFill>
                  <a:schemeClr val="tx1">
                    <a:lumMod val="75000"/>
                    <a:lumOff val="25000"/>
                  </a:schemeClr>
                </a:solidFill>
                <a:latin typeface="Verdana" pitchFamily="34" charset="0"/>
              </a:rPr>
              <a:t>Norma NCh 2173 Of.91.</a:t>
            </a:r>
          </a:p>
          <a:p>
            <a:pPr marL="609600" indent="-609600" algn="just">
              <a:defRPr/>
            </a:pPr>
            <a:endParaRPr lang="es-CL" sz="1800" dirty="0" smtClean="0">
              <a:solidFill>
                <a:schemeClr val="tx1">
                  <a:lumMod val="75000"/>
                  <a:lumOff val="25000"/>
                </a:schemeClr>
              </a:solidFill>
              <a:latin typeface="Verdana" pitchFamily="34" charset="0"/>
            </a:endParaRPr>
          </a:p>
          <a:p>
            <a:pPr marL="609600" indent="-609600" algn="just">
              <a:defRPr/>
            </a:pPr>
            <a:r>
              <a:rPr lang="es-CL" sz="1800" b="0" u="sng" dirty="0" smtClean="0">
                <a:solidFill>
                  <a:schemeClr val="tx1">
                    <a:lumMod val="75000"/>
                    <a:lumOff val="25000"/>
                  </a:schemeClr>
                </a:solidFill>
                <a:latin typeface="Verdana" pitchFamily="34" charset="0"/>
              </a:rPr>
              <a:t>2. Guantes de caucho para examen médico</a:t>
            </a:r>
            <a:r>
              <a:rPr lang="es-CL" sz="1800" b="0" dirty="0" smtClean="0">
                <a:solidFill>
                  <a:schemeClr val="tx1">
                    <a:lumMod val="75000"/>
                    <a:lumOff val="25000"/>
                  </a:schemeClr>
                </a:solidFill>
                <a:latin typeface="Verdana" pitchFamily="34" charset="0"/>
              </a:rPr>
              <a:t>. </a:t>
            </a:r>
          </a:p>
          <a:p>
            <a:pPr marL="609600" indent="-609600" algn="just">
              <a:defRPr/>
            </a:pPr>
            <a:r>
              <a:rPr lang="es-CL" sz="1800" dirty="0" smtClean="0">
                <a:solidFill>
                  <a:schemeClr val="tx1">
                    <a:lumMod val="75000"/>
                    <a:lumOff val="25000"/>
                  </a:schemeClr>
                </a:solidFill>
                <a:latin typeface="Verdana" pitchFamily="34" charset="0"/>
              </a:rPr>
              <a:t>Norma NCh 2181 Of.91.</a:t>
            </a:r>
          </a:p>
          <a:p>
            <a:pPr marL="609600" indent="-609600" algn="just">
              <a:defRPr/>
            </a:pPr>
            <a:endParaRPr lang="es-CL" sz="1800" dirty="0" smtClean="0">
              <a:solidFill>
                <a:schemeClr val="tx1">
                  <a:lumMod val="75000"/>
                  <a:lumOff val="25000"/>
                </a:schemeClr>
              </a:solidFill>
              <a:latin typeface="Verdana" pitchFamily="34" charset="0"/>
            </a:endParaRPr>
          </a:p>
          <a:p>
            <a:pPr marL="609600" indent="-609600" algn="just">
              <a:defRPr/>
            </a:pPr>
            <a:r>
              <a:rPr lang="es-CL" sz="1800" b="0" u="sng" dirty="0" smtClean="0">
                <a:solidFill>
                  <a:schemeClr val="tx1">
                    <a:lumMod val="75000"/>
                    <a:lumOff val="25000"/>
                  </a:schemeClr>
                </a:solidFill>
                <a:latin typeface="Verdana" pitchFamily="34" charset="0"/>
              </a:rPr>
              <a:t>3. Preservativos – Condones de </a:t>
            </a:r>
            <a:r>
              <a:rPr lang="es-CL" sz="1800" b="0" u="sng" dirty="0" err="1" smtClean="0">
                <a:solidFill>
                  <a:schemeClr val="tx1">
                    <a:lumMod val="75000"/>
                    <a:lumOff val="25000"/>
                  </a:schemeClr>
                </a:solidFill>
                <a:latin typeface="Verdana" pitchFamily="34" charset="0"/>
              </a:rPr>
              <a:t>latex</a:t>
            </a:r>
            <a:r>
              <a:rPr lang="es-CL" sz="1800" b="0" u="sng" dirty="0" smtClean="0">
                <a:solidFill>
                  <a:schemeClr val="tx1">
                    <a:lumMod val="75000"/>
                    <a:lumOff val="25000"/>
                  </a:schemeClr>
                </a:solidFill>
                <a:latin typeface="Verdana" pitchFamily="34" charset="0"/>
              </a:rPr>
              <a:t> de caucho</a:t>
            </a:r>
            <a:r>
              <a:rPr lang="es-CL" sz="1800" b="0" dirty="0" smtClean="0">
                <a:solidFill>
                  <a:schemeClr val="tx1">
                    <a:lumMod val="75000"/>
                    <a:lumOff val="25000"/>
                  </a:schemeClr>
                </a:solidFill>
                <a:latin typeface="Verdana" pitchFamily="34" charset="0"/>
              </a:rPr>
              <a:t>. </a:t>
            </a:r>
          </a:p>
          <a:p>
            <a:pPr marL="609600" indent="-609600" algn="just">
              <a:defRPr/>
            </a:pPr>
            <a:r>
              <a:rPr lang="es-CL" sz="1800" dirty="0" smtClean="0">
                <a:solidFill>
                  <a:schemeClr val="tx1">
                    <a:lumMod val="75000"/>
                    <a:lumOff val="25000"/>
                  </a:schemeClr>
                </a:solidFill>
                <a:latin typeface="Verdana" pitchFamily="34" charset="0"/>
              </a:rPr>
              <a:t>Normas NCh 2224/1 – NCh 2224/10 Of.93.</a:t>
            </a:r>
          </a:p>
          <a:p>
            <a:pPr marL="609600" indent="-609600" algn="just">
              <a:defRPr/>
            </a:pPr>
            <a:endParaRPr lang="es-CL" sz="1800" b="0" dirty="0" smtClean="0">
              <a:solidFill>
                <a:schemeClr val="tx1">
                  <a:lumMod val="75000"/>
                  <a:lumOff val="25000"/>
                </a:schemeClr>
              </a:solidFill>
              <a:latin typeface="Verdana" pitchFamily="34" charset="0"/>
            </a:endParaRPr>
          </a:p>
          <a:p>
            <a:pPr marL="609600" indent="-609600" algn="just">
              <a:defRPr/>
            </a:pPr>
            <a:r>
              <a:rPr lang="es-CL" sz="1800" b="0" u="sng" dirty="0" smtClean="0">
                <a:solidFill>
                  <a:schemeClr val="tx1">
                    <a:lumMod val="75000"/>
                    <a:lumOff val="25000"/>
                  </a:schemeClr>
                </a:solidFill>
                <a:latin typeface="Verdana" pitchFamily="34" charset="0"/>
              </a:rPr>
              <a:t>4. Agujas hipodérmicas estériles para un solo uso</a:t>
            </a:r>
            <a:r>
              <a:rPr lang="es-CL" sz="1800" b="0" dirty="0" smtClean="0">
                <a:solidFill>
                  <a:schemeClr val="tx1">
                    <a:lumMod val="75000"/>
                    <a:lumOff val="25000"/>
                  </a:schemeClr>
                </a:solidFill>
                <a:latin typeface="Verdana" pitchFamily="34" charset="0"/>
              </a:rPr>
              <a:t>. </a:t>
            </a:r>
          </a:p>
          <a:p>
            <a:pPr marL="609600" indent="-609600" algn="just">
              <a:defRPr/>
            </a:pPr>
            <a:r>
              <a:rPr lang="es-CL" sz="1800" dirty="0" smtClean="0">
                <a:solidFill>
                  <a:schemeClr val="tx1">
                    <a:lumMod val="75000"/>
                    <a:lumOff val="25000"/>
                  </a:schemeClr>
                </a:solidFill>
                <a:latin typeface="Verdana" pitchFamily="34" charset="0"/>
              </a:rPr>
              <a:t>Normas NCh 2503.Of 2004;NCh 2857.Of.2004; NCh</a:t>
            </a:r>
          </a:p>
          <a:p>
            <a:pPr marL="609600" indent="-609600" algn="just">
              <a:defRPr/>
            </a:pPr>
            <a:r>
              <a:rPr lang="es-CL" sz="1800" dirty="0" smtClean="0">
                <a:solidFill>
                  <a:schemeClr val="tx1">
                    <a:lumMod val="75000"/>
                    <a:lumOff val="25000"/>
                  </a:schemeClr>
                </a:solidFill>
                <a:latin typeface="Verdana" pitchFamily="34" charset="0"/>
              </a:rPr>
              <a:t>2882/1. Of.2004.</a:t>
            </a:r>
          </a:p>
          <a:p>
            <a:pPr marL="609600" indent="-609600" algn="just">
              <a:defRPr/>
            </a:pPr>
            <a:endParaRPr lang="es-CL" sz="1800" dirty="0" smtClean="0">
              <a:solidFill>
                <a:schemeClr val="tx1">
                  <a:lumMod val="75000"/>
                  <a:lumOff val="25000"/>
                </a:schemeClr>
              </a:solidFill>
              <a:latin typeface="Verdana" pitchFamily="34" charset="0"/>
            </a:endParaRPr>
          </a:p>
          <a:p>
            <a:pPr marL="609600" indent="-609600" algn="just">
              <a:defRPr/>
            </a:pPr>
            <a:r>
              <a:rPr lang="es-CL" sz="1800" b="0" u="sng" dirty="0" smtClean="0">
                <a:solidFill>
                  <a:schemeClr val="tx1">
                    <a:lumMod val="75000"/>
                    <a:lumOff val="25000"/>
                  </a:schemeClr>
                </a:solidFill>
                <a:latin typeface="Verdana" pitchFamily="34" charset="0"/>
              </a:rPr>
              <a:t>5. Jeringas hipodérmicas estériles para un solo uso</a:t>
            </a:r>
            <a:r>
              <a:rPr lang="es-CL" sz="1800" dirty="0" smtClean="0">
                <a:solidFill>
                  <a:schemeClr val="tx1">
                    <a:lumMod val="75000"/>
                    <a:lumOff val="25000"/>
                  </a:schemeClr>
                </a:solidFill>
                <a:latin typeface="Verdana" pitchFamily="34" charset="0"/>
              </a:rPr>
              <a:t>. </a:t>
            </a:r>
          </a:p>
          <a:p>
            <a:pPr marL="609600" indent="-609600" algn="just">
              <a:defRPr/>
            </a:pPr>
            <a:r>
              <a:rPr lang="es-CL" sz="1800" dirty="0" smtClean="0">
                <a:solidFill>
                  <a:schemeClr val="tx1">
                    <a:lumMod val="75000"/>
                    <a:lumOff val="25000"/>
                  </a:schemeClr>
                </a:solidFill>
                <a:latin typeface="Verdana" pitchFamily="34" charset="0"/>
              </a:rPr>
              <a:t>Normas: NCh 2504/1. Of.2004; NCh 2857.Of.2004; NCh</a:t>
            </a:r>
          </a:p>
          <a:p>
            <a:pPr marL="609600" indent="-609600" algn="just">
              <a:defRPr/>
            </a:pPr>
            <a:r>
              <a:rPr lang="es-CL" sz="1800" dirty="0" smtClean="0">
                <a:solidFill>
                  <a:schemeClr val="tx1">
                    <a:lumMod val="75000"/>
                    <a:lumOff val="25000"/>
                  </a:schemeClr>
                </a:solidFill>
                <a:latin typeface="Verdana" pitchFamily="34" charset="0"/>
              </a:rPr>
              <a:t>2882/1. Of. 2004.</a:t>
            </a:r>
          </a:p>
          <a:p>
            <a:pPr marL="609600" indent="-609600" algn="just">
              <a:defRPr/>
            </a:pPr>
            <a:endParaRPr lang="es-CL" sz="2400" dirty="0" smtClean="0">
              <a:solidFill>
                <a:srgbClr val="1D53AB"/>
              </a:solidFill>
              <a:latin typeface="Verdana" pitchFamily="34" charset="0"/>
            </a:endParaRPr>
          </a:p>
          <a:p>
            <a:pPr>
              <a:defRPr/>
            </a:pPr>
            <a:endParaRPr lang="es-CL" dirty="0"/>
          </a:p>
        </p:txBody>
      </p:sp>
      <p:sp>
        <p:nvSpPr>
          <p:cNvPr id="44035" name="Content Placeholder 13"/>
          <p:cNvSpPr>
            <a:spLocks noGrp="1"/>
          </p:cNvSpPr>
          <p:nvPr>
            <p:ph sz="quarter" idx="12"/>
          </p:nvPr>
        </p:nvSpPr>
        <p:spPr bwMode="auto">
          <a:xfrm>
            <a:off x="406400" y="307975"/>
            <a:ext cx="8204200" cy="4905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ctr" fontAlgn="base">
              <a:spcAft>
                <a:spcPct val="0"/>
              </a:spcAft>
              <a:buFont typeface="Arial" charset="0"/>
              <a:buNone/>
            </a:pPr>
            <a:r>
              <a:rPr lang="es-CL" altLang="es-CL" u="sng" dirty="0" smtClean="0">
                <a:solidFill>
                  <a:srgbClr val="00A79D"/>
                </a:solidFill>
                <a:latin typeface="Verdana" pitchFamily="34" charset="0"/>
              </a:rPr>
              <a:t>Normas Chilenas aplicables a los DM bajo Control Obligatorio</a:t>
            </a:r>
          </a:p>
        </p:txBody>
      </p:sp>
    </p:spTree>
    <p:extLst>
      <p:ext uri="{BB962C8B-B14F-4D97-AF65-F5344CB8AC3E}">
        <p14:creationId xmlns:p14="http://schemas.microsoft.com/office/powerpoint/2010/main" val="6276044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Content Placeholder 13"/>
          <p:cNvSpPr>
            <a:spLocks noGrp="1"/>
          </p:cNvSpPr>
          <p:nvPr>
            <p:ph sz="quarter" idx="12"/>
          </p:nvPr>
        </p:nvSpPr>
        <p:spPr bwMode="auto">
          <a:xfrm>
            <a:off x="406400" y="352425"/>
            <a:ext cx="8204200" cy="6111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ctr" fontAlgn="base">
              <a:spcAft>
                <a:spcPct val="0"/>
              </a:spcAft>
              <a:buFont typeface="Arial" charset="0"/>
              <a:buNone/>
            </a:pPr>
            <a:r>
              <a:rPr lang="es-CL" altLang="es-CL" u="sng" dirty="0" smtClean="0">
                <a:solidFill>
                  <a:srgbClr val="00A79D"/>
                </a:solidFill>
                <a:latin typeface="Verdana" pitchFamily="34" charset="0"/>
              </a:rPr>
              <a:t>Modelo Regulatorio Actual de los DM bajo Control Obligatorio</a:t>
            </a:r>
          </a:p>
        </p:txBody>
      </p:sp>
      <p:sp>
        <p:nvSpPr>
          <p:cNvPr id="3" name="Rectángulo redondeado 2"/>
          <p:cNvSpPr/>
          <p:nvPr/>
        </p:nvSpPr>
        <p:spPr>
          <a:xfrm>
            <a:off x="714375" y="1244600"/>
            <a:ext cx="1970088" cy="1244600"/>
          </a:xfrm>
          <a:prstGeom prst="roundRect">
            <a:avLst/>
          </a:prstGeom>
          <a:solidFill>
            <a:srgbClr val="FAFD7B"/>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CL" sz="1400" b="1" u="sng" dirty="0">
                <a:solidFill>
                  <a:schemeClr val="tx1"/>
                </a:solidFill>
                <a:latin typeface="Verdana" panose="020B0604030504040204" pitchFamily="34" charset="0"/>
                <a:ea typeface="Verdana" panose="020B0604030504040204" pitchFamily="34" charset="0"/>
                <a:cs typeface="Verdana" panose="020B0604030504040204" pitchFamily="34" charset="0"/>
              </a:rPr>
              <a:t>Declaración de Ingreso </a:t>
            </a:r>
            <a:r>
              <a:rPr lang="es-CL" sz="1400" b="1" dirty="0">
                <a:solidFill>
                  <a:schemeClr val="tx1"/>
                </a:solidFill>
                <a:latin typeface="Verdana" panose="020B0604030504040204" pitchFamily="34" charset="0"/>
                <a:ea typeface="Verdana" panose="020B0604030504040204" pitchFamily="34" charset="0"/>
                <a:cs typeface="Verdana" panose="020B0604030504040204" pitchFamily="34" charset="0"/>
              </a:rPr>
              <a:t>(DIN) </a:t>
            </a:r>
            <a:r>
              <a:rPr lang="es-CL" sz="1400" dirty="0">
                <a:solidFill>
                  <a:schemeClr val="tx1"/>
                </a:solidFill>
                <a:latin typeface="Verdana" panose="020B0604030504040204" pitchFamily="34" charset="0"/>
                <a:ea typeface="Verdana" panose="020B0604030504040204" pitchFamily="34" charset="0"/>
                <a:cs typeface="Verdana" panose="020B0604030504040204" pitchFamily="34" charset="0"/>
              </a:rPr>
              <a:t>en Aduana</a:t>
            </a:r>
          </a:p>
        </p:txBody>
      </p:sp>
      <p:sp>
        <p:nvSpPr>
          <p:cNvPr id="7" name="Rectángulo redondeado 6"/>
          <p:cNvSpPr/>
          <p:nvPr/>
        </p:nvSpPr>
        <p:spPr>
          <a:xfrm>
            <a:off x="3341688" y="1244600"/>
            <a:ext cx="2047875" cy="1244600"/>
          </a:xfrm>
          <a:prstGeom prst="roundRect">
            <a:avLst/>
          </a:prstGeom>
          <a:gradFill flip="none" rotWithShape="1">
            <a:gsLst>
              <a:gs pos="0">
                <a:srgbClr val="FB9E97">
                  <a:tint val="66000"/>
                  <a:satMod val="160000"/>
                </a:srgbClr>
              </a:gs>
              <a:gs pos="50000">
                <a:srgbClr val="FB9E97">
                  <a:tint val="44500"/>
                  <a:satMod val="160000"/>
                </a:srgbClr>
              </a:gs>
              <a:gs pos="100000">
                <a:srgbClr val="FB9E97">
                  <a:tint val="23500"/>
                  <a:satMod val="160000"/>
                </a:srgbClr>
              </a:gs>
            </a:gsLst>
            <a:path path="circle">
              <a:fillToRect l="100000" t="100000"/>
            </a:path>
            <a:tileRect r="-100000" b="-100000"/>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anchor="ctr"/>
          <a:lstStyle/>
          <a:p>
            <a:pPr>
              <a:defRPr/>
            </a:pPr>
            <a:r>
              <a:rPr lang="es-CL" sz="1400" dirty="0">
                <a:solidFill>
                  <a:schemeClr val="tx1"/>
                </a:solidFill>
                <a:latin typeface="Verdana" panose="020B0604030504040204" pitchFamily="34" charset="0"/>
                <a:ea typeface="Verdana" panose="020B0604030504040204" pitchFamily="34" charset="0"/>
                <a:cs typeface="Verdana" panose="020B0604030504040204" pitchFamily="34" charset="0"/>
              </a:rPr>
              <a:t>Solicitud de </a:t>
            </a:r>
            <a:r>
              <a:rPr lang="es-CL" sz="1400" b="1" u="sng" dirty="0">
                <a:solidFill>
                  <a:schemeClr val="tx1"/>
                </a:solidFill>
                <a:latin typeface="Verdana" panose="020B0604030504040204" pitchFamily="34" charset="0"/>
                <a:ea typeface="Verdana" panose="020B0604030504040204" pitchFamily="34" charset="0"/>
                <a:cs typeface="Verdana" panose="020B0604030504040204" pitchFamily="34" charset="0"/>
              </a:rPr>
              <a:t>Certificado de Destinación Aduanera </a:t>
            </a:r>
            <a:r>
              <a:rPr lang="es-CL" sz="1400" b="1" dirty="0">
                <a:solidFill>
                  <a:schemeClr val="tx1"/>
                </a:solidFill>
                <a:latin typeface="Verdana" panose="020B0604030504040204" pitchFamily="34" charset="0"/>
                <a:ea typeface="Verdana" panose="020B0604030504040204" pitchFamily="34" charset="0"/>
                <a:cs typeface="Verdana" panose="020B0604030504040204" pitchFamily="34" charset="0"/>
              </a:rPr>
              <a:t>(CDA) </a:t>
            </a:r>
            <a:r>
              <a:rPr lang="es-CL" sz="1400" dirty="0">
                <a:solidFill>
                  <a:schemeClr val="tx1"/>
                </a:solidFill>
                <a:latin typeface="Verdana" panose="020B0604030504040204" pitchFamily="34" charset="0"/>
                <a:ea typeface="Verdana" panose="020B0604030504040204" pitchFamily="34" charset="0"/>
                <a:cs typeface="Verdana" panose="020B0604030504040204" pitchFamily="34" charset="0"/>
              </a:rPr>
              <a:t>en el ISP</a:t>
            </a:r>
          </a:p>
        </p:txBody>
      </p:sp>
      <p:sp>
        <p:nvSpPr>
          <p:cNvPr id="8" name="Rectángulo redondeado 7"/>
          <p:cNvSpPr/>
          <p:nvPr/>
        </p:nvSpPr>
        <p:spPr>
          <a:xfrm>
            <a:off x="6046788" y="1244600"/>
            <a:ext cx="1968500" cy="1244600"/>
          </a:xfrm>
          <a:prstGeom prst="roundRect">
            <a:avLst/>
          </a:prstGeom>
          <a:solidFill>
            <a:srgbClr val="00A79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anchor="ctr"/>
          <a:lstStyle/>
          <a:p>
            <a:pPr>
              <a:defRPr/>
            </a:pPr>
            <a:r>
              <a:rPr lang="es-CL" sz="1400" dirty="0">
                <a:solidFill>
                  <a:schemeClr val="bg1"/>
                </a:solidFill>
                <a:latin typeface="Verdana" panose="020B0604030504040204" pitchFamily="34" charset="0"/>
                <a:ea typeface="Verdana" panose="020B0604030504040204" pitchFamily="34" charset="0"/>
                <a:cs typeface="Verdana" panose="020B0604030504040204" pitchFamily="34" charset="0"/>
              </a:rPr>
              <a:t>Traslado de los DM a una </a:t>
            </a:r>
            <a:r>
              <a:rPr lang="es-CL" sz="1400" b="1" u="sng" dirty="0">
                <a:solidFill>
                  <a:schemeClr val="bg1"/>
                </a:solidFill>
                <a:latin typeface="Verdana" panose="020B0604030504040204" pitchFamily="34" charset="0"/>
                <a:ea typeface="Verdana" panose="020B0604030504040204" pitchFamily="34" charset="0"/>
                <a:cs typeface="Verdana" panose="020B0604030504040204" pitchFamily="34" charset="0"/>
              </a:rPr>
              <a:t>Bodega Autorizada </a:t>
            </a:r>
            <a:r>
              <a:rPr lang="es-CL" sz="1400" dirty="0">
                <a:solidFill>
                  <a:schemeClr val="bg1"/>
                </a:solidFill>
                <a:latin typeface="Verdana" panose="020B0604030504040204" pitchFamily="34" charset="0"/>
                <a:ea typeface="Verdana" panose="020B0604030504040204" pitchFamily="34" charset="0"/>
                <a:cs typeface="Verdana" panose="020B0604030504040204" pitchFamily="34" charset="0"/>
              </a:rPr>
              <a:t>por el ISP o SEREMI</a:t>
            </a:r>
          </a:p>
        </p:txBody>
      </p:sp>
      <p:grpSp>
        <p:nvGrpSpPr>
          <p:cNvPr id="33798" name="Grupo 8"/>
          <p:cNvGrpSpPr>
            <a:grpSpLocks/>
          </p:cNvGrpSpPr>
          <p:nvPr/>
        </p:nvGrpSpPr>
        <p:grpSpPr bwMode="auto">
          <a:xfrm>
            <a:off x="2832100" y="1624013"/>
            <a:ext cx="417513" cy="487362"/>
            <a:chOff x="2405518" y="348321"/>
            <a:chExt cx="416715" cy="487478"/>
          </a:xfrm>
          <a:solidFill>
            <a:schemeClr val="tx1">
              <a:lumMod val="65000"/>
              <a:lumOff val="35000"/>
            </a:schemeClr>
          </a:solidFill>
        </p:grpSpPr>
        <p:sp>
          <p:nvSpPr>
            <p:cNvPr id="10" name="Flecha derecha 9"/>
            <p:cNvSpPr/>
            <p:nvPr/>
          </p:nvSpPr>
          <p:spPr>
            <a:xfrm>
              <a:off x="2405518" y="348321"/>
              <a:ext cx="416715" cy="487478"/>
            </a:xfrm>
            <a:prstGeom prst="rightArrow">
              <a:avLst>
                <a:gd name="adj1" fmla="val 60000"/>
                <a:gd name="adj2" fmla="val 50000"/>
              </a:avLst>
            </a:prstGeom>
            <a:grp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sp>
        <p:sp>
          <p:nvSpPr>
            <p:cNvPr id="11" name="Flecha derecha 4"/>
            <p:cNvSpPr/>
            <p:nvPr/>
          </p:nvSpPr>
          <p:spPr>
            <a:xfrm>
              <a:off x="2405518" y="445181"/>
              <a:ext cx="291542" cy="293758"/>
            </a:xfrm>
            <a:prstGeom prst="rect">
              <a:avLst/>
            </a:prstGeom>
            <a:solidFill>
              <a:schemeClr val="tx1">
                <a:lumMod val="65000"/>
                <a:lumOff val="35000"/>
              </a:schemeClr>
            </a:solidFill>
          </p:spPr>
          <p:style>
            <a:lnRef idx="0">
              <a:scrgbClr r="0" g="0" b="0"/>
            </a:lnRef>
            <a:fillRef idx="0">
              <a:scrgbClr r="0" g="0" b="0"/>
            </a:fillRef>
            <a:effectRef idx="0">
              <a:scrgbClr r="0" g="0" b="0"/>
            </a:effectRef>
            <a:fontRef idx="minor">
              <a:schemeClr val="lt1"/>
            </a:fontRef>
          </p:style>
          <p:txBody>
            <a:bodyPr lIns="0" tIns="0" rIns="0" bIns="0" spcCol="1270" anchor="ctr"/>
            <a:lstStyle/>
            <a:p>
              <a:pPr algn="ctr" defTabSz="977900">
                <a:lnSpc>
                  <a:spcPct val="90000"/>
                </a:lnSpc>
                <a:spcAft>
                  <a:spcPct val="35000"/>
                </a:spcAft>
                <a:defRPr/>
              </a:pPr>
              <a:endParaRPr lang="es-CL" sz="2200"/>
            </a:p>
          </p:txBody>
        </p:sp>
      </p:grpSp>
      <p:grpSp>
        <p:nvGrpSpPr>
          <p:cNvPr id="33799" name="Grupo 11"/>
          <p:cNvGrpSpPr>
            <a:grpSpLocks/>
          </p:cNvGrpSpPr>
          <p:nvPr/>
        </p:nvGrpSpPr>
        <p:grpSpPr bwMode="auto">
          <a:xfrm>
            <a:off x="5513388" y="1624013"/>
            <a:ext cx="417512" cy="487362"/>
            <a:chOff x="2405518" y="348321"/>
            <a:chExt cx="416715" cy="487478"/>
          </a:xfrm>
          <a:solidFill>
            <a:schemeClr val="tx1">
              <a:lumMod val="65000"/>
              <a:lumOff val="35000"/>
            </a:schemeClr>
          </a:solidFill>
        </p:grpSpPr>
        <p:sp>
          <p:nvSpPr>
            <p:cNvPr id="14" name="Flecha derecha 13"/>
            <p:cNvSpPr/>
            <p:nvPr/>
          </p:nvSpPr>
          <p:spPr>
            <a:xfrm>
              <a:off x="2405518" y="348321"/>
              <a:ext cx="416715" cy="487478"/>
            </a:xfrm>
            <a:prstGeom prst="rightArrow">
              <a:avLst>
                <a:gd name="adj1" fmla="val 60000"/>
                <a:gd name="adj2" fmla="val 50000"/>
              </a:avLst>
            </a:prstGeom>
            <a:grp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sp>
        <p:sp>
          <p:nvSpPr>
            <p:cNvPr id="15" name="Flecha derecha 4"/>
            <p:cNvSpPr/>
            <p:nvPr/>
          </p:nvSpPr>
          <p:spPr>
            <a:xfrm>
              <a:off x="2405518" y="445181"/>
              <a:ext cx="291542" cy="293758"/>
            </a:xfrm>
            <a:prstGeom prst="rect">
              <a:avLst/>
            </a:prstGeom>
            <a:grpFill/>
          </p:spPr>
          <p:style>
            <a:lnRef idx="0">
              <a:scrgbClr r="0" g="0" b="0"/>
            </a:lnRef>
            <a:fillRef idx="0">
              <a:scrgbClr r="0" g="0" b="0"/>
            </a:fillRef>
            <a:effectRef idx="0">
              <a:scrgbClr r="0" g="0" b="0"/>
            </a:effectRef>
            <a:fontRef idx="minor">
              <a:schemeClr val="lt1"/>
            </a:fontRef>
          </p:style>
          <p:txBody>
            <a:bodyPr lIns="0" tIns="0" rIns="0" bIns="0" spcCol="1270" anchor="ctr"/>
            <a:lstStyle/>
            <a:p>
              <a:pPr algn="ctr" defTabSz="977900">
                <a:lnSpc>
                  <a:spcPct val="90000"/>
                </a:lnSpc>
                <a:spcAft>
                  <a:spcPct val="35000"/>
                </a:spcAft>
                <a:defRPr/>
              </a:pPr>
              <a:endParaRPr lang="es-CL" sz="2200"/>
            </a:p>
          </p:txBody>
        </p:sp>
      </p:grpSp>
      <p:grpSp>
        <p:nvGrpSpPr>
          <p:cNvPr id="33800" name="Grupo 15"/>
          <p:cNvGrpSpPr>
            <a:grpSpLocks/>
          </p:cNvGrpSpPr>
          <p:nvPr/>
        </p:nvGrpSpPr>
        <p:grpSpPr bwMode="auto">
          <a:xfrm>
            <a:off x="6786563" y="2707482"/>
            <a:ext cx="488950" cy="417512"/>
            <a:chOff x="6509770" y="1354727"/>
            <a:chExt cx="487478" cy="416715"/>
          </a:xfrm>
          <a:solidFill>
            <a:schemeClr val="tx1">
              <a:lumMod val="65000"/>
              <a:lumOff val="35000"/>
            </a:schemeClr>
          </a:solidFill>
        </p:grpSpPr>
        <p:sp>
          <p:nvSpPr>
            <p:cNvPr id="17" name="Flecha derecha 16"/>
            <p:cNvSpPr/>
            <p:nvPr/>
          </p:nvSpPr>
          <p:spPr>
            <a:xfrm rot="5400000">
              <a:off x="6545151" y="1319346"/>
              <a:ext cx="416715" cy="487478"/>
            </a:xfrm>
            <a:prstGeom prst="rightArrow">
              <a:avLst>
                <a:gd name="adj1" fmla="val 60000"/>
                <a:gd name="adj2" fmla="val 50000"/>
              </a:avLst>
            </a:prstGeom>
            <a:grp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sp>
        <p:sp>
          <p:nvSpPr>
            <p:cNvPr id="18" name="Flecha derecha 4"/>
            <p:cNvSpPr/>
            <p:nvPr/>
          </p:nvSpPr>
          <p:spPr>
            <a:xfrm>
              <a:off x="6607899" y="1354727"/>
              <a:ext cx="291221" cy="291542"/>
            </a:xfrm>
            <a:prstGeom prst="rect">
              <a:avLst/>
            </a:prstGeom>
            <a:grpFill/>
          </p:spPr>
          <p:style>
            <a:lnRef idx="0">
              <a:scrgbClr r="0" g="0" b="0"/>
            </a:lnRef>
            <a:fillRef idx="0">
              <a:scrgbClr r="0" g="0" b="0"/>
            </a:fillRef>
            <a:effectRef idx="0">
              <a:scrgbClr r="0" g="0" b="0"/>
            </a:effectRef>
            <a:fontRef idx="minor">
              <a:schemeClr val="lt1"/>
            </a:fontRef>
          </p:style>
          <p:txBody>
            <a:bodyPr lIns="0" tIns="0" rIns="0" bIns="0" spcCol="1270" anchor="ctr"/>
            <a:lstStyle/>
            <a:p>
              <a:pPr algn="ctr" defTabSz="977900">
                <a:lnSpc>
                  <a:spcPct val="90000"/>
                </a:lnSpc>
                <a:spcAft>
                  <a:spcPct val="35000"/>
                </a:spcAft>
                <a:defRPr/>
              </a:pPr>
              <a:endParaRPr lang="es-CL" sz="2200"/>
            </a:p>
          </p:txBody>
        </p:sp>
      </p:grpSp>
      <p:sp>
        <p:nvSpPr>
          <p:cNvPr id="20" name="Rectángulo redondeado 19"/>
          <p:cNvSpPr/>
          <p:nvPr/>
        </p:nvSpPr>
        <p:spPr>
          <a:xfrm>
            <a:off x="6069013" y="3349625"/>
            <a:ext cx="1968500" cy="1244600"/>
          </a:xfrm>
          <a:prstGeom prst="roundRect">
            <a:avLst/>
          </a:prstGeom>
          <a:solidFill>
            <a:srgbClr val="10F604"/>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anchor="ctr"/>
          <a:lstStyle/>
          <a:p>
            <a:pPr>
              <a:defRPr/>
            </a:pPr>
            <a:r>
              <a:rPr lang="es-CL" sz="1400" dirty="0">
                <a:solidFill>
                  <a:schemeClr val="tx1"/>
                </a:solidFill>
                <a:latin typeface="Verdana" panose="020B0604030504040204" pitchFamily="34" charset="0"/>
                <a:ea typeface="Verdana" panose="020B0604030504040204" pitchFamily="34" charset="0"/>
                <a:cs typeface="Verdana" panose="020B0604030504040204" pitchFamily="34" charset="0"/>
              </a:rPr>
              <a:t>Solicitud de </a:t>
            </a:r>
            <a:r>
              <a:rPr lang="es-CL" sz="1400" b="1" u="sng" dirty="0">
                <a:solidFill>
                  <a:schemeClr val="tx1"/>
                </a:solidFill>
                <a:latin typeface="Verdana" panose="020B0604030504040204" pitchFamily="34" charset="0"/>
                <a:ea typeface="Verdana" panose="020B0604030504040204" pitchFamily="34" charset="0"/>
                <a:cs typeface="Verdana" panose="020B0604030504040204" pitchFamily="34" charset="0"/>
              </a:rPr>
              <a:t>Autorización de Uso y Disposición </a:t>
            </a:r>
            <a:r>
              <a:rPr lang="es-CL" sz="1400" dirty="0">
                <a:solidFill>
                  <a:schemeClr val="tx1"/>
                </a:solidFill>
                <a:latin typeface="Verdana" panose="020B0604030504040204" pitchFamily="34" charset="0"/>
                <a:ea typeface="Verdana" panose="020B0604030504040204" pitchFamily="34" charset="0"/>
                <a:cs typeface="Verdana" panose="020B0604030504040204" pitchFamily="34" charset="0"/>
              </a:rPr>
              <a:t>en el ISP</a:t>
            </a:r>
          </a:p>
        </p:txBody>
      </p:sp>
      <p:grpSp>
        <p:nvGrpSpPr>
          <p:cNvPr id="33802" name="Grupo 20"/>
          <p:cNvGrpSpPr>
            <a:grpSpLocks/>
          </p:cNvGrpSpPr>
          <p:nvPr/>
        </p:nvGrpSpPr>
        <p:grpSpPr bwMode="auto">
          <a:xfrm>
            <a:off x="5451475" y="3727450"/>
            <a:ext cx="417513" cy="487363"/>
            <a:chOff x="5180999" y="2313958"/>
            <a:chExt cx="416715" cy="487478"/>
          </a:xfrm>
          <a:solidFill>
            <a:schemeClr val="tx1">
              <a:lumMod val="65000"/>
              <a:lumOff val="35000"/>
            </a:schemeClr>
          </a:solidFill>
        </p:grpSpPr>
        <p:sp>
          <p:nvSpPr>
            <p:cNvPr id="22" name="Flecha derecha 21"/>
            <p:cNvSpPr/>
            <p:nvPr/>
          </p:nvSpPr>
          <p:spPr>
            <a:xfrm rot="10800000">
              <a:off x="5180999" y="2313958"/>
              <a:ext cx="416715" cy="487478"/>
            </a:xfrm>
            <a:prstGeom prst="rightArrow">
              <a:avLst>
                <a:gd name="adj1" fmla="val 60000"/>
                <a:gd name="adj2" fmla="val 50000"/>
              </a:avLst>
            </a:prstGeom>
            <a:grp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sp>
        <p:sp>
          <p:nvSpPr>
            <p:cNvPr id="23" name="Flecha derecha 4"/>
            <p:cNvSpPr/>
            <p:nvPr/>
          </p:nvSpPr>
          <p:spPr>
            <a:xfrm rot="21600000">
              <a:off x="5306172" y="2410819"/>
              <a:ext cx="291542" cy="293756"/>
            </a:xfrm>
            <a:prstGeom prst="rect">
              <a:avLst/>
            </a:prstGeom>
            <a:grpFill/>
          </p:spPr>
          <p:style>
            <a:lnRef idx="0">
              <a:scrgbClr r="0" g="0" b="0"/>
            </a:lnRef>
            <a:fillRef idx="0">
              <a:scrgbClr r="0" g="0" b="0"/>
            </a:fillRef>
            <a:effectRef idx="0">
              <a:scrgbClr r="0" g="0" b="0"/>
            </a:effectRef>
            <a:fontRef idx="minor">
              <a:schemeClr val="lt1"/>
            </a:fontRef>
          </p:style>
          <p:txBody>
            <a:bodyPr lIns="0" tIns="0" rIns="0" bIns="0" spcCol="1270" anchor="ctr"/>
            <a:lstStyle/>
            <a:p>
              <a:pPr algn="ctr" defTabSz="977900">
                <a:lnSpc>
                  <a:spcPct val="90000"/>
                </a:lnSpc>
                <a:spcAft>
                  <a:spcPct val="35000"/>
                </a:spcAft>
                <a:defRPr/>
              </a:pPr>
              <a:endParaRPr lang="es-CL" sz="2200"/>
            </a:p>
          </p:txBody>
        </p:sp>
      </p:grpSp>
      <p:sp>
        <p:nvSpPr>
          <p:cNvPr id="24" name="Rectángulo redondeado 23"/>
          <p:cNvSpPr/>
          <p:nvPr/>
        </p:nvSpPr>
        <p:spPr>
          <a:xfrm>
            <a:off x="3363913" y="3349625"/>
            <a:ext cx="1968500" cy="1244600"/>
          </a:xfrm>
          <a:prstGeom prst="roundRect">
            <a:avLst/>
          </a:prstGeom>
          <a:gradFill flip="none" rotWithShape="1">
            <a:gsLst>
              <a:gs pos="0">
                <a:srgbClr val="FAFD7B">
                  <a:tint val="66000"/>
                  <a:satMod val="160000"/>
                </a:srgbClr>
              </a:gs>
              <a:gs pos="50000">
                <a:srgbClr val="FAFD7B">
                  <a:tint val="44500"/>
                  <a:satMod val="160000"/>
                </a:srgbClr>
              </a:gs>
              <a:gs pos="100000">
                <a:srgbClr val="FAFD7B">
                  <a:tint val="23500"/>
                  <a:satMod val="160000"/>
                </a:srgbClr>
              </a:gs>
            </a:gsLst>
            <a:lin ang="10800000" scaled="1"/>
            <a:tileRec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anchor="ctr"/>
          <a:lstStyle/>
          <a:p>
            <a:pPr>
              <a:defRPr/>
            </a:pPr>
            <a:r>
              <a:rPr lang="es-CL" sz="1400" b="1" u="sng" dirty="0">
                <a:solidFill>
                  <a:schemeClr val="tx1"/>
                </a:solidFill>
                <a:latin typeface="Verdana" pitchFamily="34" charset="0"/>
                <a:cs typeface="Arial" charset="0"/>
              </a:rPr>
              <a:t>Verificación de la Conformidad </a:t>
            </a:r>
            <a:r>
              <a:rPr lang="es-CL" sz="1400" dirty="0">
                <a:solidFill>
                  <a:schemeClr val="tx1"/>
                </a:solidFill>
                <a:latin typeface="Verdana" pitchFamily="34" charset="0"/>
                <a:cs typeface="Arial" charset="0"/>
              </a:rPr>
              <a:t>del DM en CESMEC (1° Y 2° Lotes)</a:t>
            </a:r>
          </a:p>
        </p:txBody>
      </p:sp>
      <p:sp>
        <p:nvSpPr>
          <p:cNvPr id="25" name="Rectángulo redondeado 24"/>
          <p:cNvSpPr/>
          <p:nvPr/>
        </p:nvSpPr>
        <p:spPr>
          <a:xfrm>
            <a:off x="714375" y="3348038"/>
            <a:ext cx="2025650" cy="1246187"/>
          </a:xfrm>
          <a:prstGeom prst="roundRect">
            <a:avLst/>
          </a:prstGeom>
          <a:solidFill>
            <a:srgbClr val="FAFD7B"/>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anchor="ctr"/>
          <a:lstStyle/>
          <a:p>
            <a:pPr>
              <a:defRPr/>
            </a:pPr>
            <a:r>
              <a:rPr lang="es-CL" sz="1400" dirty="0">
                <a:solidFill>
                  <a:schemeClr val="tx1"/>
                </a:solidFill>
                <a:latin typeface="Verdana" panose="020B0604030504040204" pitchFamily="34" charset="0"/>
                <a:ea typeface="Verdana" panose="020B0604030504040204" pitchFamily="34" charset="0"/>
                <a:cs typeface="Verdana" panose="020B0604030504040204" pitchFamily="34" charset="0"/>
              </a:rPr>
              <a:t>Solicitud de </a:t>
            </a:r>
            <a:r>
              <a:rPr lang="es-CL" sz="1400" b="1" u="sng" dirty="0">
                <a:solidFill>
                  <a:schemeClr val="tx1"/>
                </a:solidFill>
                <a:latin typeface="Verdana" panose="020B0604030504040204" pitchFamily="34" charset="0"/>
                <a:ea typeface="Verdana" panose="020B0604030504040204" pitchFamily="34" charset="0"/>
                <a:cs typeface="Verdana" panose="020B0604030504040204" pitchFamily="34" charset="0"/>
              </a:rPr>
              <a:t>Registro Sanitario</a:t>
            </a:r>
            <a:r>
              <a:rPr lang="es-CL" sz="1400" dirty="0">
                <a:solidFill>
                  <a:schemeClr val="tx1"/>
                </a:solidFill>
                <a:latin typeface="Verdana" panose="020B0604030504040204" pitchFamily="34" charset="0"/>
                <a:ea typeface="Verdana" panose="020B0604030504040204" pitchFamily="34" charset="0"/>
                <a:cs typeface="Verdana" panose="020B0604030504040204" pitchFamily="34" charset="0"/>
              </a:rPr>
              <a:t> en el ISP</a:t>
            </a:r>
          </a:p>
        </p:txBody>
      </p:sp>
      <p:grpSp>
        <p:nvGrpSpPr>
          <p:cNvPr id="33805" name="Grupo 25"/>
          <p:cNvGrpSpPr>
            <a:grpSpLocks/>
          </p:cNvGrpSpPr>
          <p:nvPr/>
        </p:nvGrpSpPr>
        <p:grpSpPr bwMode="auto">
          <a:xfrm>
            <a:off x="2816225" y="3733800"/>
            <a:ext cx="415925" cy="487363"/>
            <a:chOff x="5180999" y="2313958"/>
            <a:chExt cx="416715" cy="487478"/>
          </a:xfrm>
          <a:solidFill>
            <a:schemeClr val="tx1">
              <a:lumMod val="65000"/>
              <a:lumOff val="35000"/>
            </a:schemeClr>
          </a:solidFill>
        </p:grpSpPr>
        <p:sp>
          <p:nvSpPr>
            <p:cNvPr id="27" name="Flecha derecha 26"/>
            <p:cNvSpPr/>
            <p:nvPr/>
          </p:nvSpPr>
          <p:spPr>
            <a:xfrm rot="10800000">
              <a:off x="5180999" y="2313958"/>
              <a:ext cx="416715" cy="487478"/>
            </a:xfrm>
            <a:prstGeom prst="rightArrow">
              <a:avLst>
                <a:gd name="adj1" fmla="val 60000"/>
                <a:gd name="adj2" fmla="val 50000"/>
              </a:avLst>
            </a:prstGeom>
            <a:grp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sp>
        <p:sp>
          <p:nvSpPr>
            <p:cNvPr id="28" name="Flecha derecha 4"/>
            <p:cNvSpPr/>
            <p:nvPr/>
          </p:nvSpPr>
          <p:spPr>
            <a:xfrm rot="21600000">
              <a:off x="5306650" y="2410819"/>
              <a:ext cx="291064" cy="293756"/>
            </a:xfrm>
            <a:prstGeom prst="rect">
              <a:avLst/>
            </a:prstGeom>
            <a:grpFill/>
          </p:spPr>
          <p:style>
            <a:lnRef idx="0">
              <a:scrgbClr r="0" g="0" b="0"/>
            </a:lnRef>
            <a:fillRef idx="0">
              <a:scrgbClr r="0" g="0" b="0"/>
            </a:fillRef>
            <a:effectRef idx="0">
              <a:scrgbClr r="0" g="0" b="0"/>
            </a:effectRef>
            <a:fontRef idx="minor">
              <a:schemeClr val="lt1"/>
            </a:fontRef>
          </p:style>
          <p:txBody>
            <a:bodyPr lIns="0" tIns="0" rIns="0" bIns="0" spcCol="1270" anchor="ctr"/>
            <a:lstStyle/>
            <a:p>
              <a:pPr algn="ctr" defTabSz="977900">
                <a:lnSpc>
                  <a:spcPct val="90000"/>
                </a:lnSpc>
                <a:spcAft>
                  <a:spcPct val="35000"/>
                </a:spcAft>
                <a:defRPr/>
              </a:pPr>
              <a:endParaRPr lang="es-CL" sz="2200"/>
            </a:p>
          </p:txBody>
        </p:sp>
      </p:grpSp>
      <p:sp>
        <p:nvSpPr>
          <p:cNvPr id="29" name="Rectángulo redondeado 28"/>
          <p:cNvSpPr/>
          <p:nvPr/>
        </p:nvSpPr>
        <p:spPr>
          <a:xfrm>
            <a:off x="706438" y="5448300"/>
            <a:ext cx="2109787" cy="1244600"/>
          </a:xfrm>
          <a:prstGeom prst="roundRect">
            <a:avLst/>
          </a:prstGeom>
          <a:gradFill flip="none" rotWithShape="1">
            <a:gsLst>
              <a:gs pos="0">
                <a:srgbClr val="10F604">
                  <a:tint val="66000"/>
                  <a:satMod val="160000"/>
                </a:srgbClr>
              </a:gs>
              <a:gs pos="50000">
                <a:srgbClr val="10F604">
                  <a:tint val="44500"/>
                  <a:satMod val="160000"/>
                </a:srgbClr>
              </a:gs>
              <a:gs pos="100000">
                <a:srgbClr val="10F604">
                  <a:tint val="23500"/>
                  <a:satMod val="160000"/>
                </a:srgbClr>
              </a:gs>
            </a:gsLst>
            <a:path path="circle">
              <a:fillToRect l="50000" t="50000" r="50000" b="50000"/>
            </a:path>
            <a:tileRec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anchor="ctr"/>
          <a:lstStyle/>
          <a:p>
            <a:pPr>
              <a:defRPr/>
            </a:pPr>
            <a:r>
              <a:rPr lang="es-CL" sz="1400" b="1" u="sng" dirty="0">
                <a:solidFill>
                  <a:schemeClr val="tx1"/>
                </a:solidFill>
                <a:latin typeface="Verdana" panose="020B0604030504040204" pitchFamily="34" charset="0"/>
                <a:ea typeface="Verdana" panose="020B0604030504040204" pitchFamily="34" charset="0"/>
                <a:cs typeface="Verdana" panose="020B0604030504040204" pitchFamily="34" charset="0"/>
              </a:rPr>
              <a:t>Comercialización y Distribución</a:t>
            </a:r>
            <a:r>
              <a:rPr lang="es-CL" sz="1400" b="1" dirty="0">
                <a:solidFill>
                  <a:schemeClr val="tx1"/>
                </a:solidFill>
                <a:latin typeface="Verdana" panose="020B0604030504040204" pitchFamily="34" charset="0"/>
                <a:ea typeface="Verdana" panose="020B0604030504040204" pitchFamily="34" charset="0"/>
                <a:cs typeface="Verdana" panose="020B0604030504040204" pitchFamily="34" charset="0"/>
              </a:rPr>
              <a:t> de los Dispositivos Médicos </a:t>
            </a:r>
          </a:p>
        </p:txBody>
      </p:sp>
      <p:grpSp>
        <p:nvGrpSpPr>
          <p:cNvPr id="33807" name="Grupo 29"/>
          <p:cNvGrpSpPr>
            <a:grpSpLocks/>
          </p:cNvGrpSpPr>
          <p:nvPr/>
        </p:nvGrpSpPr>
        <p:grpSpPr bwMode="auto">
          <a:xfrm>
            <a:off x="1382713" y="4833938"/>
            <a:ext cx="488950" cy="417512"/>
            <a:chOff x="6509770" y="1354727"/>
            <a:chExt cx="487478" cy="416715"/>
          </a:xfrm>
          <a:solidFill>
            <a:schemeClr val="tx1">
              <a:lumMod val="65000"/>
              <a:lumOff val="35000"/>
            </a:schemeClr>
          </a:solidFill>
        </p:grpSpPr>
        <p:sp>
          <p:nvSpPr>
            <p:cNvPr id="31" name="Flecha derecha 30"/>
            <p:cNvSpPr/>
            <p:nvPr/>
          </p:nvSpPr>
          <p:spPr>
            <a:xfrm rot="5400000">
              <a:off x="6545151" y="1319346"/>
              <a:ext cx="416715" cy="487478"/>
            </a:xfrm>
            <a:prstGeom prst="rightArrow">
              <a:avLst>
                <a:gd name="adj1" fmla="val 60000"/>
                <a:gd name="adj2" fmla="val 50000"/>
              </a:avLst>
            </a:prstGeom>
            <a:grp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sp>
        <p:sp>
          <p:nvSpPr>
            <p:cNvPr id="32" name="Flecha derecha 4"/>
            <p:cNvSpPr/>
            <p:nvPr/>
          </p:nvSpPr>
          <p:spPr>
            <a:xfrm>
              <a:off x="6607899" y="1354727"/>
              <a:ext cx="291221" cy="291542"/>
            </a:xfrm>
            <a:prstGeom prst="rect">
              <a:avLst/>
            </a:prstGeom>
            <a:grpFill/>
          </p:spPr>
          <p:style>
            <a:lnRef idx="0">
              <a:scrgbClr r="0" g="0" b="0"/>
            </a:lnRef>
            <a:fillRef idx="0">
              <a:scrgbClr r="0" g="0" b="0"/>
            </a:fillRef>
            <a:effectRef idx="0">
              <a:scrgbClr r="0" g="0" b="0"/>
            </a:effectRef>
            <a:fontRef idx="minor">
              <a:schemeClr val="lt1"/>
            </a:fontRef>
          </p:style>
          <p:txBody>
            <a:bodyPr lIns="0" tIns="0" rIns="0" bIns="0" spcCol="1270" anchor="ctr"/>
            <a:lstStyle/>
            <a:p>
              <a:pPr algn="ctr" defTabSz="977900">
                <a:lnSpc>
                  <a:spcPct val="90000"/>
                </a:lnSpc>
                <a:spcAft>
                  <a:spcPct val="35000"/>
                </a:spcAft>
                <a:defRPr/>
              </a:pPr>
              <a:endParaRPr lang="es-CL" sz="2200"/>
            </a:p>
          </p:txBody>
        </p:sp>
      </p:grpSp>
      <p:pic>
        <p:nvPicPr>
          <p:cNvPr id="43024" name="Imagen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81138" y="4167188"/>
            <a:ext cx="1022350"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Rectángulo"/>
          <p:cNvSpPr/>
          <p:nvPr/>
        </p:nvSpPr>
        <p:spPr>
          <a:xfrm>
            <a:off x="561975" y="5360988"/>
            <a:ext cx="2379663" cy="1419225"/>
          </a:xfrm>
          <a:prstGeom prst="rect">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grpSp>
        <p:nvGrpSpPr>
          <p:cNvPr id="35" name="Grupo 29"/>
          <p:cNvGrpSpPr>
            <a:grpSpLocks/>
          </p:cNvGrpSpPr>
          <p:nvPr/>
        </p:nvGrpSpPr>
        <p:grpSpPr bwMode="auto">
          <a:xfrm rot="16200000">
            <a:off x="3067050" y="5786439"/>
            <a:ext cx="488950" cy="417512"/>
            <a:chOff x="6509770" y="1354727"/>
            <a:chExt cx="487478" cy="416715"/>
          </a:xfrm>
          <a:solidFill>
            <a:schemeClr val="tx1">
              <a:lumMod val="65000"/>
              <a:lumOff val="35000"/>
            </a:schemeClr>
          </a:solidFill>
        </p:grpSpPr>
        <p:sp>
          <p:nvSpPr>
            <p:cNvPr id="36" name="Flecha derecha 30"/>
            <p:cNvSpPr/>
            <p:nvPr/>
          </p:nvSpPr>
          <p:spPr>
            <a:xfrm rot="5400000">
              <a:off x="6545151" y="1319346"/>
              <a:ext cx="416715" cy="487478"/>
            </a:xfrm>
            <a:prstGeom prst="rightArrow">
              <a:avLst>
                <a:gd name="adj1" fmla="val 60000"/>
                <a:gd name="adj2" fmla="val 50000"/>
              </a:avLst>
            </a:prstGeom>
            <a:grp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sp>
        <p:sp>
          <p:nvSpPr>
            <p:cNvPr id="37" name="Flecha derecha 4"/>
            <p:cNvSpPr/>
            <p:nvPr/>
          </p:nvSpPr>
          <p:spPr>
            <a:xfrm>
              <a:off x="6607899" y="1354727"/>
              <a:ext cx="291221" cy="291542"/>
            </a:xfrm>
            <a:prstGeom prst="rect">
              <a:avLst/>
            </a:prstGeom>
            <a:grpFill/>
          </p:spPr>
          <p:style>
            <a:lnRef idx="0">
              <a:scrgbClr r="0" g="0" b="0"/>
            </a:lnRef>
            <a:fillRef idx="0">
              <a:scrgbClr r="0" g="0" b="0"/>
            </a:fillRef>
            <a:effectRef idx="0">
              <a:scrgbClr r="0" g="0" b="0"/>
            </a:effectRef>
            <a:fontRef idx="minor">
              <a:schemeClr val="lt1"/>
            </a:fontRef>
          </p:style>
          <p:txBody>
            <a:bodyPr lIns="0" tIns="0" rIns="0" bIns="0" spcCol="1270" anchor="ctr"/>
            <a:lstStyle/>
            <a:p>
              <a:pPr algn="ctr" defTabSz="977900">
                <a:lnSpc>
                  <a:spcPct val="90000"/>
                </a:lnSpc>
                <a:spcAft>
                  <a:spcPct val="35000"/>
                </a:spcAft>
                <a:defRPr/>
              </a:pPr>
              <a:endParaRPr lang="es-CL" sz="2200"/>
            </a:p>
          </p:txBody>
        </p:sp>
      </p:grpSp>
      <p:pic>
        <p:nvPicPr>
          <p:cNvPr id="4302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87763" y="5187950"/>
            <a:ext cx="1150937" cy="1616075"/>
          </a:xfrm>
          <a:prstGeom prst="rect">
            <a:avLst/>
          </a:prstGeom>
          <a:noFill/>
          <a:ln w="25400">
            <a:solidFill>
              <a:srgbClr val="00A79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CuadroTexto"/>
          <p:cNvSpPr txBox="1"/>
          <p:nvPr/>
        </p:nvSpPr>
        <p:spPr>
          <a:xfrm>
            <a:off x="4991100" y="5629275"/>
            <a:ext cx="2284413" cy="646113"/>
          </a:xfrm>
          <a:prstGeom prst="rect">
            <a:avLst/>
          </a:prstGeom>
          <a:noFill/>
          <a:ln w="25400">
            <a:solidFill>
              <a:srgbClr val="00A79C"/>
            </a:solidFill>
          </a:ln>
        </p:spPr>
        <p:txBody>
          <a:bodyPr>
            <a:spAutoFit/>
          </a:bodyPr>
          <a:lstStyle/>
          <a:p>
            <a:pPr algn="ctr">
              <a:defRPr/>
            </a:pPr>
            <a:r>
              <a:rPr lang="es-MX" b="1" dirty="0">
                <a:solidFill>
                  <a:schemeClr val="tx1">
                    <a:lumMod val="65000"/>
                    <a:lumOff val="35000"/>
                  </a:schemeClr>
                </a:solidFill>
                <a:latin typeface="Verdana" pitchFamily="34" charset="0"/>
                <a:ea typeface="Verdana" pitchFamily="34" charset="0"/>
                <a:cs typeface="Verdana" pitchFamily="34" charset="0"/>
              </a:rPr>
              <a:t>Sistema de Tecnovigilancia</a:t>
            </a:r>
            <a:endParaRPr lang="es-CL" b="1" dirty="0">
              <a:solidFill>
                <a:schemeClr val="tx1">
                  <a:lumMod val="65000"/>
                  <a:lumOff val="35000"/>
                </a:schemeClr>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25859123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a:xfrm>
            <a:off x="406400" y="971550"/>
            <a:ext cx="8204200" cy="5562600"/>
          </a:xfrm>
        </p:spPr>
        <p:txBody>
          <a:bodyPr/>
          <a:lstStyle/>
          <a:p>
            <a:pPr marL="285750" lvl="1" algn="just" eaLnBrk="1" fontAlgn="auto" hangingPunct="1">
              <a:spcAft>
                <a:spcPts val="0"/>
              </a:spcAft>
              <a:buFont typeface="Wingdings" pitchFamily="2" charset="2"/>
              <a:buChar char="Ø"/>
              <a:defRPr/>
            </a:pPr>
            <a:r>
              <a:rPr lang="es-CL" sz="1600" dirty="0">
                <a:solidFill>
                  <a:schemeClr val="tx1">
                    <a:lumMod val="75000"/>
                    <a:lumOff val="25000"/>
                  </a:schemeClr>
                </a:solidFill>
                <a:latin typeface="Verdana" pitchFamily="34" charset="0"/>
              </a:rPr>
              <a:t>En las etapas de diseño y fabricación del dispositivo médico no se pueden predecir todas las posibles fallas que puedan ocurrir, dicho de otro modo, los productos </a:t>
            </a:r>
            <a:r>
              <a:rPr lang="es-CL" sz="1600" u="sng" dirty="0">
                <a:solidFill>
                  <a:schemeClr val="tx1">
                    <a:lumMod val="75000"/>
                    <a:lumOff val="25000"/>
                  </a:schemeClr>
                </a:solidFill>
                <a:latin typeface="Verdana" pitchFamily="34" charset="0"/>
              </a:rPr>
              <a:t>eventualmente pueden fallar</a:t>
            </a:r>
            <a:r>
              <a:rPr lang="es-CL" sz="1600" dirty="0" smtClean="0">
                <a:solidFill>
                  <a:schemeClr val="tx1">
                    <a:lumMod val="75000"/>
                    <a:lumOff val="25000"/>
                  </a:schemeClr>
                </a:solidFill>
                <a:latin typeface="Verdana" pitchFamily="34" charset="0"/>
              </a:rPr>
              <a:t>.</a:t>
            </a:r>
            <a:endParaRPr lang="es-MX" sz="1600" dirty="0" smtClean="0">
              <a:solidFill>
                <a:schemeClr val="tx1">
                  <a:lumMod val="75000"/>
                  <a:lumOff val="25000"/>
                </a:schemeClr>
              </a:solidFill>
              <a:latin typeface="Verdana" pitchFamily="34" charset="0"/>
              <a:ea typeface="Verdana" pitchFamily="34" charset="0"/>
              <a:cs typeface="Verdana" pitchFamily="34" charset="0"/>
            </a:endParaRPr>
          </a:p>
          <a:p>
            <a:pPr marL="285750" lvl="1" algn="just" eaLnBrk="1" fontAlgn="auto" hangingPunct="1">
              <a:spcAft>
                <a:spcPts val="0"/>
              </a:spcAft>
              <a:buFont typeface="Wingdings" pitchFamily="2" charset="2"/>
              <a:buChar char="Ø"/>
              <a:defRPr/>
            </a:pPr>
            <a:endParaRPr lang="es-MX" sz="1600" dirty="0">
              <a:solidFill>
                <a:schemeClr val="tx1">
                  <a:lumMod val="75000"/>
                  <a:lumOff val="25000"/>
                </a:schemeClr>
              </a:solidFill>
              <a:latin typeface="Verdana" pitchFamily="34" charset="0"/>
              <a:ea typeface="Verdana" pitchFamily="34" charset="0"/>
              <a:cs typeface="Verdana" pitchFamily="34" charset="0"/>
            </a:endParaRPr>
          </a:p>
          <a:p>
            <a:pPr marL="285750" lvl="1" algn="just" eaLnBrk="1" fontAlgn="auto" hangingPunct="1">
              <a:spcAft>
                <a:spcPts val="0"/>
              </a:spcAft>
              <a:buFont typeface="Wingdings" pitchFamily="2" charset="2"/>
              <a:buChar char="Ø"/>
              <a:defRPr/>
            </a:pPr>
            <a:r>
              <a:rPr lang="es-MX" sz="1600" dirty="0" smtClean="0">
                <a:solidFill>
                  <a:schemeClr val="tx1">
                    <a:lumMod val="75000"/>
                    <a:lumOff val="25000"/>
                  </a:schemeClr>
                </a:solidFill>
                <a:latin typeface="Verdana" pitchFamily="34" charset="0"/>
                <a:ea typeface="Verdana" pitchFamily="34" charset="0"/>
                <a:cs typeface="Verdana" pitchFamily="34" charset="0"/>
              </a:rPr>
              <a:t>Con </a:t>
            </a:r>
            <a:r>
              <a:rPr lang="es-MX" sz="1600" dirty="0">
                <a:solidFill>
                  <a:schemeClr val="tx1">
                    <a:lumMod val="75000"/>
                    <a:lumOff val="25000"/>
                  </a:schemeClr>
                </a:solidFill>
                <a:latin typeface="Verdana" pitchFamily="34" charset="0"/>
                <a:ea typeface="Verdana" pitchFamily="34" charset="0"/>
                <a:cs typeface="Verdana" pitchFamily="34" charset="0"/>
              </a:rPr>
              <a:t>el objetivo de </a:t>
            </a:r>
            <a:r>
              <a:rPr lang="es-MX" sz="1600" u="sng" dirty="0">
                <a:solidFill>
                  <a:schemeClr val="tx1">
                    <a:lumMod val="75000"/>
                    <a:lumOff val="25000"/>
                  </a:schemeClr>
                </a:solidFill>
                <a:latin typeface="Verdana" pitchFamily="34" charset="0"/>
                <a:ea typeface="Verdana" pitchFamily="34" charset="0"/>
                <a:cs typeface="Verdana" pitchFamily="34" charset="0"/>
              </a:rPr>
              <a:t>detectar</a:t>
            </a:r>
            <a:r>
              <a:rPr lang="es-MX" sz="1600" dirty="0">
                <a:solidFill>
                  <a:schemeClr val="tx1">
                    <a:lumMod val="75000"/>
                    <a:lumOff val="25000"/>
                  </a:schemeClr>
                </a:solidFill>
                <a:latin typeface="Verdana" pitchFamily="34" charset="0"/>
                <a:ea typeface="Verdana" pitchFamily="34" charset="0"/>
                <a:cs typeface="Verdana" pitchFamily="34" charset="0"/>
              </a:rPr>
              <a:t>, </a:t>
            </a:r>
            <a:r>
              <a:rPr lang="es-MX" sz="1600" u="sng" dirty="0">
                <a:solidFill>
                  <a:schemeClr val="tx1">
                    <a:lumMod val="75000"/>
                    <a:lumOff val="25000"/>
                  </a:schemeClr>
                </a:solidFill>
                <a:latin typeface="Verdana" pitchFamily="34" charset="0"/>
                <a:ea typeface="Verdana" pitchFamily="34" charset="0"/>
                <a:cs typeface="Verdana" pitchFamily="34" charset="0"/>
              </a:rPr>
              <a:t>prevenir</a:t>
            </a:r>
            <a:r>
              <a:rPr lang="es-MX" sz="1600" dirty="0">
                <a:solidFill>
                  <a:schemeClr val="tx1">
                    <a:lumMod val="75000"/>
                    <a:lumOff val="25000"/>
                  </a:schemeClr>
                </a:solidFill>
                <a:latin typeface="Verdana" pitchFamily="34" charset="0"/>
                <a:ea typeface="Verdana" pitchFamily="34" charset="0"/>
                <a:cs typeface="Verdana" pitchFamily="34" charset="0"/>
              </a:rPr>
              <a:t> y </a:t>
            </a:r>
            <a:r>
              <a:rPr lang="es-MX" sz="1600" u="sng" dirty="0">
                <a:solidFill>
                  <a:schemeClr val="tx1">
                    <a:lumMod val="75000"/>
                    <a:lumOff val="25000"/>
                  </a:schemeClr>
                </a:solidFill>
                <a:latin typeface="Verdana" pitchFamily="34" charset="0"/>
                <a:ea typeface="Verdana" pitchFamily="34" charset="0"/>
                <a:cs typeface="Verdana" pitchFamily="34" charset="0"/>
              </a:rPr>
              <a:t>difundir</a:t>
            </a:r>
            <a:r>
              <a:rPr lang="es-MX" sz="1600" dirty="0">
                <a:solidFill>
                  <a:schemeClr val="tx1">
                    <a:lumMod val="75000"/>
                    <a:lumOff val="25000"/>
                  </a:schemeClr>
                </a:solidFill>
                <a:latin typeface="Verdana" pitchFamily="34" charset="0"/>
                <a:ea typeface="Verdana" pitchFamily="34" charset="0"/>
                <a:cs typeface="Verdana" pitchFamily="34" charset="0"/>
              </a:rPr>
              <a:t> de manera oportuna la información sobre eventos e incidentes adversos durante el uso de dispositivos médicos, el Instituto de Salud Pública de Chile (ISP), cuenta con un sistema de notificación denominado </a:t>
            </a:r>
            <a:r>
              <a:rPr lang="es-MX" sz="1600" u="sng" dirty="0">
                <a:solidFill>
                  <a:schemeClr val="tx1">
                    <a:lumMod val="75000"/>
                    <a:lumOff val="25000"/>
                  </a:schemeClr>
                </a:solidFill>
                <a:latin typeface="Verdana" pitchFamily="34" charset="0"/>
                <a:ea typeface="Verdana" pitchFamily="34" charset="0"/>
                <a:cs typeface="Verdana" pitchFamily="34" charset="0"/>
              </a:rPr>
              <a:t>Sistema Nacional de Tecnovigilancia</a:t>
            </a:r>
            <a:r>
              <a:rPr lang="es-MX" sz="1600" dirty="0" smtClean="0">
                <a:solidFill>
                  <a:schemeClr val="tx1">
                    <a:lumMod val="75000"/>
                    <a:lumOff val="25000"/>
                  </a:schemeClr>
                </a:solidFill>
                <a:latin typeface="Verdana" pitchFamily="34" charset="0"/>
                <a:ea typeface="Verdana" pitchFamily="34" charset="0"/>
                <a:cs typeface="Verdana" pitchFamily="34" charset="0"/>
              </a:rPr>
              <a:t>.</a:t>
            </a:r>
          </a:p>
          <a:p>
            <a:pPr marL="285750" lvl="1" algn="just">
              <a:buClr>
                <a:srgbClr val="FF0000"/>
              </a:buClr>
              <a:buFont typeface="Wingdings" pitchFamily="2" charset="2"/>
              <a:buChar char="Ø"/>
              <a:defRPr/>
            </a:pPr>
            <a:endParaRPr lang="es-CL" sz="1600" dirty="0">
              <a:solidFill>
                <a:schemeClr val="tx1">
                  <a:lumMod val="75000"/>
                  <a:lumOff val="25000"/>
                </a:schemeClr>
              </a:solidFill>
              <a:latin typeface="Verdana" pitchFamily="34" charset="0"/>
            </a:endParaRPr>
          </a:p>
          <a:p>
            <a:pPr marL="285750" lvl="1" algn="just">
              <a:buClr>
                <a:schemeClr val="tx1">
                  <a:lumMod val="65000"/>
                  <a:lumOff val="35000"/>
                </a:schemeClr>
              </a:buClr>
              <a:buFont typeface="Wingdings" pitchFamily="2" charset="2"/>
              <a:buChar char="Ø"/>
              <a:defRPr/>
            </a:pPr>
            <a:r>
              <a:rPr lang="es-MX" sz="1600" dirty="0">
                <a:solidFill>
                  <a:schemeClr val="tx1">
                    <a:lumMod val="75000"/>
                    <a:lumOff val="25000"/>
                  </a:schemeClr>
                </a:solidFill>
                <a:latin typeface="Verdana" pitchFamily="34" charset="0"/>
                <a:ea typeface="Verdana" pitchFamily="34" charset="0"/>
                <a:cs typeface="Verdana" pitchFamily="34" charset="0"/>
              </a:rPr>
              <a:t>El Sistema Nacional de Tecnovigilancia se configura como una estrategia de vigilancia y evaluación sanitaria post-comercialización. Se usa para la identificación, evaluación, gestión, monitoreo, y divulgación oportuna de la información de seguridad relacionada con el uso de los DM que se utilizan en el país</a:t>
            </a:r>
            <a:r>
              <a:rPr lang="es-MX" sz="1600" dirty="0" smtClean="0">
                <a:solidFill>
                  <a:schemeClr val="tx1">
                    <a:lumMod val="75000"/>
                    <a:lumOff val="25000"/>
                  </a:schemeClr>
                </a:solidFill>
                <a:latin typeface="Verdana" pitchFamily="34" charset="0"/>
                <a:ea typeface="Verdana" pitchFamily="34" charset="0"/>
                <a:cs typeface="Verdana" pitchFamily="34" charset="0"/>
              </a:rPr>
              <a:t>.</a:t>
            </a:r>
          </a:p>
          <a:p>
            <a:pPr marL="285750" lvl="1" algn="just">
              <a:buClr>
                <a:schemeClr val="tx1">
                  <a:lumMod val="65000"/>
                  <a:lumOff val="35000"/>
                </a:schemeClr>
              </a:buClr>
              <a:buFont typeface="Wingdings" pitchFamily="2" charset="2"/>
              <a:buChar char="Ø"/>
              <a:defRPr/>
            </a:pPr>
            <a:endParaRPr lang="es-CL" sz="1600" dirty="0">
              <a:solidFill>
                <a:schemeClr val="tx1">
                  <a:lumMod val="75000"/>
                  <a:lumOff val="25000"/>
                </a:schemeClr>
              </a:solidFill>
              <a:latin typeface="Verdana" pitchFamily="34" charset="0"/>
              <a:ea typeface="Verdana" pitchFamily="34" charset="0"/>
              <a:cs typeface="Verdana" pitchFamily="34" charset="0"/>
            </a:endParaRPr>
          </a:p>
          <a:p>
            <a:pPr marL="285750" lvl="1" algn="just">
              <a:buClr>
                <a:schemeClr val="tx1">
                  <a:lumMod val="65000"/>
                  <a:lumOff val="35000"/>
                </a:schemeClr>
              </a:buClr>
              <a:buFont typeface="Wingdings" pitchFamily="2" charset="2"/>
              <a:buChar char="Ø"/>
              <a:defRPr/>
            </a:pPr>
            <a:r>
              <a:rPr lang="es-MX" sz="1600" dirty="0">
                <a:solidFill>
                  <a:schemeClr val="tx1">
                    <a:lumMod val="75000"/>
                    <a:lumOff val="25000"/>
                  </a:schemeClr>
                </a:solidFill>
                <a:latin typeface="Verdana" pitchFamily="34" charset="0"/>
                <a:ea typeface="Verdana" pitchFamily="34" charset="0"/>
                <a:cs typeface="Verdana" pitchFamily="34" charset="0"/>
              </a:rPr>
              <a:t>Esta labor se realiza a través de una red que involucra el trabajo conjunto entre el ISP, a través del Departamento de Dispositivos Médicos, los profesionales de los establecimientos asistenciales públicos y privados, fabricantes, importadores, distribuidores, pacientes y el público en general.</a:t>
            </a:r>
            <a:endParaRPr lang="es-MX" sz="1600" dirty="0" smtClean="0">
              <a:solidFill>
                <a:schemeClr val="tx1">
                  <a:lumMod val="75000"/>
                  <a:lumOff val="25000"/>
                </a:schemeClr>
              </a:solidFill>
              <a:latin typeface="Verdana" pitchFamily="34" charset="0"/>
              <a:ea typeface="Verdana" pitchFamily="34" charset="0"/>
              <a:cs typeface="Verdana" pitchFamily="34" charset="0"/>
            </a:endParaRPr>
          </a:p>
          <a:p>
            <a:pPr marL="285750" lvl="1" algn="just" eaLnBrk="1" fontAlgn="auto" hangingPunct="1">
              <a:spcAft>
                <a:spcPts val="0"/>
              </a:spcAft>
              <a:buFont typeface="Wingdings" pitchFamily="2" charset="2"/>
              <a:buChar char="q"/>
              <a:defRPr/>
            </a:pPr>
            <a:endParaRPr lang="es-MX" sz="1600" dirty="0">
              <a:solidFill>
                <a:schemeClr val="tx1">
                  <a:lumMod val="75000"/>
                  <a:lumOff val="25000"/>
                </a:schemeClr>
              </a:solidFill>
              <a:latin typeface="Verdana" pitchFamily="34" charset="0"/>
              <a:ea typeface="Verdana" pitchFamily="34" charset="0"/>
              <a:cs typeface="Verdana" pitchFamily="34" charset="0"/>
            </a:endParaRPr>
          </a:p>
          <a:p>
            <a:pPr marL="285750" lvl="1" algn="just" eaLnBrk="1" fontAlgn="auto" hangingPunct="1">
              <a:spcAft>
                <a:spcPts val="0"/>
              </a:spcAft>
              <a:buFont typeface="Wingdings" pitchFamily="2" charset="2"/>
              <a:buChar char="q"/>
              <a:defRPr/>
            </a:pPr>
            <a:endParaRPr lang="es-MX" sz="1600" dirty="0" smtClean="0">
              <a:solidFill>
                <a:schemeClr val="tx1">
                  <a:lumMod val="75000"/>
                  <a:lumOff val="25000"/>
                </a:schemeClr>
              </a:solidFill>
              <a:latin typeface="Verdana" pitchFamily="34" charset="0"/>
              <a:ea typeface="Verdana" pitchFamily="34" charset="0"/>
              <a:cs typeface="Verdana" pitchFamily="34" charset="0"/>
            </a:endParaRPr>
          </a:p>
          <a:p>
            <a:pPr marL="285750" lvl="1" algn="just" eaLnBrk="1" fontAlgn="auto" hangingPunct="1">
              <a:spcAft>
                <a:spcPts val="0"/>
              </a:spcAft>
              <a:buFont typeface="Wingdings" pitchFamily="2" charset="2"/>
              <a:buChar char="q"/>
              <a:defRPr/>
            </a:pPr>
            <a:endParaRPr lang="es-MX" sz="1600" dirty="0" smtClean="0">
              <a:solidFill>
                <a:schemeClr val="tx1">
                  <a:lumMod val="75000"/>
                  <a:lumOff val="25000"/>
                </a:schemeClr>
              </a:solidFill>
              <a:latin typeface="Verdana" pitchFamily="34" charset="0"/>
              <a:ea typeface="Verdana" pitchFamily="34" charset="0"/>
              <a:cs typeface="Verdana" pitchFamily="34" charset="0"/>
            </a:endParaRPr>
          </a:p>
          <a:p>
            <a:pPr marL="0" lvl="1" indent="0" algn="just" eaLnBrk="1" fontAlgn="auto" hangingPunct="1">
              <a:spcAft>
                <a:spcPts val="0"/>
              </a:spcAft>
              <a:buFont typeface="Arial" pitchFamily="34" charset="0"/>
              <a:buNone/>
              <a:defRPr/>
            </a:pPr>
            <a:endParaRPr lang="es-MX" sz="1600" dirty="0">
              <a:solidFill>
                <a:schemeClr val="tx1">
                  <a:lumMod val="75000"/>
                  <a:lumOff val="25000"/>
                </a:schemeClr>
              </a:solidFill>
              <a:latin typeface="Verdana" pitchFamily="34" charset="0"/>
              <a:ea typeface="Verdana" pitchFamily="34" charset="0"/>
              <a:cs typeface="Verdana" pitchFamily="34" charset="0"/>
            </a:endParaRPr>
          </a:p>
          <a:p>
            <a:pPr marL="285750" lvl="1" algn="just" eaLnBrk="1" fontAlgn="auto" hangingPunct="1">
              <a:spcAft>
                <a:spcPts val="0"/>
              </a:spcAft>
              <a:buFont typeface="Wingdings" pitchFamily="2" charset="2"/>
              <a:buChar char="q"/>
              <a:defRPr/>
            </a:pPr>
            <a:endParaRPr lang="es-CL" sz="1600" dirty="0">
              <a:solidFill>
                <a:schemeClr val="tx1">
                  <a:lumMod val="75000"/>
                  <a:lumOff val="25000"/>
                </a:schemeClr>
              </a:solidFill>
              <a:latin typeface="Verdana" pitchFamily="34" charset="0"/>
              <a:ea typeface="Verdana" pitchFamily="34" charset="0"/>
              <a:cs typeface="Verdana" pitchFamily="34" charset="0"/>
            </a:endParaRPr>
          </a:p>
          <a:p>
            <a:pPr>
              <a:defRPr/>
            </a:pPr>
            <a:endParaRPr lang="es-ES" sz="1600" dirty="0" smtClean="0">
              <a:solidFill>
                <a:srgbClr val="0070C0"/>
              </a:solidFill>
            </a:endParaRPr>
          </a:p>
          <a:p>
            <a:pPr>
              <a:defRPr/>
            </a:pPr>
            <a:endParaRPr lang="en-US" dirty="0"/>
          </a:p>
        </p:txBody>
      </p:sp>
      <p:sp>
        <p:nvSpPr>
          <p:cNvPr id="41987" name="Content Placeholder 13"/>
          <p:cNvSpPr>
            <a:spLocks noGrp="1"/>
          </p:cNvSpPr>
          <p:nvPr>
            <p:ph sz="quarter" idx="12"/>
          </p:nvPr>
        </p:nvSpPr>
        <p:spPr bwMode="auto">
          <a:xfrm>
            <a:off x="406400" y="319088"/>
            <a:ext cx="8204200" cy="4905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ctr" fontAlgn="base">
              <a:spcAft>
                <a:spcPct val="0"/>
              </a:spcAft>
              <a:buFont typeface="Arial" charset="0"/>
              <a:buNone/>
            </a:pPr>
            <a:r>
              <a:rPr lang="es-CL" u="sng" dirty="0" smtClean="0">
                <a:solidFill>
                  <a:srgbClr val="00A79D"/>
                </a:solidFill>
                <a:latin typeface="Verdana" pitchFamily="34" charset="0"/>
              </a:rPr>
              <a:t>Tecnovigilancia</a:t>
            </a:r>
            <a:endParaRPr lang="es-CL" altLang="es-CL" u="sng" dirty="0" smtClean="0">
              <a:solidFill>
                <a:srgbClr val="00A79D"/>
              </a:solidFill>
              <a:latin typeface="Verdana" pitchFamily="34" charset="0"/>
            </a:endParaRPr>
          </a:p>
        </p:txBody>
      </p:sp>
    </p:spTree>
    <p:extLst>
      <p:ext uri="{BB962C8B-B14F-4D97-AF65-F5344CB8AC3E}">
        <p14:creationId xmlns:p14="http://schemas.microsoft.com/office/powerpoint/2010/main" val="31517253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ClipArt Placeholder 5" descr="14388911417_2b6cf5e298_o.jpg"/>
          <p:cNvPicPr>
            <a:picLocks noGrp="1" noChangeAspect="1"/>
          </p:cNvPicPr>
          <p:nvPr>
            <p:ph type="clipArt" sz="quarter" idx="4294967295"/>
          </p:nvPr>
        </p:nvPicPr>
        <p:blipFill>
          <a:blip r:embed="rId3">
            <a:extLst>
              <a:ext uri="{28A0092B-C50C-407E-A947-70E740481C1C}">
                <a14:useLocalDpi xmlns:a14="http://schemas.microsoft.com/office/drawing/2010/main" val="0"/>
              </a:ext>
            </a:extLst>
          </a:blip>
          <a:srcRect/>
          <a:stretch>
            <a:fillRect/>
          </a:stretch>
        </p:blipFill>
        <p:spPr bwMode="auto">
          <a:xfrm>
            <a:off x="0" y="14288"/>
            <a:ext cx="2781300" cy="68294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Content Placeholder 10"/>
          <p:cNvSpPr>
            <a:spLocks noGrp="1"/>
          </p:cNvSpPr>
          <p:nvPr>
            <p:ph sz="quarter" idx="11"/>
          </p:nvPr>
        </p:nvSpPr>
        <p:spPr bwMode="auto">
          <a:xfrm>
            <a:off x="3286125" y="901463"/>
            <a:ext cx="5172075" cy="4086225"/>
          </a:xfrm>
          <a:extLst/>
        </p:spPr>
        <p:txBody>
          <a:bodyPr wrap="square" lIns="91440" tIns="45720" rIns="91440" bIns="45720" numCol="1" anchor="t" anchorCtr="0" compatLnSpc="1">
            <a:prstTxWarp prst="textNoShape">
              <a:avLst/>
            </a:prstTxWarp>
          </a:bodyPr>
          <a:lstStyle/>
          <a:p>
            <a:pPr eaLnBrk="1" hangingPunct="1">
              <a:lnSpc>
                <a:spcPct val="150000"/>
              </a:lnSpc>
              <a:defRPr/>
            </a:pPr>
            <a:endParaRPr lang="es-CL" sz="600" dirty="0" smtClean="0">
              <a:solidFill>
                <a:schemeClr val="tx1">
                  <a:lumMod val="75000"/>
                  <a:lumOff val="25000"/>
                </a:schemeClr>
              </a:solidFill>
              <a:latin typeface="Verdana" pitchFamily="34" charset="0"/>
              <a:ea typeface="Verdana" pitchFamily="34" charset="0"/>
              <a:cs typeface="Verdana" pitchFamily="34" charset="0"/>
            </a:endParaRPr>
          </a:p>
          <a:p>
            <a:pPr marL="342900" indent="-342900" eaLnBrk="1" hangingPunct="1">
              <a:spcBef>
                <a:spcPts val="0"/>
              </a:spcBef>
              <a:buFont typeface="+mj-lt"/>
              <a:buAutoNum type="arabicPeriod"/>
              <a:defRPr/>
            </a:pPr>
            <a:r>
              <a:rPr lang="es-CL" sz="1800" dirty="0" smtClean="0">
                <a:solidFill>
                  <a:schemeClr val="tx1">
                    <a:lumMod val="75000"/>
                    <a:lumOff val="25000"/>
                  </a:schemeClr>
                </a:solidFill>
                <a:latin typeface="Verdana" pitchFamily="34" charset="0"/>
                <a:ea typeface="Verdana" pitchFamily="34" charset="0"/>
                <a:cs typeface="Verdana" pitchFamily="34" charset="0"/>
              </a:rPr>
              <a:t>Modelo Global Marco Regulatorio de los </a:t>
            </a:r>
            <a:r>
              <a:rPr lang="es-CL" sz="1800" dirty="0" smtClean="0">
                <a:solidFill>
                  <a:schemeClr val="tx1">
                    <a:lumMod val="75000"/>
                    <a:lumOff val="25000"/>
                  </a:schemeClr>
                </a:solidFill>
                <a:latin typeface="Verdana" pitchFamily="34" charset="0"/>
                <a:ea typeface="Verdana" pitchFamily="34" charset="0"/>
                <a:cs typeface="Verdana" pitchFamily="34" charset="0"/>
              </a:rPr>
              <a:t>DM</a:t>
            </a:r>
          </a:p>
          <a:p>
            <a:pPr marL="342900" indent="-342900" eaLnBrk="1" hangingPunct="1">
              <a:spcBef>
                <a:spcPts val="0"/>
              </a:spcBef>
              <a:buFont typeface="+mj-lt"/>
              <a:buAutoNum type="arabicPeriod"/>
              <a:defRPr/>
            </a:pPr>
            <a:endParaRPr lang="es-CL" sz="1800" dirty="0" smtClean="0">
              <a:solidFill>
                <a:schemeClr val="tx1">
                  <a:lumMod val="75000"/>
                  <a:lumOff val="25000"/>
                </a:schemeClr>
              </a:solidFill>
              <a:latin typeface="Verdana" pitchFamily="34" charset="0"/>
              <a:ea typeface="Verdana" pitchFamily="34" charset="0"/>
              <a:cs typeface="Verdana" pitchFamily="34" charset="0"/>
            </a:endParaRPr>
          </a:p>
          <a:p>
            <a:pPr eaLnBrk="1" hangingPunct="1">
              <a:lnSpc>
                <a:spcPct val="150000"/>
              </a:lnSpc>
              <a:spcBef>
                <a:spcPts val="0"/>
              </a:spcBef>
              <a:defRPr/>
            </a:pPr>
            <a:r>
              <a:rPr lang="es-CL" sz="1800" dirty="0" smtClean="0">
                <a:solidFill>
                  <a:schemeClr val="tx1">
                    <a:lumMod val="75000"/>
                    <a:lumOff val="25000"/>
                  </a:schemeClr>
                </a:solidFill>
                <a:latin typeface="Verdana" pitchFamily="34" charset="0"/>
                <a:ea typeface="Verdana" pitchFamily="34" charset="0"/>
                <a:cs typeface="Verdana" pitchFamily="34" charset="0"/>
              </a:rPr>
              <a:t>2. Marco </a:t>
            </a:r>
            <a:r>
              <a:rPr lang="es-CL" sz="1800" dirty="0">
                <a:solidFill>
                  <a:schemeClr val="tx1">
                    <a:lumMod val="75000"/>
                    <a:lumOff val="25000"/>
                  </a:schemeClr>
                </a:solidFill>
                <a:latin typeface="Verdana" pitchFamily="34" charset="0"/>
                <a:ea typeface="Verdana" pitchFamily="34" charset="0"/>
                <a:cs typeface="Verdana" pitchFamily="34" charset="0"/>
              </a:rPr>
              <a:t>legal y prestaciones Vigentes</a:t>
            </a:r>
          </a:p>
          <a:p>
            <a:pPr eaLnBrk="1" hangingPunct="1">
              <a:lnSpc>
                <a:spcPct val="150000"/>
              </a:lnSpc>
              <a:defRPr/>
            </a:pPr>
            <a:r>
              <a:rPr lang="es-CL" sz="1800" dirty="0" smtClean="0">
                <a:solidFill>
                  <a:schemeClr val="tx1">
                    <a:lumMod val="75000"/>
                    <a:lumOff val="25000"/>
                  </a:schemeClr>
                </a:solidFill>
                <a:latin typeface="Verdana" pitchFamily="34" charset="0"/>
                <a:ea typeface="Verdana" pitchFamily="34" charset="0"/>
                <a:cs typeface="Verdana" pitchFamily="34" charset="0"/>
              </a:rPr>
              <a:t>3. Situación a la fecha</a:t>
            </a:r>
          </a:p>
          <a:p>
            <a:pPr marL="342900" indent="-342900" eaLnBrk="1" hangingPunct="1">
              <a:lnSpc>
                <a:spcPct val="150000"/>
              </a:lnSpc>
              <a:buFont typeface="Arial" charset="0"/>
              <a:buAutoNum type="arabicPeriod"/>
              <a:defRPr/>
            </a:pPr>
            <a:endParaRPr lang="es-CL" sz="600" dirty="0" smtClean="0">
              <a:solidFill>
                <a:schemeClr val="tx1">
                  <a:lumMod val="75000"/>
                  <a:lumOff val="25000"/>
                </a:schemeClr>
              </a:solidFill>
              <a:latin typeface="Verdana" pitchFamily="34" charset="0"/>
              <a:ea typeface="Verdana" pitchFamily="34" charset="0"/>
              <a:cs typeface="Verdana" pitchFamily="34" charset="0"/>
            </a:endParaRPr>
          </a:p>
          <a:p>
            <a:pPr eaLnBrk="1" hangingPunct="1">
              <a:lnSpc>
                <a:spcPct val="150000"/>
              </a:lnSpc>
              <a:defRPr/>
            </a:pPr>
            <a:r>
              <a:rPr lang="es-CL" sz="1800" dirty="0" smtClean="0">
                <a:solidFill>
                  <a:schemeClr val="tx1">
                    <a:lumMod val="75000"/>
                    <a:lumOff val="25000"/>
                  </a:schemeClr>
                </a:solidFill>
                <a:latin typeface="Verdana" pitchFamily="34" charset="0"/>
                <a:ea typeface="Verdana" pitchFamily="34" charset="0"/>
                <a:cs typeface="Verdana" pitchFamily="34" charset="0"/>
              </a:rPr>
              <a:t>4. Acciones y Gestiones Realizadas</a:t>
            </a:r>
          </a:p>
          <a:p>
            <a:pPr marL="342900" indent="-342900" eaLnBrk="1" hangingPunct="1">
              <a:lnSpc>
                <a:spcPct val="150000"/>
              </a:lnSpc>
              <a:buFont typeface="Arial" charset="0"/>
              <a:buAutoNum type="arabicPeriod"/>
              <a:defRPr/>
            </a:pPr>
            <a:endParaRPr lang="es-CL" sz="600" dirty="0" smtClean="0">
              <a:solidFill>
                <a:schemeClr val="tx1">
                  <a:lumMod val="75000"/>
                  <a:lumOff val="25000"/>
                </a:schemeClr>
              </a:solidFill>
              <a:latin typeface="Verdana" pitchFamily="34" charset="0"/>
              <a:ea typeface="Verdana" pitchFamily="34" charset="0"/>
              <a:cs typeface="Verdana" pitchFamily="34" charset="0"/>
            </a:endParaRPr>
          </a:p>
          <a:p>
            <a:pPr marL="342900" indent="-342900" eaLnBrk="1" hangingPunct="1">
              <a:lnSpc>
                <a:spcPct val="150000"/>
              </a:lnSpc>
              <a:buFont typeface="Arial" charset="0"/>
              <a:buAutoNum type="arabicPeriod"/>
              <a:defRPr/>
            </a:pPr>
            <a:r>
              <a:rPr lang="es-CL" sz="1800" dirty="0" smtClean="0">
                <a:solidFill>
                  <a:schemeClr val="tx1">
                    <a:lumMod val="75000"/>
                    <a:lumOff val="25000"/>
                  </a:schemeClr>
                </a:solidFill>
                <a:latin typeface="Verdana" pitchFamily="34" charset="0"/>
                <a:ea typeface="Verdana" pitchFamily="34" charset="0"/>
                <a:cs typeface="Verdana" pitchFamily="34" charset="0"/>
              </a:rPr>
              <a:t>Ejes del Trabajo Actual</a:t>
            </a:r>
          </a:p>
          <a:p>
            <a:pPr marL="342900" indent="-342900" eaLnBrk="1" hangingPunct="1">
              <a:lnSpc>
                <a:spcPct val="150000"/>
              </a:lnSpc>
              <a:buFont typeface="Arial" charset="0"/>
              <a:buAutoNum type="arabicPeriod"/>
              <a:defRPr/>
            </a:pPr>
            <a:endParaRPr lang="es-CL" sz="600" dirty="0">
              <a:solidFill>
                <a:schemeClr val="tx1">
                  <a:lumMod val="75000"/>
                  <a:lumOff val="25000"/>
                </a:schemeClr>
              </a:solidFill>
              <a:latin typeface="Verdana" pitchFamily="34" charset="0"/>
              <a:ea typeface="Verdana" pitchFamily="34" charset="0"/>
              <a:cs typeface="Verdana" pitchFamily="34" charset="0"/>
            </a:endParaRPr>
          </a:p>
          <a:p>
            <a:pPr marL="342900" indent="-342900" eaLnBrk="1" hangingPunct="1">
              <a:lnSpc>
                <a:spcPct val="150000"/>
              </a:lnSpc>
              <a:buFont typeface="Arial" charset="0"/>
              <a:buAutoNum type="arabicPeriod"/>
              <a:defRPr/>
            </a:pPr>
            <a:r>
              <a:rPr lang="es-CL" sz="1800" dirty="0" smtClean="0">
                <a:solidFill>
                  <a:schemeClr val="tx1">
                    <a:lumMod val="75000"/>
                    <a:lumOff val="25000"/>
                  </a:schemeClr>
                </a:solidFill>
                <a:latin typeface="Verdana" pitchFamily="34" charset="0"/>
                <a:ea typeface="Verdana" pitchFamily="34" charset="0"/>
                <a:cs typeface="Verdana" pitchFamily="34" charset="0"/>
              </a:rPr>
              <a:t>Desafíos</a:t>
            </a:r>
          </a:p>
          <a:p>
            <a:pPr marL="342900" indent="-342900" eaLnBrk="1" hangingPunct="1">
              <a:lnSpc>
                <a:spcPct val="150000"/>
              </a:lnSpc>
              <a:buFont typeface="Arial" charset="0"/>
              <a:buAutoNum type="arabicPeriod"/>
              <a:defRPr/>
            </a:pPr>
            <a:endParaRPr lang="es-CL" sz="600" dirty="0" smtClean="0">
              <a:solidFill>
                <a:schemeClr val="tx1">
                  <a:lumMod val="75000"/>
                  <a:lumOff val="25000"/>
                </a:schemeClr>
              </a:solidFill>
              <a:latin typeface="Verdana" pitchFamily="34" charset="0"/>
              <a:ea typeface="Verdana" pitchFamily="34" charset="0"/>
              <a:cs typeface="Verdana" pitchFamily="34" charset="0"/>
            </a:endParaRPr>
          </a:p>
          <a:p>
            <a:pPr marL="342900" indent="-342900" eaLnBrk="1" hangingPunct="1">
              <a:lnSpc>
                <a:spcPct val="150000"/>
              </a:lnSpc>
              <a:buFont typeface="Arial" charset="0"/>
              <a:buAutoNum type="arabicPeriod"/>
              <a:defRPr/>
            </a:pPr>
            <a:r>
              <a:rPr lang="es-CL" sz="1800" dirty="0" smtClean="0">
                <a:solidFill>
                  <a:schemeClr val="tx1">
                    <a:lumMod val="75000"/>
                    <a:lumOff val="25000"/>
                  </a:schemeClr>
                </a:solidFill>
                <a:latin typeface="Verdana" pitchFamily="34" charset="0"/>
                <a:ea typeface="Verdana" pitchFamily="34" charset="0"/>
                <a:cs typeface="Verdana" pitchFamily="34" charset="0"/>
              </a:rPr>
              <a:t>Reflexiones Finales</a:t>
            </a:r>
            <a:endParaRPr lang="es-CL" sz="1800" dirty="0">
              <a:solidFill>
                <a:schemeClr val="tx1">
                  <a:lumMod val="75000"/>
                  <a:lumOff val="25000"/>
                </a:schemeClr>
              </a:solidFill>
              <a:latin typeface="Verdana" pitchFamily="34" charset="0"/>
              <a:ea typeface="Verdana" pitchFamily="34" charset="0"/>
              <a:cs typeface="Verdana" pitchFamily="34" charset="0"/>
            </a:endParaRPr>
          </a:p>
        </p:txBody>
      </p:sp>
      <p:pic>
        <p:nvPicPr>
          <p:cNvPr id="35844" name="Picture 13" descr="Complemento-Logo-Gobierno-160x14px.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06400" y="0"/>
            <a:ext cx="20320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5" name="5 Rectángulo"/>
          <p:cNvSpPr>
            <a:spLocks noChangeArrowheads="1"/>
          </p:cNvSpPr>
          <p:nvPr/>
        </p:nvSpPr>
        <p:spPr bwMode="auto">
          <a:xfrm>
            <a:off x="3295650" y="387350"/>
            <a:ext cx="55435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lgn="just"/>
            <a:r>
              <a:rPr lang="es-CL" b="1">
                <a:solidFill>
                  <a:srgbClr val="00A79D"/>
                </a:solidFill>
                <a:latin typeface="Verdana" pitchFamily="34" charset="0"/>
              </a:rPr>
              <a:t>CONTENIDOS</a:t>
            </a:r>
          </a:p>
        </p:txBody>
      </p:sp>
      <p:sp>
        <p:nvSpPr>
          <p:cNvPr id="6" name="5 Rectángulo"/>
          <p:cNvSpPr/>
          <p:nvPr/>
        </p:nvSpPr>
        <p:spPr>
          <a:xfrm>
            <a:off x="3286124" y="2415653"/>
            <a:ext cx="5172075" cy="450376"/>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p>
        </p:txBody>
      </p:sp>
    </p:spTree>
    <p:extLst>
      <p:ext uri="{BB962C8B-B14F-4D97-AF65-F5344CB8AC3E}">
        <p14:creationId xmlns:p14="http://schemas.microsoft.com/office/powerpoint/2010/main" val="41916459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Content Placeholder 13"/>
          <p:cNvSpPr txBox="1">
            <a:spLocks/>
          </p:cNvSpPr>
          <p:nvPr/>
        </p:nvSpPr>
        <p:spPr bwMode="auto">
          <a:xfrm>
            <a:off x="406400" y="319088"/>
            <a:ext cx="8204200" cy="49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r>
              <a:rPr lang="es-CL" b="1" dirty="0" smtClean="0">
                <a:solidFill>
                  <a:srgbClr val="00A79D"/>
                </a:solidFill>
                <a:latin typeface="Verdana" pitchFamily="34" charset="0"/>
              </a:rPr>
              <a:t>3. SITUACIÓN A LA FECHA: </a:t>
            </a:r>
            <a:r>
              <a:rPr lang="es-CL" b="1" dirty="0">
                <a:solidFill>
                  <a:srgbClr val="00A79D"/>
                </a:solidFill>
                <a:latin typeface="Verdana" pitchFamily="34" charset="0"/>
              </a:rPr>
              <a:t>ESTADÍSTICAS </a:t>
            </a:r>
          </a:p>
        </p:txBody>
      </p:sp>
      <p:sp>
        <p:nvSpPr>
          <p:cNvPr id="6" name="2 Marcador de contenido"/>
          <p:cNvSpPr>
            <a:spLocks noGrp="1"/>
          </p:cNvSpPr>
          <p:nvPr>
            <p:ph sz="quarter" idx="12"/>
          </p:nvPr>
        </p:nvSpPr>
        <p:spPr bwMode="auto">
          <a:xfrm>
            <a:off x="406400" y="923925"/>
            <a:ext cx="8331200" cy="747713"/>
          </a:xfrm>
          <a:extLst/>
        </p:spPr>
        <p:txBody>
          <a:bodyPr wrap="square" lIns="91440" tIns="45720" rIns="91440" bIns="45720" numCol="1" anchor="t" anchorCtr="0" compatLnSpc="1">
            <a:prstTxWarp prst="textNoShape">
              <a:avLst/>
            </a:prstTxWarp>
          </a:bodyPr>
          <a:lstStyle/>
          <a:p>
            <a:pPr marL="457200" indent="-457200" algn="just" fontAlgn="base">
              <a:spcAft>
                <a:spcPct val="0"/>
              </a:spcAft>
              <a:buFont typeface="Arial" charset="0"/>
              <a:buAutoNum type="arabicPeriod"/>
              <a:defRPr/>
            </a:pPr>
            <a:r>
              <a:rPr lang="es-MX" sz="1600" dirty="0" smtClean="0">
                <a:solidFill>
                  <a:schemeClr val="tx1">
                    <a:lumMod val="75000"/>
                    <a:lumOff val="25000"/>
                  </a:schemeClr>
                </a:solidFill>
                <a:latin typeface="Verdana" pitchFamily="34" charset="0"/>
              </a:rPr>
              <a:t>Etapa de Pre – Comercialización de Dispositivos Médicos</a:t>
            </a:r>
          </a:p>
          <a:p>
            <a:pPr marL="457200" indent="-457200" algn="just" fontAlgn="base">
              <a:spcAft>
                <a:spcPct val="0"/>
              </a:spcAft>
              <a:buFont typeface="Arial" charset="0"/>
              <a:buAutoNum type="arabicPeriod"/>
              <a:defRPr/>
            </a:pPr>
            <a:endParaRPr lang="es-MX" dirty="0">
              <a:solidFill>
                <a:schemeClr val="tx1">
                  <a:lumMod val="75000"/>
                  <a:lumOff val="25000"/>
                </a:schemeClr>
              </a:solidFill>
              <a:latin typeface="Verdana" pitchFamily="34" charset="0"/>
            </a:endParaRPr>
          </a:p>
          <a:p>
            <a:pPr marL="457200" indent="-457200" algn="just" fontAlgn="base">
              <a:spcAft>
                <a:spcPct val="0"/>
              </a:spcAft>
              <a:buFont typeface="Arial" charset="0"/>
              <a:buAutoNum type="arabicPeriod"/>
              <a:defRPr/>
            </a:pPr>
            <a:endParaRPr lang="es-MX" dirty="0" smtClean="0">
              <a:solidFill>
                <a:schemeClr val="tx1">
                  <a:lumMod val="75000"/>
                  <a:lumOff val="25000"/>
                </a:schemeClr>
              </a:solidFill>
              <a:latin typeface="Verdana" pitchFamily="34" charset="0"/>
            </a:endParaRPr>
          </a:p>
          <a:p>
            <a:pPr algn="just" fontAlgn="base">
              <a:spcAft>
                <a:spcPct val="0"/>
              </a:spcAft>
              <a:defRPr/>
            </a:pPr>
            <a:endParaRPr lang="es-MX" dirty="0">
              <a:solidFill>
                <a:schemeClr val="tx1">
                  <a:lumMod val="75000"/>
                  <a:lumOff val="25000"/>
                </a:schemeClr>
              </a:solidFill>
              <a:latin typeface="Verdana" pitchFamily="34" charset="0"/>
            </a:endParaRPr>
          </a:p>
          <a:p>
            <a:pPr marL="457200" indent="-457200" algn="just" fontAlgn="base">
              <a:spcAft>
                <a:spcPct val="0"/>
              </a:spcAft>
              <a:buFont typeface="Arial" charset="0"/>
              <a:buAutoNum type="arabicPeriod"/>
              <a:defRPr/>
            </a:pPr>
            <a:endParaRPr lang="es-MX" dirty="0" smtClean="0">
              <a:solidFill>
                <a:schemeClr val="tx1">
                  <a:lumMod val="75000"/>
                  <a:lumOff val="25000"/>
                </a:schemeClr>
              </a:solidFill>
              <a:latin typeface="Verdana" pitchFamily="34" charset="0"/>
            </a:endParaRPr>
          </a:p>
          <a:p>
            <a:pPr marL="457200" indent="-457200" algn="just" fontAlgn="base">
              <a:spcAft>
                <a:spcPct val="0"/>
              </a:spcAft>
              <a:buFont typeface="Arial" charset="0"/>
              <a:buAutoNum type="arabicPeriod"/>
              <a:defRPr/>
            </a:pPr>
            <a:endParaRPr lang="es-MX" dirty="0">
              <a:solidFill>
                <a:schemeClr val="tx1">
                  <a:lumMod val="75000"/>
                  <a:lumOff val="25000"/>
                </a:schemeClr>
              </a:solidFill>
              <a:latin typeface="Verdana" pitchFamily="34" charset="0"/>
            </a:endParaRPr>
          </a:p>
          <a:p>
            <a:pPr marL="457200" indent="-457200" algn="just" fontAlgn="base">
              <a:spcAft>
                <a:spcPct val="0"/>
              </a:spcAft>
              <a:buFont typeface="Arial" charset="0"/>
              <a:buAutoNum type="arabicPeriod"/>
              <a:defRPr/>
            </a:pPr>
            <a:endParaRPr lang="es-MX" dirty="0" smtClean="0">
              <a:solidFill>
                <a:schemeClr val="tx1">
                  <a:lumMod val="75000"/>
                  <a:lumOff val="25000"/>
                </a:schemeClr>
              </a:solidFill>
              <a:latin typeface="Verdana" pitchFamily="34" charset="0"/>
            </a:endParaRPr>
          </a:p>
          <a:p>
            <a:pPr algn="just" fontAlgn="base">
              <a:spcAft>
                <a:spcPct val="0"/>
              </a:spcAft>
              <a:defRPr/>
            </a:pPr>
            <a:endParaRPr lang="es-MX" dirty="0">
              <a:solidFill>
                <a:schemeClr val="tx1">
                  <a:lumMod val="75000"/>
                  <a:lumOff val="25000"/>
                </a:schemeClr>
              </a:solidFill>
              <a:latin typeface="Verdana" pitchFamily="34" charset="0"/>
            </a:endParaRPr>
          </a:p>
        </p:txBody>
      </p:sp>
      <p:sp>
        <p:nvSpPr>
          <p:cNvPr id="45060" name="CuadroTexto 9"/>
          <p:cNvSpPr txBox="1">
            <a:spLocks noChangeArrowheads="1"/>
          </p:cNvSpPr>
          <p:nvPr/>
        </p:nvSpPr>
        <p:spPr bwMode="auto">
          <a:xfrm>
            <a:off x="433388" y="1701800"/>
            <a:ext cx="4075112" cy="2892425"/>
          </a:xfrm>
          <a:prstGeom prst="rect">
            <a:avLst/>
          </a:prstGeom>
          <a:noFill/>
          <a:ln w="222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endParaRPr lang="es-CL" altLang="es-CL"/>
          </a:p>
        </p:txBody>
      </p:sp>
      <p:pic>
        <p:nvPicPr>
          <p:cNvPr id="4506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9300" y="2060575"/>
            <a:ext cx="3443288" cy="186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4 CuadroTexto"/>
          <p:cNvSpPr txBox="1"/>
          <p:nvPr/>
        </p:nvSpPr>
        <p:spPr>
          <a:xfrm>
            <a:off x="433388" y="1393825"/>
            <a:ext cx="3925887" cy="307975"/>
          </a:xfrm>
          <a:prstGeom prst="rect">
            <a:avLst/>
          </a:prstGeom>
          <a:noFill/>
        </p:spPr>
        <p:txBody>
          <a:bodyPr>
            <a:spAutoFit/>
          </a:bodyPr>
          <a:lstStyle/>
          <a:p>
            <a:pPr algn="just">
              <a:defRPr/>
            </a:pPr>
            <a:r>
              <a:rPr lang="es-CL" sz="1400" b="1" dirty="0">
                <a:solidFill>
                  <a:schemeClr val="tx1">
                    <a:lumMod val="65000"/>
                    <a:lumOff val="35000"/>
                  </a:schemeClr>
                </a:solidFill>
                <a:latin typeface="+mn-lt"/>
              </a:rPr>
              <a:t>Tipo de Dispositivo Médico registrado</a:t>
            </a:r>
            <a:endParaRPr lang="en-US" sz="1400" b="1" dirty="0">
              <a:solidFill>
                <a:schemeClr val="tx1">
                  <a:lumMod val="65000"/>
                  <a:lumOff val="35000"/>
                </a:schemeClr>
              </a:solidFill>
              <a:latin typeface="+mn-lt"/>
            </a:endParaRPr>
          </a:p>
        </p:txBody>
      </p:sp>
      <p:graphicFrame>
        <p:nvGraphicFramePr>
          <p:cNvPr id="45063" name="9 Objeto"/>
          <p:cNvGraphicFramePr>
            <a:graphicFrameLocks/>
          </p:cNvGraphicFramePr>
          <p:nvPr/>
        </p:nvGraphicFramePr>
        <p:xfrm>
          <a:off x="4678363" y="1701800"/>
          <a:ext cx="3932237" cy="2892425"/>
        </p:xfrm>
        <a:graphic>
          <a:graphicData uri="http://schemas.openxmlformats.org/presentationml/2006/ole">
            <mc:AlternateContent xmlns:mc="http://schemas.openxmlformats.org/markup-compatibility/2006">
              <mc:Choice xmlns:v="urn:schemas-microsoft-com:vml" Requires="v">
                <p:oleObj spid="_x0000_s64522" name="Chart" r:id="rId4" imgW="4767485" imgH="3182388" progId="Excel.Chart.8">
                  <p:embed/>
                </p:oleObj>
              </mc:Choice>
              <mc:Fallback>
                <p:oleObj name="Chart" r:id="rId4" imgW="4767485" imgH="3182388" progId="Excel.Chart.8">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8363" y="1701800"/>
                        <a:ext cx="3932237" cy="2892425"/>
                      </a:xfrm>
                      <a:prstGeom prst="rect">
                        <a:avLst/>
                      </a:prstGeom>
                      <a:noFill/>
                      <a:ln w="22225">
                        <a:solidFill>
                          <a:srgbClr val="40404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10 CuadroTexto"/>
          <p:cNvSpPr txBox="1"/>
          <p:nvPr/>
        </p:nvSpPr>
        <p:spPr>
          <a:xfrm>
            <a:off x="406400" y="4373563"/>
            <a:ext cx="8204200" cy="2924175"/>
          </a:xfrm>
          <a:prstGeom prst="rect">
            <a:avLst/>
          </a:prstGeom>
          <a:noFill/>
        </p:spPr>
        <p:txBody>
          <a:bodyPr>
            <a:spAutoFit/>
          </a:bodyPr>
          <a:lstStyle/>
          <a:p>
            <a:pPr algn="just">
              <a:defRPr/>
            </a:pPr>
            <a:endParaRPr lang="es-MX" sz="1500" dirty="0">
              <a:solidFill>
                <a:schemeClr val="tx1">
                  <a:lumMod val="75000"/>
                  <a:lumOff val="25000"/>
                </a:schemeClr>
              </a:solidFill>
              <a:latin typeface="Verdana" pitchFamily="34" charset="0"/>
              <a:ea typeface="Verdana" pitchFamily="34" charset="0"/>
              <a:cs typeface="Verdana" pitchFamily="34" charset="0"/>
            </a:endParaRPr>
          </a:p>
          <a:p>
            <a:pPr marL="285750" indent="-285750" algn="just">
              <a:buFont typeface="Wingdings" pitchFamily="2" charset="2"/>
              <a:buChar char="§"/>
              <a:defRPr/>
            </a:pPr>
            <a:r>
              <a:rPr lang="es-MX" sz="1500" dirty="0">
                <a:solidFill>
                  <a:schemeClr val="tx1">
                    <a:lumMod val="75000"/>
                    <a:lumOff val="25000"/>
                  </a:schemeClr>
                </a:solidFill>
                <a:latin typeface="Verdana" pitchFamily="34" charset="0"/>
                <a:ea typeface="Verdana" pitchFamily="34" charset="0"/>
                <a:cs typeface="Verdana" pitchFamily="34" charset="0"/>
              </a:rPr>
              <a:t>De acuerdo a la regulación actual, sólo 5 tipos de dispositivos médicos se encuentran bajo control obligatorio y sometidos a exigencia de registro sanitario:</a:t>
            </a:r>
          </a:p>
          <a:p>
            <a:pPr marL="285750" indent="-285750" algn="just">
              <a:buFont typeface="Wingdings" pitchFamily="2" charset="2"/>
              <a:buChar char="§"/>
              <a:defRPr/>
            </a:pPr>
            <a:endParaRPr lang="es-MX" sz="300" dirty="0">
              <a:solidFill>
                <a:schemeClr val="tx1">
                  <a:lumMod val="75000"/>
                  <a:lumOff val="25000"/>
                </a:schemeClr>
              </a:solidFill>
              <a:latin typeface="Verdana" pitchFamily="34" charset="0"/>
              <a:ea typeface="Verdana" pitchFamily="34" charset="0"/>
              <a:cs typeface="Verdana" pitchFamily="34" charset="0"/>
            </a:endParaRPr>
          </a:p>
          <a:p>
            <a:pPr marL="285750" indent="-285750" algn="just">
              <a:buFont typeface="Wingdings" pitchFamily="2" charset="2"/>
              <a:buChar char="Ø"/>
              <a:defRPr/>
            </a:pPr>
            <a:r>
              <a:rPr lang="es-MX" sz="1500" dirty="0">
                <a:solidFill>
                  <a:schemeClr val="tx1">
                    <a:lumMod val="75000"/>
                    <a:lumOff val="25000"/>
                  </a:schemeClr>
                </a:solidFill>
                <a:latin typeface="Verdana" pitchFamily="34" charset="0"/>
                <a:ea typeface="Verdana" pitchFamily="34" charset="0"/>
                <a:cs typeface="Verdana" pitchFamily="34" charset="0"/>
              </a:rPr>
              <a:t> Preservativos masculinos de látex</a:t>
            </a:r>
          </a:p>
          <a:p>
            <a:pPr marL="285750" indent="-285750" algn="just">
              <a:buFont typeface="Wingdings" pitchFamily="2" charset="2"/>
              <a:buChar char="Ø"/>
              <a:defRPr/>
            </a:pPr>
            <a:endParaRPr lang="es-MX" sz="300" dirty="0">
              <a:solidFill>
                <a:schemeClr val="tx1">
                  <a:lumMod val="75000"/>
                  <a:lumOff val="25000"/>
                </a:schemeClr>
              </a:solidFill>
              <a:latin typeface="Verdana" pitchFamily="34" charset="0"/>
              <a:ea typeface="Verdana" pitchFamily="34" charset="0"/>
              <a:cs typeface="Verdana" pitchFamily="34" charset="0"/>
            </a:endParaRPr>
          </a:p>
          <a:p>
            <a:pPr marL="285750" indent="-285750" algn="just">
              <a:buFont typeface="Wingdings" pitchFamily="2" charset="2"/>
              <a:buChar char="Ø"/>
              <a:defRPr/>
            </a:pPr>
            <a:r>
              <a:rPr lang="es-MX" sz="1500" dirty="0">
                <a:solidFill>
                  <a:schemeClr val="tx1">
                    <a:lumMod val="75000"/>
                    <a:lumOff val="25000"/>
                  </a:schemeClr>
                </a:solidFill>
                <a:latin typeface="Verdana" pitchFamily="34" charset="0"/>
                <a:ea typeface="Verdana" pitchFamily="34" charset="0"/>
                <a:cs typeface="Verdana" pitchFamily="34" charset="0"/>
              </a:rPr>
              <a:t> Guantes de examinación de látex</a:t>
            </a:r>
          </a:p>
          <a:p>
            <a:pPr marL="285750" indent="-285750" algn="just">
              <a:buFont typeface="Wingdings" pitchFamily="2" charset="2"/>
              <a:buChar char="Ø"/>
              <a:defRPr/>
            </a:pPr>
            <a:endParaRPr lang="es-MX" sz="300" dirty="0">
              <a:solidFill>
                <a:schemeClr val="tx1">
                  <a:lumMod val="75000"/>
                  <a:lumOff val="25000"/>
                </a:schemeClr>
              </a:solidFill>
              <a:latin typeface="Verdana" pitchFamily="34" charset="0"/>
              <a:ea typeface="Verdana" pitchFamily="34" charset="0"/>
              <a:cs typeface="Verdana" pitchFamily="34" charset="0"/>
            </a:endParaRPr>
          </a:p>
          <a:p>
            <a:pPr marL="285750" indent="-285750" algn="just">
              <a:buFont typeface="Wingdings" pitchFamily="2" charset="2"/>
              <a:buChar char="Ø"/>
              <a:defRPr/>
            </a:pPr>
            <a:r>
              <a:rPr lang="es-MX" sz="1500" dirty="0">
                <a:solidFill>
                  <a:schemeClr val="tx1">
                    <a:lumMod val="75000"/>
                    <a:lumOff val="25000"/>
                  </a:schemeClr>
                </a:solidFill>
                <a:latin typeface="Verdana" pitchFamily="34" charset="0"/>
                <a:ea typeface="Verdana" pitchFamily="34" charset="0"/>
                <a:cs typeface="Verdana" pitchFamily="34" charset="0"/>
              </a:rPr>
              <a:t> Guantes quirúrgicos de látex</a:t>
            </a:r>
          </a:p>
          <a:p>
            <a:pPr algn="just">
              <a:defRPr/>
            </a:pPr>
            <a:endParaRPr lang="es-MX" sz="300" dirty="0">
              <a:solidFill>
                <a:schemeClr val="tx1">
                  <a:lumMod val="75000"/>
                  <a:lumOff val="25000"/>
                </a:schemeClr>
              </a:solidFill>
              <a:latin typeface="Verdana" pitchFamily="34" charset="0"/>
              <a:ea typeface="Verdana" pitchFamily="34" charset="0"/>
              <a:cs typeface="Verdana" pitchFamily="34" charset="0"/>
            </a:endParaRPr>
          </a:p>
          <a:p>
            <a:pPr marL="285750" indent="-285750" algn="just">
              <a:buFont typeface="Wingdings" pitchFamily="2" charset="2"/>
              <a:buChar char="Ø"/>
              <a:defRPr/>
            </a:pPr>
            <a:r>
              <a:rPr lang="es-MX" sz="1500" dirty="0">
                <a:solidFill>
                  <a:schemeClr val="tx1">
                    <a:lumMod val="75000"/>
                    <a:lumOff val="25000"/>
                  </a:schemeClr>
                </a:solidFill>
                <a:latin typeface="Verdana" pitchFamily="34" charset="0"/>
                <a:ea typeface="Verdana" pitchFamily="34" charset="0"/>
                <a:cs typeface="Verdana" pitchFamily="34" charset="0"/>
              </a:rPr>
              <a:t> Agujas hipodérmicas estériles de un solo uso</a:t>
            </a:r>
          </a:p>
          <a:p>
            <a:pPr algn="just">
              <a:defRPr/>
            </a:pPr>
            <a:endParaRPr lang="es-MX" sz="300" dirty="0">
              <a:solidFill>
                <a:schemeClr val="tx1">
                  <a:lumMod val="75000"/>
                  <a:lumOff val="25000"/>
                </a:schemeClr>
              </a:solidFill>
              <a:latin typeface="Verdana" pitchFamily="34" charset="0"/>
              <a:ea typeface="Verdana" pitchFamily="34" charset="0"/>
              <a:cs typeface="Verdana" pitchFamily="34" charset="0"/>
            </a:endParaRPr>
          </a:p>
          <a:p>
            <a:pPr marL="285750" indent="-285750" algn="just">
              <a:buFont typeface="Wingdings" pitchFamily="2" charset="2"/>
              <a:buChar char="Ø"/>
              <a:defRPr/>
            </a:pPr>
            <a:r>
              <a:rPr lang="es-MX" sz="1500" dirty="0">
                <a:solidFill>
                  <a:schemeClr val="tx1">
                    <a:lumMod val="75000"/>
                    <a:lumOff val="25000"/>
                  </a:schemeClr>
                </a:solidFill>
                <a:latin typeface="Verdana" pitchFamily="34" charset="0"/>
                <a:ea typeface="Verdana" pitchFamily="34" charset="0"/>
                <a:cs typeface="Verdana" pitchFamily="34" charset="0"/>
              </a:rPr>
              <a:t> Jeringas hipodérmicas estériles de un solo uso</a:t>
            </a:r>
          </a:p>
          <a:p>
            <a:pPr marL="285750" indent="-285750" algn="just">
              <a:buFont typeface="Wingdings" pitchFamily="2" charset="2"/>
              <a:buChar char="Ø"/>
              <a:defRPr/>
            </a:pPr>
            <a:endParaRPr lang="es-MX" sz="1500" dirty="0">
              <a:solidFill>
                <a:schemeClr val="tx1">
                  <a:lumMod val="75000"/>
                  <a:lumOff val="25000"/>
                </a:schemeClr>
              </a:solidFill>
              <a:latin typeface="Verdana" pitchFamily="34" charset="0"/>
              <a:ea typeface="Verdana" pitchFamily="34" charset="0"/>
              <a:cs typeface="Verdana" pitchFamily="34" charset="0"/>
            </a:endParaRPr>
          </a:p>
          <a:p>
            <a:pPr marL="285750" indent="-285750" algn="just">
              <a:buFont typeface="Wingdings" pitchFamily="2" charset="2"/>
              <a:buChar char="Ø"/>
              <a:defRPr/>
            </a:pPr>
            <a:endParaRPr lang="es-MX" sz="1500" dirty="0">
              <a:solidFill>
                <a:schemeClr val="tx1">
                  <a:lumMod val="75000"/>
                  <a:lumOff val="25000"/>
                </a:schemeClr>
              </a:solidFill>
              <a:latin typeface="Verdana" pitchFamily="34" charset="0"/>
              <a:ea typeface="Verdana" pitchFamily="34" charset="0"/>
              <a:cs typeface="Verdana" pitchFamily="34" charset="0"/>
            </a:endParaRPr>
          </a:p>
          <a:p>
            <a:pPr marL="285750" indent="-285750" algn="just">
              <a:buFont typeface="Wingdings" pitchFamily="2" charset="2"/>
              <a:buChar char="Ø"/>
              <a:defRPr/>
            </a:pPr>
            <a:endParaRPr lang="es-MX" sz="400" dirty="0">
              <a:solidFill>
                <a:schemeClr val="tx1">
                  <a:lumMod val="75000"/>
                  <a:lumOff val="25000"/>
                </a:schemeClr>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2594930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Marcador de contenido"/>
          <p:cNvSpPr>
            <a:spLocks noGrp="1"/>
          </p:cNvSpPr>
          <p:nvPr>
            <p:ph sz="quarter" idx="12"/>
          </p:nvPr>
        </p:nvSpPr>
        <p:spPr bwMode="auto">
          <a:xfrm>
            <a:off x="406400" y="809625"/>
            <a:ext cx="8331200" cy="747713"/>
          </a:xfrm>
          <a:extLst/>
        </p:spPr>
        <p:txBody>
          <a:bodyPr wrap="square" lIns="91440" tIns="45720" rIns="91440" bIns="45720" numCol="1" anchor="t" anchorCtr="0" compatLnSpc="1">
            <a:prstTxWarp prst="textNoShape">
              <a:avLst/>
            </a:prstTxWarp>
          </a:bodyPr>
          <a:lstStyle/>
          <a:p>
            <a:pPr marL="457200" indent="-457200" algn="just" fontAlgn="base">
              <a:spcAft>
                <a:spcPct val="0"/>
              </a:spcAft>
              <a:buFont typeface="+mj-lt"/>
              <a:buAutoNum type="arabicPeriod" startAt="2"/>
              <a:defRPr/>
            </a:pPr>
            <a:r>
              <a:rPr lang="es-MX" sz="1600" dirty="0" smtClean="0">
                <a:solidFill>
                  <a:schemeClr val="tx1">
                    <a:lumMod val="75000"/>
                    <a:lumOff val="25000"/>
                  </a:schemeClr>
                </a:solidFill>
                <a:latin typeface="Verdana" pitchFamily="34" charset="0"/>
              </a:rPr>
              <a:t>Etapa de Post – Comercialización (Tecnovigilancia)</a:t>
            </a:r>
            <a:r>
              <a:rPr lang="es-MX" dirty="0" smtClean="0">
                <a:solidFill>
                  <a:schemeClr val="tx1">
                    <a:lumMod val="75000"/>
                    <a:lumOff val="25000"/>
                  </a:schemeClr>
                </a:solidFill>
                <a:latin typeface="Verdana" pitchFamily="34" charset="0"/>
              </a:rPr>
              <a:t> </a:t>
            </a:r>
            <a:endParaRPr lang="es-MX" dirty="0">
              <a:solidFill>
                <a:schemeClr val="tx1">
                  <a:lumMod val="75000"/>
                  <a:lumOff val="25000"/>
                </a:schemeClr>
              </a:solidFill>
              <a:latin typeface="Verdana" pitchFamily="34" charset="0"/>
            </a:endParaRPr>
          </a:p>
          <a:p>
            <a:pPr marL="457200" indent="-457200" algn="just" fontAlgn="base">
              <a:spcAft>
                <a:spcPct val="0"/>
              </a:spcAft>
              <a:buFont typeface="Arial" charset="0"/>
              <a:buAutoNum type="arabicPeriod" startAt="2"/>
              <a:defRPr/>
            </a:pPr>
            <a:endParaRPr lang="es-MX" dirty="0" smtClean="0">
              <a:solidFill>
                <a:schemeClr val="tx1">
                  <a:lumMod val="75000"/>
                  <a:lumOff val="25000"/>
                </a:schemeClr>
              </a:solidFill>
              <a:latin typeface="Verdana" pitchFamily="34" charset="0"/>
            </a:endParaRPr>
          </a:p>
          <a:p>
            <a:pPr marL="457200" indent="-457200" algn="just" fontAlgn="base">
              <a:spcAft>
                <a:spcPct val="0"/>
              </a:spcAft>
              <a:buFont typeface="Arial" charset="0"/>
              <a:buAutoNum type="arabicPeriod" startAt="2"/>
              <a:defRPr/>
            </a:pPr>
            <a:endParaRPr lang="es-MX" dirty="0">
              <a:solidFill>
                <a:schemeClr val="tx1">
                  <a:lumMod val="75000"/>
                  <a:lumOff val="25000"/>
                </a:schemeClr>
              </a:solidFill>
              <a:latin typeface="Verdana" pitchFamily="34" charset="0"/>
            </a:endParaRPr>
          </a:p>
          <a:p>
            <a:pPr algn="just" fontAlgn="base">
              <a:spcAft>
                <a:spcPct val="0"/>
              </a:spcAft>
              <a:defRPr/>
            </a:pPr>
            <a:endParaRPr lang="es-MX" dirty="0">
              <a:solidFill>
                <a:schemeClr val="tx1">
                  <a:lumMod val="75000"/>
                  <a:lumOff val="25000"/>
                </a:schemeClr>
              </a:solidFill>
              <a:latin typeface="Verdana" pitchFamily="34" charset="0"/>
            </a:endParaRPr>
          </a:p>
        </p:txBody>
      </p:sp>
      <p:pic>
        <p:nvPicPr>
          <p:cNvPr id="6" name="Picture 3"/>
          <p:cNvPicPr>
            <a:picLocks noChangeAspect="1" noChangeArrowheads="1"/>
          </p:cNvPicPr>
          <p:nvPr/>
        </p:nvPicPr>
        <p:blipFill>
          <a:blip r:embed="rId2"/>
          <a:srcRect/>
          <a:stretch>
            <a:fillRect/>
          </a:stretch>
        </p:blipFill>
        <p:spPr bwMode="auto">
          <a:xfrm>
            <a:off x="893763" y="1408113"/>
            <a:ext cx="6457950" cy="3181350"/>
          </a:xfrm>
          <a:prstGeom prst="rect">
            <a:avLst/>
          </a:prstGeom>
          <a:noFill/>
          <a:ln w="9525">
            <a:solidFill>
              <a:schemeClr val="tx1">
                <a:lumMod val="75000"/>
                <a:lumOff val="25000"/>
              </a:schemeClr>
            </a:solidFill>
            <a:miter lim="800000"/>
            <a:headEnd/>
            <a:tailEnd/>
          </a:ln>
          <a:effectLst/>
          <a:extLst/>
        </p:spPr>
      </p:pic>
      <p:sp>
        <p:nvSpPr>
          <p:cNvPr id="7" name="6 CuadroTexto"/>
          <p:cNvSpPr txBox="1"/>
          <p:nvPr/>
        </p:nvSpPr>
        <p:spPr>
          <a:xfrm>
            <a:off x="406400" y="4733925"/>
            <a:ext cx="7747000" cy="1830388"/>
          </a:xfrm>
          <a:prstGeom prst="rect">
            <a:avLst/>
          </a:prstGeom>
          <a:noFill/>
        </p:spPr>
        <p:txBody>
          <a:bodyPr>
            <a:spAutoFit/>
          </a:bodyPr>
          <a:lstStyle/>
          <a:p>
            <a:pPr marL="285750" indent="-285750" algn="just">
              <a:buFont typeface="Wingdings" pitchFamily="2" charset="2"/>
              <a:buChar char="§"/>
              <a:defRPr/>
            </a:pPr>
            <a:r>
              <a:rPr lang="es-MX" sz="1500" dirty="0">
                <a:solidFill>
                  <a:schemeClr val="tx1">
                    <a:lumMod val="75000"/>
                    <a:lumOff val="25000"/>
                  </a:schemeClr>
                </a:solidFill>
                <a:latin typeface="Verdana" pitchFamily="34" charset="0"/>
                <a:ea typeface="Verdana" pitchFamily="34" charset="0"/>
                <a:cs typeface="Verdana" pitchFamily="34" charset="0"/>
              </a:rPr>
              <a:t>Entre el 2015 y el 2017, se recibió un total de 294 notificaciones de dispositivos médicos.</a:t>
            </a:r>
          </a:p>
          <a:p>
            <a:pPr marL="285750" indent="-285750" algn="just">
              <a:buFont typeface="Wingdings" pitchFamily="2" charset="2"/>
              <a:buChar char="§"/>
              <a:defRPr/>
            </a:pPr>
            <a:endParaRPr lang="es-MX" sz="400" dirty="0">
              <a:solidFill>
                <a:schemeClr val="tx1">
                  <a:lumMod val="75000"/>
                  <a:lumOff val="25000"/>
                </a:schemeClr>
              </a:solidFill>
              <a:latin typeface="Verdana" pitchFamily="34" charset="0"/>
              <a:ea typeface="Verdana" pitchFamily="34" charset="0"/>
              <a:cs typeface="Verdana" pitchFamily="34" charset="0"/>
            </a:endParaRPr>
          </a:p>
          <a:p>
            <a:pPr marL="285750" indent="-285750" algn="just">
              <a:buFont typeface="Wingdings" pitchFamily="2" charset="2"/>
              <a:buChar char="§"/>
              <a:defRPr/>
            </a:pPr>
            <a:r>
              <a:rPr lang="es-MX" sz="1500" dirty="0">
                <a:solidFill>
                  <a:schemeClr val="tx1">
                    <a:lumMod val="75000"/>
                    <a:lumOff val="25000"/>
                  </a:schemeClr>
                </a:solidFill>
                <a:latin typeface="Verdana" pitchFamily="34" charset="0"/>
                <a:ea typeface="Verdana" pitchFamily="34" charset="0"/>
                <a:cs typeface="Verdana" pitchFamily="34" charset="0"/>
              </a:rPr>
              <a:t>De las cuales el 38,8% corresponden a dispositivos médicos controlados, 54,1% a dispositivos médicos no controlados y el 7,1% no incluye información referente al dispositivo (Figura 1). </a:t>
            </a:r>
          </a:p>
          <a:p>
            <a:pPr marL="285750" indent="-285750" algn="just">
              <a:buFont typeface="Wingdings" pitchFamily="2" charset="2"/>
              <a:buChar char="§"/>
              <a:defRPr/>
            </a:pPr>
            <a:endParaRPr lang="es-MX" sz="400" dirty="0">
              <a:solidFill>
                <a:schemeClr val="tx1">
                  <a:lumMod val="75000"/>
                  <a:lumOff val="25000"/>
                </a:schemeClr>
              </a:solidFill>
              <a:latin typeface="Verdana" pitchFamily="34" charset="0"/>
              <a:ea typeface="Verdana" pitchFamily="34" charset="0"/>
              <a:cs typeface="Verdana" pitchFamily="34" charset="0"/>
            </a:endParaRPr>
          </a:p>
          <a:p>
            <a:pPr marL="285750" indent="-285750" algn="just">
              <a:buFont typeface="Wingdings" pitchFamily="2" charset="2"/>
              <a:buChar char="§"/>
              <a:defRPr/>
            </a:pPr>
            <a:r>
              <a:rPr lang="es-MX" sz="1500" dirty="0">
                <a:solidFill>
                  <a:schemeClr val="tx1">
                    <a:lumMod val="75000"/>
                    <a:lumOff val="25000"/>
                  </a:schemeClr>
                </a:solidFill>
                <a:latin typeface="Verdana" pitchFamily="34" charset="0"/>
                <a:ea typeface="Verdana" pitchFamily="34" charset="0"/>
                <a:cs typeface="Verdana" pitchFamily="34" charset="0"/>
              </a:rPr>
              <a:t>Se identificó un </a:t>
            </a:r>
            <a:r>
              <a:rPr lang="es-MX" sz="1500" b="1" dirty="0">
                <a:solidFill>
                  <a:schemeClr val="tx1">
                    <a:lumMod val="75000"/>
                    <a:lumOff val="25000"/>
                  </a:schemeClr>
                </a:solidFill>
                <a:latin typeface="Verdana" pitchFamily="34" charset="0"/>
                <a:ea typeface="Verdana" pitchFamily="34" charset="0"/>
                <a:cs typeface="Verdana" pitchFamily="34" charset="0"/>
              </a:rPr>
              <a:t>aumento del 43,2% </a:t>
            </a:r>
            <a:r>
              <a:rPr lang="es-MX" sz="1500" dirty="0">
                <a:solidFill>
                  <a:schemeClr val="tx1">
                    <a:lumMod val="75000"/>
                    <a:lumOff val="25000"/>
                  </a:schemeClr>
                </a:solidFill>
                <a:latin typeface="Verdana" pitchFamily="34" charset="0"/>
                <a:ea typeface="Verdana" pitchFamily="34" charset="0"/>
                <a:cs typeface="Verdana" pitchFamily="34" charset="0"/>
              </a:rPr>
              <a:t>en el número de notificaciones recibidas al comparar los años 2015 y 2017. </a:t>
            </a:r>
            <a:endParaRPr lang="es-CL" sz="1500" dirty="0">
              <a:solidFill>
                <a:schemeClr val="tx1">
                  <a:lumMod val="75000"/>
                  <a:lumOff val="25000"/>
                </a:schemeClr>
              </a:solidFill>
              <a:latin typeface="Verdana" pitchFamily="34" charset="0"/>
              <a:ea typeface="Verdana" pitchFamily="34" charset="0"/>
              <a:cs typeface="Verdana" pitchFamily="34" charset="0"/>
            </a:endParaRPr>
          </a:p>
        </p:txBody>
      </p:sp>
      <p:sp>
        <p:nvSpPr>
          <p:cNvPr id="46085" name="Content Placeholder 13"/>
          <p:cNvSpPr txBox="1">
            <a:spLocks/>
          </p:cNvSpPr>
          <p:nvPr/>
        </p:nvSpPr>
        <p:spPr bwMode="auto">
          <a:xfrm>
            <a:off x="406400" y="319088"/>
            <a:ext cx="8204200" cy="49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r>
              <a:rPr lang="es-CL" b="1" dirty="0" smtClean="0">
                <a:solidFill>
                  <a:srgbClr val="00A79D"/>
                </a:solidFill>
                <a:latin typeface="Verdana" pitchFamily="34" charset="0"/>
              </a:rPr>
              <a:t>3. SITUACIÓN A LA FECHA: </a:t>
            </a:r>
            <a:r>
              <a:rPr lang="es-CL" b="1" dirty="0">
                <a:solidFill>
                  <a:srgbClr val="00A79D"/>
                </a:solidFill>
                <a:latin typeface="Verdana" pitchFamily="34" charset="0"/>
              </a:rPr>
              <a:t>ESTADÍSTICAS </a:t>
            </a:r>
          </a:p>
        </p:txBody>
      </p:sp>
    </p:spTree>
    <p:extLst>
      <p:ext uri="{BB962C8B-B14F-4D97-AF65-F5344CB8AC3E}">
        <p14:creationId xmlns:p14="http://schemas.microsoft.com/office/powerpoint/2010/main" val="29528622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6238" y="295275"/>
            <a:ext cx="4881562" cy="6467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CuadroTexto"/>
          <p:cNvSpPr txBox="1"/>
          <p:nvPr/>
        </p:nvSpPr>
        <p:spPr>
          <a:xfrm>
            <a:off x="5353050" y="290513"/>
            <a:ext cx="3333750" cy="6956425"/>
          </a:xfrm>
          <a:prstGeom prst="rect">
            <a:avLst/>
          </a:prstGeom>
          <a:noFill/>
        </p:spPr>
        <p:txBody>
          <a:bodyPr>
            <a:spAutoFit/>
          </a:bodyPr>
          <a:lstStyle/>
          <a:p>
            <a:pPr algn="just">
              <a:defRPr/>
            </a:pPr>
            <a:r>
              <a:rPr lang="es-CL" sz="1500" b="1" dirty="0">
                <a:solidFill>
                  <a:schemeClr val="tx1">
                    <a:lumMod val="65000"/>
                    <a:lumOff val="35000"/>
                  </a:schemeClr>
                </a:solidFill>
                <a:latin typeface="Verdana" pitchFamily="34" charset="0"/>
                <a:ea typeface="Verdana" pitchFamily="34" charset="0"/>
                <a:cs typeface="Verdana" pitchFamily="34" charset="0"/>
              </a:rPr>
              <a:t>Objetivo:</a:t>
            </a:r>
          </a:p>
          <a:p>
            <a:pPr algn="just">
              <a:defRPr/>
            </a:pPr>
            <a:endParaRPr lang="es-MX" sz="1500" dirty="0">
              <a:solidFill>
                <a:schemeClr val="tx1">
                  <a:lumMod val="75000"/>
                  <a:lumOff val="25000"/>
                </a:schemeClr>
              </a:solidFill>
              <a:latin typeface="Verdana" pitchFamily="34" charset="0"/>
              <a:ea typeface="Verdana" pitchFamily="34" charset="0"/>
              <a:cs typeface="Verdana" pitchFamily="34" charset="0"/>
            </a:endParaRPr>
          </a:p>
          <a:p>
            <a:pPr algn="just">
              <a:defRPr/>
            </a:pPr>
            <a:r>
              <a:rPr lang="es-MX" sz="1500" dirty="0">
                <a:solidFill>
                  <a:schemeClr val="tx1">
                    <a:lumMod val="75000"/>
                    <a:lumOff val="25000"/>
                  </a:schemeClr>
                </a:solidFill>
                <a:latin typeface="Verdana" pitchFamily="34" charset="0"/>
                <a:ea typeface="Verdana" pitchFamily="34" charset="0"/>
                <a:cs typeface="Verdana" pitchFamily="34" charset="0"/>
              </a:rPr>
              <a:t>El objetivo es dar a conocer los resultados de las notificaciones recibidas y consolidadas por la Sección de Tecnovigilancia para el período comprendido entre los años 2015 y 2017, estableciendo una línea base del estado actual del Sistema de Tecnovigilancia.</a:t>
            </a:r>
          </a:p>
          <a:p>
            <a:pPr algn="just">
              <a:defRPr/>
            </a:pPr>
            <a:endParaRPr lang="es-MX" sz="1000" b="1" i="1" dirty="0">
              <a:solidFill>
                <a:schemeClr val="tx1">
                  <a:lumMod val="75000"/>
                  <a:lumOff val="25000"/>
                </a:schemeClr>
              </a:solidFill>
              <a:latin typeface="Verdana" pitchFamily="34" charset="0"/>
              <a:ea typeface="Verdana" pitchFamily="34" charset="0"/>
              <a:cs typeface="Verdana" pitchFamily="34" charset="0"/>
            </a:endParaRPr>
          </a:p>
          <a:p>
            <a:pPr algn="just">
              <a:defRPr/>
            </a:pPr>
            <a:r>
              <a:rPr lang="es-CL" sz="1500" b="1" dirty="0">
                <a:solidFill>
                  <a:schemeClr val="tx1">
                    <a:lumMod val="65000"/>
                    <a:lumOff val="35000"/>
                  </a:schemeClr>
                </a:solidFill>
                <a:latin typeface="Verdana" pitchFamily="34" charset="0"/>
                <a:ea typeface="Verdana" pitchFamily="34" charset="0"/>
                <a:cs typeface="Verdana" pitchFamily="34" charset="0"/>
              </a:rPr>
              <a:t>Recientemente publicado en la Página Web del ISP:</a:t>
            </a:r>
          </a:p>
          <a:p>
            <a:pPr algn="just">
              <a:defRPr/>
            </a:pPr>
            <a:endParaRPr lang="es-MX" sz="1500" b="1" dirty="0">
              <a:solidFill>
                <a:schemeClr val="tx1">
                  <a:lumMod val="75000"/>
                  <a:lumOff val="25000"/>
                </a:schemeClr>
              </a:solidFill>
              <a:latin typeface="Verdana" pitchFamily="34" charset="0"/>
              <a:ea typeface="Verdana" pitchFamily="34" charset="0"/>
              <a:cs typeface="Verdana" pitchFamily="34" charset="0"/>
            </a:endParaRPr>
          </a:p>
          <a:p>
            <a:pPr algn="just">
              <a:defRPr/>
            </a:pPr>
            <a:r>
              <a:rPr lang="es-CL" sz="1500" dirty="0">
                <a:solidFill>
                  <a:schemeClr val="tx1">
                    <a:lumMod val="75000"/>
                    <a:lumOff val="25000"/>
                  </a:schemeClr>
                </a:solidFill>
                <a:latin typeface="Verdana" pitchFamily="34" charset="0"/>
                <a:ea typeface="Verdana" pitchFamily="34" charset="0"/>
                <a:cs typeface="Verdana" pitchFamily="34" charset="0"/>
                <a:hlinkClick r:id="rId3"/>
              </a:rPr>
              <a:t>http://www.ispch.cl/content/25738</a:t>
            </a:r>
            <a:endParaRPr lang="es-CL" sz="1500" dirty="0">
              <a:solidFill>
                <a:schemeClr val="tx1">
                  <a:lumMod val="75000"/>
                  <a:lumOff val="25000"/>
                </a:schemeClr>
              </a:solidFill>
              <a:latin typeface="Verdana" pitchFamily="34" charset="0"/>
              <a:ea typeface="Verdana" pitchFamily="34" charset="0"/>
              <a:cs typeface="Verdana" pitchFamily="34" charset="0"/>
            </a:endParaRPr>
          </a:p>
          <a:p>
            <a:pPr algn="just">
              <a:defRPr/>
            </a:pPr>
            <a:endParaRPr lang="es-CL" sz="1500" dirty="0">
              <a:solidFill>
                <a:schemeClr val="tx1">
                  <a:lumMod val="75000"/>
                  <a:lumOff val="25000"/>
                </a:schemeClr>
              </a:solidFill>
              <a:latin typeface="Verdana" pitchFamily="34" charset="0"/>
              <a:ea typeface="Verdana" pitchFamily="34" charset="0"/>
              <a:cs typeface="Verdana" pitchFamily="34" charset="0"/>
            </a:endParaRPr>
          </a:p>
          <a:p>
            <a:pPr marL="342900" indent="-342900" algn="just">
              <a:buFontTx/>
              <a:buAutoNum type="arabicPeriod"/>
              <a:defRPr/>
            </a:pPr>
            <a:endParaRPr lang="es-MX" sz="1500" dirty="0">
              <a:solidFill>
                <a:schemeClr val="tx1">
                  <a:lumMod val="75000"/>
                  <a:lumOff val="25000"/>
                </a:schemeClr>
              </a:solidFill>
              <a:latin typeface="Verdana" pitchFamily="34" charset="0"/>
              <a:ea typeface="Verdana" pitchFamily="34" charset="0"/>
              <a:cs typeface="Verdana" pitchFamily="34" charset="0"/>
            </a:endParaRPr>
          </a:p>
          <a:p>
            <a:pPr marL="342900" indent="-342900" algn="just">
              <a:buFontTx/>
              <a:buAutoNum type="arabicPeriod"/>
              <a:defRPr/>
            </a:pPr>
            <a:endParaRPr lang="es-CL" sz="1600" b="1" dirty="0">
              <a:solidFill>
                <a:schemeClr val="tx1">
                  <a:lumMod val="75000"/>
                  <a:lumOff val="25000"/>
                </a:schemeClr>
              </a:solidFill>
              <a:latin typeface="Verdana" pitchFamily="34" charset="0"/>
              <a:ea typeface="Verdana" pitchFamily="34" charset="0"/>
              <a:cs typeface="Verdana" pitchFamily="34" charset="0"/>
            </a:endParaRPr>
          </a:p>
          <a:p>
            <a:pPr algn="just">
              <a:defRPr/>
            </a:pPr>
            <a:endParaRPr lang="es-CL" sz="1000" b="1" dirty="0">
              <a:solidFill>
                <a:schemeClr val="tx1">
                  <a:lumMod val="75000"/>
                  <a:lumOff val="25000"/>
                </a:schemeClr>
              </a:solidFill>
              <a:latin typeface="Verdana" pitchFamily="34" charset="0"/>
              <a:ea typeface="Verdana" pitchFamily="34" charset="0"/>
              <a:cs typeface="Verdana" pitchFamily="34" charset="0"/>
            </a:endParaRPr>
          </a:p>
          <a:p>
            <a:pPr algn="just">
              <a:defRPr/>
            </a:pPr>
            <a:endParaRPr lang="es-CL" sz="2000" dirty="0">
              <a:solidFill>
                <a:schemeClr val="tx1">
                  <a:lumMod val="75000"/>
                  <a:lumOff val="25000"/>
                </a:schemeClr>
              </a:solidFill>
              <a:latin typeface="Verdana" pitchFamily="34" charset="0"/>
              <a:ea typeface="Verdana" pitchFamily="34" charset="0"/>
              <a:cs typeface="Verdana" pitchFamily="34" charset="0"/>
            </a:endParaRPr>
          </a:p>
          <a:p>
            <a:pPr algn="just">
              <a:defRPr/>
            </a:pPr>
            <a:endParaRPr lang="es-CL" sz="2000" b="1" dirty="0">
              <a:solidFill>
                <a:schemeClr val="tx1">
                  <a:lumMod val="75000"/>
                  <a:lumOff val="25000"/>
                </a:schemeClr>
              </a:solidFill>
              <a:latin typeface="Verdana" pitchFamily="34" charset="0"/>
              <a:ea typeface="Verdana" pitchFamily="34" charset="0"/>
              <a:cs typeface="Verdana" pitchFamily="34" charset="0"/>
            </a:endParaRPr>
          </a:p>
          <a:p>
            <a:pPr algn="just">
              <a:defRPr/>
            </a:pPr>
            <a:endParaRPr lang="es-CL" sz="2000" dirty="0">
              <a:solidFill>
                <a:schemeClr val="tx1">
                  <a:lumMod val="75000"/>
                  <a:lumOff val="25000"/>
                </a:schemeClr>
              </a:solidFill>
              <a:latin typeface="Verdana" pitchFamily="34" charset="0"/>
              <a:ea typeface="Verdana" pitchFamily="34" charset="0"/>
              <a:cs typeface="Verdana" pitchFamily="34" charset="0"/>
            </a:endParaRPr>
          </a:p>
          <a:p>
            <a:pPr algn="just">
              <a:defRPr/>
            </a:pPr>
            <a:endParaRPr lang="es-CL" sz="2000" b="1" dirty="0">
              <a:solidFill>
                <a:schemeClr val="tx1">
                  <a:lumMod val="75000"/>
                  <a:lumOff val="25000"/>
                </a:schemeClr>
              </a:solidFill>
              <a:latin typeface="Verdana" pitchFamily="34" charset="0"/>
              <a:ea typeface="Verdana" pitchFamily="34" charset="0"/>
              <a:cs typeface="Verdana" pitchFamily="34" charset="0"/>
            </a:endParaRPr>
          </a:p>
          <a:p>
            <a:pPr algn="just">
              <a:defRPr/>
            </a:pPr>
            <a:endParaRPr lang="es-CL" sz="2000" b="1" dirty="0">
              <a:solidFill>
                <a:schemeClr val="tx1">
                  <a:lumMod val="75000"/>
                  <a:lumOff val="25000"/>
                </a:schemeClr>
              </a:solidFill>
              <a:latin typeface="Verdana" pitchFamily="34" charset="0"/>
              <a:ea typeface="Verdana" pitchFamily="34" charset="0"/>
              <a:cs typeface="Verdana" pitchFamily="34" charset="0"/>
            </a:endParaRPr>
          </a:p>
          <a:p>
            <a:pPr algn="just">
              <a:defRPr/>
            </a:pPr>
            <a:endParaRPr lang="es-CL" sz="2000" dirty="0">
              <a:solidFill>
                <a:schemeClr val="tx1">
                  <a:lumMod val="75000"/>
                  <a:lumOff val="25000"/>
                </a:schemeClr>
              </a:solidFill>
              <a:latin typeface="Verdana" pitchFamily="34" charset="0"/>
              <a:ea typeface="Verdana" pitchFamily="34" charset="0"/>
              <a:cs typeface="Verdana" pitchFamily="34" charset="0"/>
            </a:endParaRPr>
          </a:p>
          <a:p>
            <a:pPr algn="just">
              <a:defRPr/>
            </a:pPr>
            <a:endParaRPr lang="es-CL" sz="2000" dirty="0">
              <a:solidFill>
                <a:schemeClr val="tx1">
                  <a:lumMod val="75000"/>
                  <a:lumOff val="25000"/>
                </a:schemeClr>
              </a:solidFill>
              <a:latin typeface="Verdana" pitchFamily="34" charset="0"/>
              <a:ea typeface="Verdana" pitchFamily="34" charset="0"/>
              <a:cs typeface="Verdana" pitchFamily="34" charset="0"/>
            </a:endParaRPr>
          </a:p>
        </p:txBody>
      </p:sp>
      <p:pic>
        <p:nvPicPr>
          <p:cNvPr id="103427" name="Picture 3"/>
          <p:cNvPicPr>
            <a:picLocks noChangeAspect="1" noChangeArrowheads="1"/>
          </p:cNvPicPr>
          <p:nvPr/>
        </p:nvPicPr>
        <p:blipFill>
          <a:blip r:embed="rId4"/>
          <a:srcRect/>
          <a:stretch>
            <a:fillRect/>
          </a:stretch>
        </p:blipFill>
        <p:spPr bwMode="auto">
          <a:xfrm>
            <a:off x="5429250" y="4257675"/>
            <a:ext cx="3333750" cy="2505075"/>
          </a:xfrm>
          <a:prstGeom prst="rect">
            <a:avLst/>
          </a:prstGeom>
          <a:noFill/>
          <a:ln w="9525">
            <a:solidFill>
              <a:schemeClr val="tx1">
                <a:lumMod val="65000"/>
                <a:lumOff val="3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997986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Marcador de contenido"/>
          <p:cNvSpPr>
            <a:spLocks noGrp="1"/>
          </p:cNvSpPr>
          <p:nvPr>
            <p:ph sz="quarter" idx="12"/>
          </p:nvPr>
        </p:nvSpPr>
        <p:spPr bwMode="auto">
          <a:xfrm>
            <a:off x="406400" y="809625"/>
            <a:ext cx="8331200" cy="747713"/>
          </a:xfrm>
          <a:extLst/>
        </p:spPr>
        <p:txBody>
          <a:bodyPr wrap="square" lIns="91440" tIns="45720" rIns="91440" bIns="45720" numCol="1" anchor="t" anchorCtr="0" compatLnSpc="1">
            <a:prstTxWarp prst="textNoShape">
              <a:avLst/>
            </a:prstTxWarp>
          </a:bodyPr>
          <a:lstStyle/>
          <a:p>
            <a:pPr marL="342900" indent="-342900" algn="just" fontAlgn="base">
              <a:spcAft>
                <a:spcPct val="0"/>
              </a:spcAft>
              <a:buFont typeface="+mj-lt"/>
              <a:buAutoNum type="arabicPeriod" startAt="3"/>
              <a:defRPr/>
            </a:pPr>
            <a:r>
              <a:rPr lang="es-MX" sz="1600" dirty="0" smtClean="0">
                <a:solidFill>
                  <a:schemeClr val="tx1">
                    <a:lumMod val="75000"/>
                    <a:lumOff val="25000"/>
                  </a:schemeClr>
                </a:solidFill>
                <a:latin typeface="Verdana" pitchFamily="34" charset="0"/>
              </a:rPr>
              <a:t>Salud Radiológica: Control de Equipos de Radioterapia</a:t>
            </a:r>
            <a:endParaRPr lang="es-MX" dirty="0">
              <a:solidFill>
                <a:schemeClr val="tx1">
                  <a:lumMod val="75000"/>
                  <a:lumOff val="25000"/>
                </a:schemeClr>
              </a:solidFill>
              <a:latin typeface="Verdana" pitchFamily="34" charset="0"/>
            </a:endParaRPr>
          </a:p>
          <a:p>
            <a:pPr marL="457200" indent="-457200" algn="just" fontAlgn="base">
              <a:spcAft>
                <a:spcPct val="0"/>
              </a:spcAft>
              <a:buFont typeface="Arial" charset="0"/>
              <a:buAutoNum type="arabicPeriod" startAt="2"/>
              <a:defRPr/>
            </a:pPr>
            <a:endParaRPr lang="es-MX" dirty="0" smtClean="0">
              <a:solidFill>
                <a:schemeClr val="tx1">
                  <a:lumMod val="75000"/>
                  <a:lumOff val="25000"/>
                </a:schemeClr>
              </a:solidFill>
              <a:latin typeface="Verdana" pitchFamily="34" charset="0"/>
            </a:endParaRPr>
          </a:p>
          <a:p>
            <a:pPr marL="457200" indent="-457200" algn="just" fontAlgn="base">
              <a:spcAft>
                <a:spcPct val="0"/>
              </a:spcAft>
              <a:buFont typeface="Arial" charset="0"/>
              <a:buAutoNum type="arabicPeriod" startAt="2"/>
              <a:defRPr/>
            </a:pPr>
            <a:endParaRPr lang="es-MX" dirty="0">
              <a:solidFill>
                <a:schemeClr val="tx1">
                  <a:lumMod val="75000"/>
                  <a:lumOff val="25000"/>
                </a:schemeClr>
              </a:solidFill>
              <a:latin typeface="Verdana" pitchFamily="34" charset="0"/>
            </a:endParaRPr>
          </a:p>
          <a:p>
            <a:pPr marL="457200" indent="-457200" algn="just" fontAlgn="base">
              <a:spcAft>
                <a:spcPct val="0"/>
              </a:spcAft>
              <a:buFont typeface="Arial" charset="0"/>
              <a:buAutoNum type="arabicPeriod" startAt="2"/>
              <a:defRPr/>
            </a:pPr>
            <a:endParaRPr lang="es-MX" dirty="0" smtClean="0">
              <a:solidFill>
                <a:schemeClr val="tx1">
                  <a:lumMod val="75000"/>
                  <a:lumOff val="25000"/>
                </a:schemeClr>
              </a:solidFill>
              <a:latin typeface="Verdana" pitchFamily="34" charset="0"/>
            </a:endParaRPr>
          </a:p>
          <a:p>
            <a:pPr marL="457200" indent="-457200" algn="just" fontAlgn="base">
              <a:spcAft>
                <a:spcPct val="0"/>
              </a:spcAft>
              <a:buFont typeface="Arial" charset="0"/>
              <a:buAutoNum type="arabicPeriod" startAt="2"/>
              <a:defRPr/>
            </a:pPr>
            <a:endParaRPr lang="es-MX" dirty="0" smtClean="0">
              <a:solidFill>
                <a:schemeClr val="tx1">
                  <a:lumMod val="75000"/>
                  <a:lumOff val="25000"/>
                </a:schemeClr>
              </a:solidFill>
              <a:latin typeface="Verdana" pitchFamily="34" charset="0"/>
            </a:endParaRPr>
          </a:p>
          <a:p>
            <a:pPr algn="just" fontAlgn="base">
              <a:spcAft>
                <a:spcPct val="0"/>
              </a:spcAft>
              <a:defRPr/>
            </a:pPr>
            <a:endParaRPr lang="es-MX" dirty="0">
              <a:solidFill>
                <a:schemeClr val="tx1">
                  <a:lumMod val="75000"/>
                  <a:lumOff val="25000"/>
                </a:schemeClr>
              </a:solidFill>
              <a:latin typeface="Verdana" pitchFamily="34" charset="0"/>
            </a:endParaRPr>
          </a:p>
        </p:txBody>
      </p:sp>
      <p:sp>
        <p:nvSpPr>
          <p:cNvPr id="48131" name="Content Placeholder 13"/>
          <p:cNvSpPr txBox="1">
            <a:spLocks/>
          </p:cNvSpPr>
          <p:nvPr/>
        </p:nvSpPr>
        <p:spPr bwMode="auto">
          <a:xfrm>
            <a:off x="406400" y="319088"/>
            <a:ext cx="8204200" cy="49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r>
              <a:rPr lang="es-CL" b="1" dirty="0" smtClean="0">
                <a:solidFill>
                  <a:srgbClr val="00A79D"/>
                </a:solidFill>
                <a:latin typeface="Verdana" pitchFamily="34" charset="0"/>
              </a:rPr>
              <a:t>3. SITUACIÓN A LA FECHA: </a:t>
            </a:r>
            <a:r>
              <a:rPr lang="es-CL" b="1" dirty="0">
                <a:solidFill>
                  <a:srgbClr val="00A79D"/>
                </a:solidFill>
                <a:latin typeface="Verdana" pitchFamily="34" charset="0"/>
              </a:rPr>
              <a:t>ESTADÍSTICAS </a:t>
            </a:r>
          </a:p>
        </p:txBody>
      </p:sp>
      <p:pic>
        <p:nvPicPr>
          <p:cNvPr id="7" name="Picture 3"/>
          <p:cNvPicPr>
            <a:picLocks noChangeAspect="1" noChangeArrowheads="1"/>
          </p:cNvPicPr>
          <p:nvPr/>
        </p:nvPicPr>
        <p:blipFill>
          <a:blip r:embed="rId3"/>
          <a:srcRect/>
          <a:stretch>
            <a:fillRect/>
          </a:stretch>
        </p:blipFill>
        <p:spPr bwMode="auto">
          <a:xfrm>
            <a:off x="549275" y="1338263"/>
            <a:ext cx="3395663" cy="2990850"/>
          </a:xfrm>
          <a:prstGeom prst="rect">
            <a:avLst/>
          </a:prstGeom>
          <a:noFill/>
          <a:ln w="19050">
            <a:solidFill>
              <a:schemeClr val="tx1">
                <a:lumMod val="75000"/>
                <a:lumOff val="25000"/>
              </a:schemeClr>
            </a:solidFill>
            <a:miter lim="800000"/>
            <a:headEnd/>
            <a:tailEnd/>
          </a:ln>
          <a:extLst/>
        </p:spPr>
      </p:pic>
      <p:graphicFrame>
        <p:nvGraphicFramePr>
          <p:cNvPr id="48133" name="7 Objeto"/>
          <p:cNvGraphicFramePr>
            <a:graphicFrameLocks/>
          </p:cNvGraphicFramePr>
          <p:nvPr/>
        </p:nvGraphicFramePr>
        <p:xfrm>
          <a:off x="4265613" y="1362075"/>
          <a:ext cx="3368675" cy="2990850"/>
        </p:xfrm>
        <a:graphic>
          <a:graphicData uri="http://schemas.openxmlformats.org/presentationml/2006/ole">
            <mc:AlternateContent xmlns:mc="http://schemas.openxmlformats.org/markup-compatibility/2006">
              <mc:Choice xmlns:v="urn:schemas-microsoft-com:vml" Requires="v">
                <p:oleObj spid="_x0000_s65547" r:id="rId4" imgW="4377307" imgH="3950550" progId="Excel.Chart.8">
                  <p:embed/>
                </p:oleObj>
              </mc:Choice>
              <mc:Fallback>
                <p:oleObj r:id="rId4" imgW="4377307" imgH="3950550" progId="Excel.Chart.8">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65613" y="1362075"/>
                        <a:ext cx="3368675" cy="2990850"/>
                      </a:xfrm>
                      <a:prstGeom prst="rect">
                        <a:avLst/>
                      </a:prstGeom>
                      <a:noFill/>
                      <a:ln w="19050">
                        <a:solidFill>
                          <a:srgbClr val="40404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8134" name="17 CuadroTexto"/>
          <p:cNvSpPr txBox="1">
            <a:spLocks noChangeArrowheads="1"/>
          </p:cNvSpPr>
          <p:nvPr/>
        </p:nvSpPr>
        <p:spPr bwMode="auto">
          <a:xfrm>
            <a:off x="5381625" y="2357438"/>
            <a:ext cx="13223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s-CL" altLang="es-CL" b="1">
                <a:solidFill>
                  <a:srgbClr val="C00000"/>
                </a:solidFill>
                <a:latin typeface="Verdana" pitchFamily="34" charset="0"/>
              </a:rPr>
              <a:t>↑110%</a:t>
            </a:r>
          </a:p>
        </p:txBody>
      </p:sp>
      <p:sp>
        <p:nvSpPr>
          <p:cNvPr id="10" name="3 CuadroTexto"/>
          <p:cNvSpPr txBox="1">
            <a:spLocks noChangeArrowheads="1"/>
          </p:cNvSpPr>
          <p:nvPr/>
        </p:nvSpPr>
        <p:spPr bwMode="auto">
          <a:xfrm>
            <a:off x="4265613" y="1433513"/>
            <a:ext cx="1606550" cy="830262"/>
          </a:xfrm>
          <a:prstGeom prst="rect">
            <a:avLst/>
          </a:prstGeom>
          <a:noFill/>
          <a:ln>
            <a:noFill/>
          </a:ln>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r>
              <a:rPr lang="es-CL" altLang="es-CL" sz="1200" b="1" u="sng" dirty="0" smtClean="0">
                <a:solidFill>
                  <a:schemeClr val="tx1">
                    <a:lumMod val="75000"/>
                    <a:lumOff val="25000"/>
                  </a:schemeClr>
                </a:solidFill>
                <a:latin typeface="Calibri" panose="020F0502020204030204" pitchFamily="34" charset="0"/>
              </a:rPr>
              <a:t>N° de Equipos </a:t>
            </a:r>
            <a:r>
              <a:rPr lang="es-CL" altLang="es-CL" sz="1200" b="1" dirty="0" smtClean="0">
                <a:solidFill>
                  <a:schemeClr val="tx1">
                    <a:lumMod val="75000"/>
                    <a:lumOff val="25000"/>
                  </a:schemeClr>
                </a:solidFill>
                <a:latin typeface="Calibri" panose="020F0502020204030204" pitchFamily="34" charset="0"/>
              </a:rPr>
              <a:t>evaluados en Establecimientos  de Radioterapia</a:t>
            </a:r>
          </a:p>
        </p:txBody>
      </p:sp>
      <p:sp>
        <p:nvSpPr>
          <p:cNvPr id="48136" name="11 Rectángulo"/>
          <p:cNvSpPr>
            <a:spLocks noChangeArrowheads="1"/>
          </p:cNvSpPr>
          <p:nvPr/>
        </p:nvSpPr>
        <p:spPr bwMode="auto">
          <a:xfrm>
            <a:off x="406400" y="4522788"/>
            <a:ext cx="7994650"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algn="just">
              <a:buFont typeface="Arial" charset="0"/>
              <a:buChar char="•"/>
            </a:pPr>
            <a:r>
              <a:rPr lang="es-CL" altLang="es-CL" sz="1400" dirty="0">
                <a:solidFill>
                  <a:srgbClr val="404040"/>
                </a:solidFill>
                <a:latin typeface="Verdana" pitchFamily="34" charset="0"/>
              </a:rPr>
              <a:t>El ISP realiza visitas técnicas a los 24 establecimientos de radioterapia del país, con el objetivo de supervisar la implementación y cumplimiento de programas de garantía de calidad en las distintas etapas del proceso terapéutico.</a:t>
            </a:r>
          </a:p>
          <a:p>
            <a:pPr marL="285750" indent="-285750" algn="just">
              <a:buFont typeface="Arial" charset="0"/>
              <a:buChar char="•"/>
            </a:pPr>
            <a:endParaRPr lang="es-MX" altLang="es-CL" sz="1400" dirty="0">
              <a:solidFill>
                <a:srgbClr val="404040"/>
              </a:solidFill>
              <a:latin typeface="Verdana" pitchFamily="34" charset="0"/>
            </a:endParaRPr>
          </a:p>
          <a:p>
            <a:pPr marL="285750" indent="-285750" algn="just">
              <a:buFont typeface="Arial" charset="0"/>
              <a:buChar char="•"/>
            </a:pPr>
            <a:r>
              <a:rPr lang="es-MX" altLang="es-CL" sz="1400" dirty="0">
                <a:solidFill>
                  <a:srgbClr val="404040"/>
                </a:solidFill>
                <a:latin typeface="Verdana" pitchFamily="34" charset="0"/>
              </a:rPr>
              <a:t>En estas visitas </a:t>
            </a:r>
            <a:r>
              <a:rPr lang="es-MX" altLang="es-CL" sz="1400" u="sng" dirty="0">
                <a:solidFill>
                  <a:srgbClr val="404040"/>
                </a:solidFill>
                <a:latin typeface="Verdana" pitchFamily="34" charset="0"/>
              </a:rPr>
              <a:t>se verifica el funcionamiento de los equipos</a:t>
            </a:r>
            <a:r>
              <a:rPr lang="es-MX" altLang="es-CL" sz="1400" dirty="0">
                <a:solidFill>
                  <a:srgbClr val="404040"/>
                </a:solidFill>
                <a:latin typeface="Verdana" pitchFamily="34" charset="0"/>
              </a:rPr>
              <a:t> de manera que el </a:t>
            </a:r>
            <a:r>
              <a:rPr lang="es-MX" altLang="es-CL" sz="1400" u="sng" dirty="0">
                <a:solidFill>
                  <a:srgbClr val="404040"/>
                </a:solidFill>
                <a:latin typeface="Verdana" pitchFamily="34" charset="0"/>
              </a:rPr>
              <a:t>tratamiento entregado corresponda al prescrito por el médico respectivo</a:t>
            </a:r>
            <a:r>
              <a:rPr lang="es-MX" altLang="es-CL" sz="1400" dirty="0">
                <a:solidFill>
                  <a:srgbClr val="404040"/>
                </a:solidFill>
                <a:latin typeface="Verdana" pitchFamily="34" charset="0"/>
              </a:rPr>
              <a:t>.</a:t>
            </a:r>
          </a:p>
          <a:p>
            <a:pPr marL="285750" indent="-285750" algn="just">
              <a:buFont typeface="Arial" charset="0"/>
              <a:buChar char="•"/>
            </a:pPr>
            <a:endParaRPr lang="es-MX" altLang="es-CL" sz="1400" dirty="0">
              <a:solidFill>
                <a:srgbClr val="404040"/>
              </a:solidFill>
              <a:latin typeface="Verdana" pitchFamily="34" charset="0"/>
            </a:endParaRPr>
          </a:p>
          <a:p>
            <a:pPr marL="285750" indent="-285750" algn="just">
              <a:buFont typeface="Arial" charset="0"/>
              <a:buChar char="•"/>
            </a:pPr>
            <a:r>
              <a:rPr lang="es-MX" altLang="es-CL" sz="1400" dirty="0">
                <a:solidFill>
                  <a:srgbClr val="404040"/>
                </a:solidFill>
                <a:latin typeface="Verdana" pitchFamily="34" charset="0"/>
              </a:rPr>
              <a:t>En el año 2017 se incrementó sustancialmente la cantidad de equipos evaluados, pasando de 26 a 40 (110%), </a:t>
            </a:r>
            <a:r>
              <a:rPr lang="es-MX" altLang="es-CL" sz="1400" dirty="0" smtClean="0">
                <a:solidFill>
                  <a:srgbClr val="404040"/>
                </a:solidFill>
                <a:latin typeface="Verdana" pitchFamily="34" charset="0"/>
              </a:rPr>
              <a:t>lo que permite dar cumplimiento </a:t>
            </a:r>
            <a:r>
              <a:rPr lang="es-MX" altLang="es-CL" sz="1400" dirty="0">
                <a:solidFill>
                  <a:srgbClr val="404040"/>
                </a:solidFill>
                <a:latin typeface="Verdana" pitchFamily="34" charset="0"/>
              </a:rPr>
              <a:t>al Decreto N°18/2015 del MINSAL, vigente desde marzo de 2016</a:t>
            </a:r>
            <a:r>
              <a:rPr lang="es-MX" altLang="es-CL" sz="1400" dirty="0" smtClean="0">
                <a:solidFill>
                  <a:srgbClr val="404040"/>
                </a:solidFill>
                <a:latin typeface="Verdana" pitchFamily="34" charset="0"/>
              </a:rPr>
              <a:t>.</a:t>
            </a:r>
            <a:endParaRPr lang="es-MX" altLang="es-CL" sz="1400" dirty="0">
              <a:solidFill>
                <a:srgbClr val="404040"/>
              </a:solidFill>
              <a:latin typeface="Verdana" pitchFamily="34" charset="0"/>
            </a:endParaRPr>
          </a:p>
        </p:txBody>
      </p:sp>
    </p:spTree>
    <p:extLst>
      <p:ext uri="{BB962C8B-B14F-4D97-AF65-F5344CB8AC3E}">
        <p14:creationId xmlns:p14="http://schemas.microsoft.com/office/powerpoint/2010/main" val="27115987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09934"/>
            <a:ext cx="8843749" cy="5090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775663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ClipArt Placeholder 5" descr="14388911417_2b6cf5e298_o.jpg"/>
          <p:cNvPicPr>
            <a:picLocks noGrp="1" noChangeAspect="1"/>
          </p:cNvPicPr>
          <p:nvPr>
            <p:ph type="clipArt" sz="quarter" idx="4294967295"/>
          </p:nvPr>
        </p:nvPicPr>
        <p:blipFill>
          <a:blip r:embed="rId3">
            <a:extLst>
              <a:ext uri="{28A0092B-C50C-407E-A947-70E740481C1C}">
                <a14:useLocalDpi xmlns:a14="http://schemas.microsoft.com/office/drawing/2010/main" val="0"/>
              </a:ext>
            </a:extLst>
          </a:blip>
          <a:srcRect/>
          <a:stretch>
            <a:fillRect/>
          </a:stretch>
        </p:blipFill>
        <p:spPr bwMode="auto">
          <a:xfrm>
            <a:off x="0" y="14288"/>
            <a:ext cx="2781300" cy="68294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Content Placeholder 10"/>
          <p:cNvSpPr>
            <a:spLocks noGrp="1"/>
          </p:cNvSpPr>
          <p:nvPr>
            <p:ph sz="quarter" idx="11"/>
          </p:nvPr>
        </p:nvSpPr>
        <p:spPr bwMode="auto">
          <a:xfrm>
            <a:off x="3286125" y="901463"/>
            <a:ext cx="5172075" cy="4086225"/>
          </a:xfrm>
          <a:extLst/>
        </p:spPr>
        <p:txBody>
          <a:bodyPr wrap="square" lIns="91440" tIns="45720" rIns="91440" bIns="45720" numCol="1" anchor="t" anchorCtr="0" compatLnSpc="1">
            <a:prstTxWarp prst="textNoShape">
              <a:avLst/>
            </a:prstTxWarp>
          </a:bodyPr>
          <a:lstStyle/>
          <a:p>
            <a:pPr eaLnBrk="1" hangingPunct="1">
              <a:lnSpc>
                <a:spcPct val="150000"/>
              </a:lnSpc>
              <a:defRPr/>
            </a:pPr>
            <a:endParaRPr lang="es-CL" sz="600" dirty="0" smtClean="0">
              <a:solidFill>
                <a:schemeClr val="tx1">
                  <a:lumMod val="75000"/>
                  <a:lumOff val="25000"/>
                </a:schemeClr>
              </a:solidFill>
              <a:latin typeface="Verdana" pitchFamily="34" charset="0"/>
              <a:ea typeface="Verdana" pitchFamily="34" charset="0"/>
              <a:cs typeface="Verdana" pitchFamily="34" charset="0"/>
            </a:endParaRPr>
          </a:p>
          <a:p>
            <a:pPr marL="342900" indent="-342900" eaLnBrk="1" hangingPunct="1">
              <a:spcBef>
                <a:spcPts val="0"/>
              </a:spcBef>
              <a:buFont typeface="+mj-lt"/>
              <a:buAutoNum type="arabicPeriod"/>
              <a:defRPr/>
            </a:pPr>
            <a:r>
              <a:rPr lang="es-CL" sz="1800" dirty="0" smtClean="0">
                <a:solidFill>
                  <a:schemeClr val="tx1">
                    <a:lumMod val="75000"/>
                    <a:lumOff val="25000"/>
                  </a:schemeClr>
                </a:solidFill>
                <a:latin typeface="Verdana" pitchFamily="34" charset="0"/>
                <a:ea typeface="Verdana" pitchFamily="34" charset="0"/>
                <a:cs typeface="Verdana" pitchFamily="34" charset="0"/>
              </a:rPr>
              <a:t>Modelo Global Marco Regulatorio de los </a:t>
            </a:r>
            <a:r>
              <a:rPr lang="es-CL" sz="1800" dirty="0" smtClean="0">
                <a:solidFill>
                  <a:schemeClr val="tx1">
                    <a:lumMod val="75000"/>
                    <a:lumOff val="25000"/>
                  </a:schemeClr>
                </a:solidFill>
                <a:latin typeface="Verdana" pitchFamily="34" charset="0"/>
                <a:ea typeface="Verdana" pitchFamily="34" charset="0"/>
                <a:cs typeface="Verdana" pitchFamily="34" charset="0"/>
              </a:rPr>
              <a:t>DM</a:t>
            </a:r>
          </a:p>
          <a:p>
            <a:pPr marL="342900" indent="-342900" eaLnBrk="1" hangingPunct="1">
              <a:spcBef>
                <a:spcPts val="0"/>
              </a:spcBef>
              <a:buFont typeface="+mj-lt"/>
              <a:buAutoNum type="arabicPeriod"/>
              <a:defRPr/>
            </a:pPr>
            <a:endParaRPr lang="es-CL" sz="1800" dirty="0" smtClean="0">
              <a:solidFill>
                <a:schemeClr val="tx1">
                  <a:lumMod val="75000"/>
                  <a:lumOff val="25000"/>
                </a:schemeClr>
              </a:solidFill>
              <a:latin typeface="Verdana" pitchFamily="34" charset="0"/>
              <a:ea typeface="Verdana" pitchFamily="34" charset="0"/>
              <a:cs typeface="Verdana" pitchFamily="34" charset="0"/>
            </a:endParaRPr>
          </a:p>
          <a:p>
            <a:pPr eaLnBrk="1" hangingPunct="1">
              <a:lnSpc>
                <a:spcPct val="150000"/>
              </a:lnSpc>
              <a:spcBef>
                <a:spcPts val="0"/>
              </a:spcBef>
              <a:defRPr/>
            </a:pPr>
            <a:r>
              <a:rPr lang="es-CL" sz="1800" dirty="0" smtClean="0">
                <a:solidFill>
                  <a:schemeClr val="tx1">
                    <a:lumMod val="75000"/>
                    <a:lumOff val="25000"/>
                  </a:schemeClr>
                </a:solidFill>
                <a:latin typeface="Verdana" pitchFamily="34" charset="0"/>
                <a:ea typeface="Verdana" pitchFamily="34" charset="0"/>
                <a:cs typeface="Verdana" pitchFamily="34" charset="0"/>
              </a:rPr>
              <a:t>2. Marco </a:t>
            </a:r>
            <a:r>
              <a:rPr lang="es-CL" sz="1800" dirty="0">
                <a:solidFill>
                  <a:schemeClr val="tx1">
                    <a:lumMod val="75000"/>
                    <a:lumOff val="25000"/>
                  </a:schemeClr>
                </a:solidFill>
                <a:latin typeface="Verdana" pitchFamily="34" charset="0"/>
                <a:ea typeface="Verdana" pitchFamily="34" charset="0"/>
                <a:cs typeface="Verdana" pitchFamily="34" charset="0"/>
              </a:rPr>
              <a:t>legal y prestaciones Vigentes</a:t>
            </a:r>
          </a:p>
          <a:p>
            <a:pPr eaLnBrk="1" hangingPunct="1">
              <a:lnSpc>
                <a:spcPct val="150000"/>
              </a:lnSpc>
              <a:defRPr/>
            </a:pPr>
            <a:r>
              <a:rPr lang="es-CL" sz="1800" dirty="0" smtClean="0">
                <a:solidFill>
                  <a:schemeClr val="tx1">
                    <a:lumMod val="75000"/>
                    <a:lumOff val="25000"/>
                  </a:schemeClr>
                </a:solidFill>
                <a:latin typeface="Verdana" pitchFamily="34" charset="0"/>
                <a:ea typeface="Verdana" pitchFamily="34" charset="0"/>
                <a:cs typeface="Verdana" pitchFamily="34" charset="0"/>
              </a:rPr>
              <a:t>3. Situación a la fecha</a:t>
            </a:r>
          </a:p>
          <a:p>
            <a:pPr marL="342900" indent="-342900" eaLnBrk="1" hangingPunct="1">
              <a:lnSpc>
                <a:spcPct val="150000"/>
              </a:lnSpc>
              <a:buFont typeface="Arial" charset="0"/>
              <a:buAutoNum type="arabicPeriod"/>
              <a:defRPr/>
            </a:pPr>
            <a:endParaRPr lang="es-CL" sz="600" dirty="0" smtClean="0">
              <a:solidFill>
                <a:schemeClr val="tx1">
                  <a:lumMod val="75000"/>
                  <a:lumOff val="25000"/>
                </a:schemeClr>
              </a:solidFill>
              <a:latin typeface="Verdana" pitchFamily="34" charset="0"/>
              <a:ea typeface="Verdana" pitchFamily="34" charset="0"/>
              <a:cs typeface="Verdana" pitchFamily="34" charset="0"/>
            </a:endParaRPr>
          </a:p>
          <a:p>
            <a:pPr eaLnBrk="1" hangingPunct="1">
              <a:lnSpc>
                <a:spcPct val="150000"/>
              </a:lnSpc>
              <a:defRPr/>
            </a:pPr>
            <a:r>
              <a:rPr lang="es-CL" sz="1800" dirty="0" smtClean="0">
                <a:solidFill>
                  <a:schemeClr val="tx1">
                    <a:lumMod val="75000"/>
                    <a:lumOff val="25000"/>
                  </a:schemeClr>
                </a:solidFill>
                <a:latin typeface="Verdana" pitchFamily="34" charset="0"/>
                <a:ea typeface="Verdana" pitchFamily="34" charset="0"/>
                <a:cs typeface="Verdana" pitchFamily="34" charset="0"/>
              </a:rPr>
              <a:t>4. Acciones y Gestiones Realizadas</a:t>
            </a:r>
          </a:p>
          <a:p>
            <a:pPr marL="342900" indent="-342900" eaLnBrk="1" hangingPunct="1">
              <a:lnSpc>
                <a:spcPct val="150000"/>
              </a:lnSpc>
              <a:buFont typeface="Arial" charset="0"/>
              <a:buAutoNum type="arabicPeriod"/>
              <a:defRPr/>
            </a:pPr>
            <a:endParaRPr lang="es-CL" sz="600" dirty="0" smtClean="0">
              <a:solidFill>
                <a:schemeClr val="tx1">
                  <a:lumMod val="75000"/>
                  <a:lumOff val="25000"/>
                </a:schemeClr>
              </a:solidFill>
              <a:latin typeface="Verdana" pitchFamily="34" charset="0"/>
              <a:ea typeface="Verdana" pitchFamily="34" charset="0"/>
              <a:cs typeface="Verdana" pitchFamily="34" charset="0"/>
            </a:endParaRPr>
          </a:p>
          <a:p>
            <a:pPr marL="342900" indent="-342900" eaLnBrk="1" hangingPunct="1">
              <a:lnSpc>
                <a:spcPct val="150000"/>
              </a:lnSpc>
              <a:buFont typeface="Arial" charset="0"/>
              <a:buAutoNum type="arabicPeriod"/>
              <a:defRPr/>
            </a:pPr>
            <a:r>
              <a:rPr lang="es-CL" sz="1800" dirty="0" smtClean="0">
                <a:solidFill>
                  <a:schemeClr val="tx1">
                    <a:lumMod val="75000"/>
                    <a:lumOff val="25000"/>
                  </a:schemeClr>
                </a:solidFill>
                <a:latin typeface="Verdana" pitchFamily="34" charset="0"/>
                <a:ea typeface="Verdana" pitchFamily="34" charset="0"/>
                <a:cs typeface="Verdana" pitchFamily="34" charset="0"/>
              </a:rPr>
              <a:t>Ejes del Trabajo Actual</a:t>
            </a:r>
          </a:p>
          <a:p>
            <a:pPr marL="342900" indent="-342900" eaLnBrk="1" hangingPunct="1">
              <a:lnSpc>
                <a:spcPct val="150000"/>
              </a:lnSpc>
              <a:buFont typeface="Arial" charset="0"/>
              <a:buAutoNum type="arabicPeriod"/>
              <a:defRPr/>
            </a:pPr>
            <a:endParaRPr lang="es-CL" sz="600" dirty="0">
              <a:solidFill>
                <a:schemeClr val="tx1">
                  <a:lumMod val="75000"/>
                  <a:lumOff val="25000"/>
                </a:schemeClr>
              </a:solidFill>
              <a:latin typeface="Verdana" pitchFamily="34" charset="0"/>
              <a:ea typeface="Verdana" pitchFamily="34" charset="0"/>
              <a:cs typeface="Verdana" pitchFamily="34" charset="0"/>
            </a:endParaRPr>
          </a:p>
          <a:p>
            <a:pPr marL="342900" indent="-342900" eaLnBrk="1" hangingPunct="1">
              <a:lnSpc>
                <a:spcPct val="150000"/>
              </a:lnSpc>
              <a:buFont typeface="Arial" charset="0"/>
              <a:buAutoNum type="arabicPeriod"/>
              <a:defRPr/>
            </a:pPr>
            <a:r>
              <a:rPr lang="es-CL" sz="1800" dirty="0" smtClean="0">
                <a:solidFill>
                  <a:schemeClr val="tx1">
                    <a:lumMod val="75000"/>
                    <a:lumOff val="25000"/>
                  </a:schemeClr>
                </a:solidFill>
                <a:latin typeface="Verdana" pitchFamily="34" charset="0"/>
                <a:ea typeface="Verdana" pitchFamily="34" charset="0"/>
                <a:cs typeface="Verdana" pitchFamily="34" charset="0"/>
              </a:rPr>
              <a:t>Desafíos</a:t>
            </a:r>
          </a:p>
          <a:p>
            <a:pPr marL="342900" indent="-342900" eaLnBrk="1" hangingPunct="1">
              <a:lnSpc>
                <a:spcPct val="150000"/>
              </a:lnSpc>
              <a:buFont typeface="Arial" charset="0"/>
              <a:buAutoNum type="arabicPeriod"/>
              <a:defRPr/>
            </a:pPr>
            <a:endParaRPr lang="es-CL" sz="600" dirty="0" smtClean="0">
              <a:solidFill>
                <a:schemeClr val="tx1">
                  <a:lumMod val="75000"/>
                  <a:lumOff val="25000"/>
                </a:schemeClr>
              </a:solidFill>
              <a:latin typeface="Verdana" pitchFamily="34" charset="0"/>
              <a:ea typeface="Verdana" pitchFamily="34" charset="0"/>
              <a:cs typeface="Verdana" pitchFamily="34" charset="0"/>
            </a:endParaRPr>
          </a:p>
          <a:p>
            <a:pPr marL="342900" indent="-342900" eaLnBrk="1" hangingPunct="1">
              <a:lnSpc>
                <a:spcPct val="150000"/>
              </a:lnSpc>
              <a:buFont typeface="Arial" charset="0"/>
              <a:buAutoNum type="arabicPeriod"/>
              <a:defRPr/>
            </a:pPr>
            <a:r>
              <a:rPr lang="es-CL" sz="1800" dirty="0" smtClean="0">
                <a:solidFill>
                  <a:schemeClr val="tx1">
                    <a:lumMod val="75000"/>
                    <a:lumOff val="25000"/>
                  </a:schemeClr>
                </a:solidFill>
                <a:latin typeface="Verdana" pitchFamily="34" charset="0"/>
                <a:ea typeface="Verdana" pitchFamily="34" charset="0"/>
                <a:cs typeface="Verdana" pitchFamily="34" charset="0"/>
              </a:rPr>
              <a:t>Reflexiones Finales</a:t>
            </a:r>
            <a:endParaRPr lang="es-CL" sz="1800" dirty="0">
              <a:solidFill>
                <a:schemeClr val="tx1">
                  <a:lumMod val="75000"/>
                  <a:lumOff val="25000"/>
                </a:schemeClr>
              </a:solidFill>
              <a:latin typeface="Verdana" pitchFamily="34" charset="0"/>
              <a:ea typeface="Verdana" pitchFamily="34" charset="0"/>
              <a:cs typeface="Verdana" pitchFamily="34" charset="0"/>
            </a:endParaRPr>
          </a:p>
        </p:txBody>
      </p:sp>
      <p:pic>
        <p:nvPicPr>
          <p:cNvPr id="35844" name="Picture 13" descr="Complemento-Logo-Gobierno-160x14px.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06400" y="0"/>
            <a:ext cx="20320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5" name="5 Rectángulo"/>
          <p:cNvSpPr>
            <a:spLocks noChangeArrowheads="1"/>
          </p:cNvSpPr>
          <p:nvPr/>
        </p:nvSpPr>
        <p:spPr bwMode="auto">
          <a:xfrm>
            <a:off x="3295650" y="387350"/>
            <a:ext cx="55435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lgn="just"/>
            <a:r>
              <a:rPr lang="es-CL" b="1">
                <a:solidFill>
                  <a:srgbClr val="00A79D"/>
                </a:solidFill>
                <a:latin typeface="Verdana" pitchFamily="34" charset="0"/>
              </a:rPr>
              <a:t>CONTENIDOS</a:t>
            </a:r>
          </a:p>
        </p:txBody>
      </p:sp>
      <p:sp>
        <p:nvSpPr>
          <p:cNvPr id="6" name="5 Rectángulo"/>
          <p:cNvSpPr/>
          <p:nvPr/>
        </p:nvSpPr>
        <p:spPr>
          <a:xfrm>
            <a:off x="3295650" y="3043450"/>
            <a:ext cx="5172075" cy="450376"/>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p>
        </p:txBody>
      </p:sp>
    </p:spTree>
    <p:extLst>
      <p:ext uri="{BB962C8B-B14F-4D97-AF65-F5344CB8AC3E}">
        <p14:creationId xmlns:p14="http://schemas.microsoft.com/office/powerpoint/2010/main" val="19281741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406400" y="854075"/>
            <a:ext cx="8118475" cy="6494463"/>
          </a:xfrm>
          <a:prstGeom prst="rect">
            <a:avLst/>
          </a:prstGeom>
        </p:spPr>
        <p:txBody>
          <a:bodyPr>
            <a:spAutoFit/>
          </a:bodyPr>
          <a:lstStyle/>
          <a:p>
            <a:pPr marL="342900" indent="-342900" algn="just">
              <a:buFontTx/>
              <a:buAutoNum type="arabicPeriod"/>
              <a:defRPr/>
            </a:pPr>
            <a:r>
              <a:rPr lang="es-CL" b="1"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Capacitación continua de los profesionales del Departamento Dispositivos Médicos.</a:t>
            </a:r>
          </a:p>
          <a:p>
            <a:pPr marL="342900" indent="-342900" algn="just">
              <a:buFontTx/>
              <a:buAutoNum type="arabicPeriod"/>
              <a:defRPr/>
            </a:pPr>
            <a:endParaRPr lang="es-CL" sz="600" b="1"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Wingdings" pitchFamily="2" charset="2"/>
              <a:buChar char="ü"/>
              <a:defRPr/>
            </a:pPr>
            <a:r>
              <a:rPr lang="es-CL"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Norma ISO 13485 – Sistema de Gestión de Calidad para DM</a:t>
            </a:r>
          </a:p>
          <a:p>
            <a:pPr marL="285750" indent="-285750" algn="just">
              <a:buFont typeface="Wingdings" pitchFamily="2" charset="2"/>
              <a:buChar char="ü"/>
              <a:defRPr/>
            </a:pPr>
            <a:endParaRPr lang="es-CL" sz="400"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Wingdings" pitchFamily="2" charset="2"/>
              <a:buChar char="ü"/>
              <a:defRPr/>
            </a:pPr>
            <a:r>
              <a:rPr lang="es-CL"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Norma ISO 10993 – Evaluación Biológica de DM</a:t>
            </a:r>
          </a:p>
          <a:p>
            <a:pPr marL="285750" indent="-285750" algn="just">
              <a:buFont typeface="Wingdings" pitchFamily="2" charset="2"/>
              <a:buChar char="ü"/>
              <a:defRPr/>
            </a:pPr>
            <a:endParaRPr lang="es-CL" sz="400"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Wingdings" pitchFamily="2" charset="2"/>
              <a:buChar char="ü"/>
              <a:defRPr/>
            </a:pPr>
            <a:r>
              <a:rPr lang="es-CL"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Norma ISO 14971 – Gestión de Riesgos para DM</a:t>
            </a:r>
          </a:p>
          <a:p>
            <a:pPr marL="285750" indent="-285750" algn="just">
              <a:buFont typeface="Wingdings" pitchFamily="2" charset="2"/>
              <a:buChar char="ü"/>
              <a:defRPr/>
            </a:pPr>
            <a:endParaRPr lang="es-CL" sz="400"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Wingdings" pitchFamily="2" charset="2"/>
              <a:buChar char="ü"/>
              <a:defRPr/>
            </a:pPr>
            <a:r>
              <a:rPr lang="es-CL"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Norma ISO 14937 – Métodos de Esterilización para DM</a:t>
            </a:r>
          </a:p>
          <a:p>
            <a:pPr marL="285750" indent="-285750" algn="just">
              <a:buFont typeface="Wingdings" pitchFamily="2" charset="2"/>
              <a:buChar char="ü"/>
              <a:defRPr/>
            </a:pPr>
            <a:endParaRPr lang="es-CL" sz="400"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Wingdings" pitchFamily="2" charset="2"/>
              <a:buChar char="ü"/>
              <a:defRPr/>
            </a:pPr>
            <a:r>
              <a:rPr lang="es-CL"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Norma IEC 60601 – Seguridad de Equipos Electromédicos</a:t>
            </a:r>
            <a:endParaRPr lang="es-CL" sz="400"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Wingdings" pitchFamily="2" charset="2"/>
              <a:buChar char="ü"/>
              <a:defRPr/>
            </a:pPr>
            <a:endParaRPr lang="es-CL" sz="400"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Wingdings" pitchFamily="2" charset="2"/>
              <a:buChar char="ü"/>
              <a:defRPr/>
            </a:pPr>
            <a:r>
              <a:rPr lang="es-CL"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Buenas Prácticas de Almacenamiento, Distribución y Transporte de Dispositivos Médicos.</a:t>
            </a:r>
          </a:p>
          <a:p>
            <a:pPr marL="285750" indent="-285750" algn="just">
              <a:buFont typeface="Wingdings" pitchFamily="2" charset="2"/>
              <a:buChar char="ü"/>
              <a:defRPr/>
            </a:pPr>
            <a:endParaRPr lang="es-CL" sz="400"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Wingdings" pitchFamily="2" charset="2"/>
              <a:buChar char="ü"/>
              <a:defRPr/>
            </a:pPr>
            <a:r>
              <a:rPr lang="es-CL"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Norma ISO 16142-1:2016 – Principios Esenciales de Seguridad y Eficacia del </a:t>
            </a:r>
            <a:r>
              <a:rPr lang="es-CL" dirty="0" smtClean="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DM</a:t>
            </a:r>
          </a:p>
          <a:p>
            <a:pPr algn="just">
              <a:defRPr/>
            </a:pPr>
            <a:endParaRPr lang="es-CL"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a:p>
            <a:pPr marL="342900" indent="-342900" algn="just">
              <a:buFont typeface="+mj-lt"/>
              <a:buAutoNum type="arabicPeriod" startAt="2"/>
              <a:defRPr/>
            </a:pPr>
            <a:r>
              <a:rPr lang="es-CL" b="1"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Capacitación y educación a la Industria.</a:t>
            </a:r>
          </a:p>
          <a:p>
            <a:pPr marL="342900" indent="-342900" algn="just">
              <a:buFont typeface="+mj-lt"/>
              <a:buAutoNum type="arabicPeriod" startAt="2"/>
              <a:defRPr/>
            </a:pPr>
            <a:endParaRPr lang="es-CL" sz="400" b="1"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Wingdings" pitchFamily="2" charset="2"/>
              <a:buChar char="ü"/>
              <a:defRPr/>
            </a:pPr>
            <a:r>
              <a:rPr lang="es-CL"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2013: Curso para promover la Norma ISO 13485</a:t>
            </a:r>
          </a:p>
          <a:p>
            <a:pPr marL="285750" indent="-285750" algn="just">
              <a:buFont typeface="Wingdings" pitchFamily="2" charset="2"/>
              <a:buChar char="ü"/>
              <a:defRPr/>
            </a:pPr>
            <a:endParaRPr lang="es-CL" sz="400"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Wingdings" pitchFamily="2" charset="2"/>
              <a:buChar char="ü"/>
              <a:defRPr/>
            </a:pPr>
            <a:r>
              <a:rPr lang="es-CL"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2016: Curso para promover la Convergencia Regulatoria</a:t>
            </a:r>
          </a:p>
          <a:p>
            <a:pPr marL="285750" indent="-285750" algn="just">
              <a:buFont typeface="Wingdings" pitchFamily="2" charset="2"/>
              <a:buChar char="ü"/>
              <a:defRPr/>
            </a:pPr>
            <a:endParaRPr lang="es-CL" sz="400"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Wingdings" pitchFamily="2" charset="2"/>
              <a:buChar char="ü"/>
              <a:defRPr/>
            </a:pPr>
            <a:r>
              <a:rPr lang="es-CL"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2018: Curso online “Registro Sanitario y Clasificación de los Dispositivos Médicos” </a:t>
            </a:r>
          </a:p>
          <a:p>
            <a:pPr algn="just">
              <a:defRPr/>
            </a:pPr>
            <a:endParaRPr lang="es-CL"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a:p>
            <a:pPr algn="just">
              <a:defRPr/>
            </a:pPr>
            <a:endParaRPr lang="es-CL"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a:p>
            <a:pPr algn="just">
              <a:defRPr/>
            </a:pPr>
            <a:endParaRPr lang="es-CL"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Wingdings" pitchFamily="2" charset="2"/>
              <a:buChar char="ü"/>
              <a:defRPr/>
            </a:pPr>
            <a:endParaRPr lang="es-CL"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50179" name="Content Placeholder 13"/>
          <p:cNvSpPr txBox="1">
            <a:spLocks/>
          </p:cNvSpPr>
          <p:nvPr/>
        </p:nvSpPr>
        <p:spPr bwMode="auto">
          <a:xfrm>
            <a:off x="406400" y="233363"/>
            <a:ext cx="8204200" cy="49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r>
              <a:rPr lang="es-CL" b="1" dirty="0" smtClean="0">
                <a:solidFill>
                  <a:srgbClr val="00A79D"/>
                </a:solidFill>
                <a:latin typeface="Verdana" pitchFamily="34" charset="0"/>
              </a:rPr>
              <a:t>4. ACCIONES </a:t>
            </a:r>
            <a:r>
              <a:rPr lang="es-CL" b="1" dirty="0">
                <a:solidFill>
                  <a:srgbClr val="00A79D"/>
                </a:solidFill>
                <a:latin typeface="Verdana" pitchFamily="34" charset="0"/>
              </a:rPr>
              <a:t>Y GESTIONES REALIZADAS</a:t>
            </a:r>
          </a:p>
        </p:txBody>
      </p:sp>
    </p:spTree>
    <p:extLst>
      <p:ext uri="{BB962C8B-B14F-4D97-AF65-F5344CB8AC3E}">
        <p14:creationId xmlns:p14="http://schemas.microsoft.com/office/powerpoint/2010/main" val="11605366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406400" y="768350"/>
            <a:ext cx="8118475" cy="2570163"/>
          </a:xfrm>
          <a:prstGeom prst="rect">
            <a:avLst/>
          </a:prstGeom>
        </p:spPr>
        <p:txBody>
          <a:bodyPr>
            <a:spAutoFit/>
          </a:bodyPr>
          <a:lstStyle/>
          <a:p>
            <a:pPr marL="342900" indent="-342900" algn="just">
              <a:buFont typeface="+mj-lt"/>
              <a:buAutoNum type="arabicPeriod" startAt="3"/>
              <a:defRPr/>
            </a:pPr>
            <a:r>
              <a:rPr lang="es-CL" b="1"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Capacitación a Profesionales de la Salud – Establecimientos Asistenciales Públicos y Privados.</a:t>
            </a:r>
          </a:p>
          <a:p>
            <a:pPr marL="342900" indent="-342900" algn="just">
              <a:buFont typeface="+mj-lt"/>
              <a:buAutoNum type="arabicPeriod" startAt="3"/>
              <a:defRPr/>
            </a:pPr>
            <a:endParaRPr lang="es-CL" sz="500" b="1"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a:p>
            <a:pPr marL="342900" indent="-342900" algn="just">
              <a:buFont typeface="+mj-lt"/>
              <a:buAutoNum type="arabicPeriod" startAt="3"/>
              <a:defRPr/>
            </a:pPr>
            <a:endParaRPr lang="es-CL" sz="400" b="1"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Wingdings" pitchFamily="2" charset="2"/>
              <a:buChar char="ü"/>
              <a:defRPr/>
            </a:pPr>
            <a:r>
              <a:rPr lang="es-CL"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2015 y 2016: Curso online “Regulación y Vigilancia de DM”</a:t>
            </a:r>
          </a:p>
          <a:p>
            <a:pPr marL="285750" indent="-285750" algn="just">
              <a:buFont typeface="Wingdings" pitchFamily="2" charset="2"/>
              <a:buChar char="ü"/>
              <a:defRPr/>
            </a:pPr>
            <a:endParaRPr lang="es-CL" sz="400"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Wingdings" pitchFamily="2" charset="2"/>
              <a:buChar char="ü"/>
              <a:defRPr/>
            </a:pPr>
            <a:r>
              <a:rPr lang="es-CL"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2016: Curso online “Regulación y Vigilancia de DM” (Versión 2)</a:t>
            </a:r>
          </a:p>
          <a:p>
            <a:pPr marL="285750" indent="-285750" algn="just">
              <a:buFont typeface="Wingdings" pitchFamily="2" charset="2"/>
              <a:buChar char="ü"/>
              <a:defRPr/>
            </a:pPr>
            <a:endParaRPr lang="es-CL" sz="400"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Wingdings" pitchFamily="2" charset="2"/>
              <a:buChar char="ü"/>
              <a:defRPr/>
            </a:pPr>
            <a:r>
              <a:rPr lang="es-CL"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2017: Curso online “Sistema Nacional de Tecnovigilancia”</a:t>
            </a:r>
          </a:p>
          <a:p>
            <a:pPr marL="285750" indent="-285750" algn="just">
              <a:buFont typeface="Wingdings" pitchFamily="2" charset="2"/>
              <a:buChar char="ü"/>
              <a:defRPr/>
            </a:pPr>
            <a:endParaRPr lang="es-CL" b="1"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a:p>
            <a:pPr algn="just">
              <a:defRPr/>
            </a:pPr>
            <a:endParaRPr lang="es-CL"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Wingdings" pitchFamily="2" charset="2"/>
              <a:buChar char="ü"/>
              <a:defRPr/>
            </a:pPr>
            <a:endParaRPr lang="es-CL"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51203" name="Content Placeholder 13"/>
          <p:cNvSpPr txBox="1">
            <a:spLocks/>
          </p:cNvSpPr>
          <p:nvPr/>
        </p:nvSpPr>
        <p:spPr bwMode="auto">
          <a:xfrm>
            <a:off x="406400" y="233363"/>
            <a:ext cx="8204200" cy="49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r>
              <a:rPr lang="es-CL" b="1" dirty="0" smtClean="0">
                <a:solidFill>
                  <a:srgbClr val="00A79D"/>
                </a:solidFill>
                <a:latin typeface="Verdana" pitchFamily="34" charset="0"/>
              </a:rPr>
              <a:t>4. ACCIONES </a:t>
            </a:r>
            <a:r>
              <a:rPr lang="es-CL" b="1" dirty="0">
                <a:solidFill>
                  <a:srgbClr val="00A79D"/>
                </a:solidFill>
                <a:latin typeface="Verdana" pitchFamily="34" charset="0"/>
              </a:rPr>
              <a:t>Y GESTIONES REALIZADAS</a:t>
            </a:r>
          </a:p>
        </p:txBody>
      </p:sp>
      <p:pic>
        <p:nvPicPr>
          <p:cNvPr id="7" name="Picture 2"/>
          <p:cNvPicPr>
            <a:picLocks noChangeAspect="1" noChangeArrowheads="1"/>
          </p:cNvPicPr>
          <p:nvPr/>
        </p:nvPicPr>
        <p:blipFill>
          <a:blip r:embed="rId2"/>
          <a:srcRect/>
          <a:stretch>
            <a:fillRect/>
          </a:stretch>
        </p:blipFill>
        <p:spPr bwMode="auto">
          <a:xfrm>
            <a:off x="828675" y="2651125"/>
            <a:ext cx="3352800" cy="3949700"/>
          </a:xfrm>
          <a:prstGeom prst="rect">
            <a:avLst/>
          </a:prstGeom>
          <a:noFill/>
          <a:ln w="9525">
            <a:solidFill>
              <a:schemeClr val="tx1">
                <a:lumMod val="75000"/>
                <a:lumOff val="25000"/>
              </a:schemeClr>
            </a:solidFill>
            <a:miter lim="800000"/>
            <a:headEnd/>
            <a:tailEnd/>
          </a:ln>
          <a:effectLst/>
          <a:extLst/>
        </p:spPr>
      </p:pic>
      <p:pic>
        <p:nvPicPr>
          <p:cNvPr id="8" name="Picture 4"/>
          <p:cNvPicPr>
            <a:picLocks noChangeAspect="1" noChangeArrowheads="1"/>
          </p:cNvPicPr>
          <p:nvPr/>
        </p:nvPicPr>
        <p:blipFill>
          <a:blip r:embed="rId3"/>
          <a:srcRect/>
          <a:stretch>
            <a:fillRect/>
          </a:stretch>
        </p:blipFill>
        <p:spPr bwMode="auto">
          <a:xfrm>
            <a:off x="3867150" y="2651125"/>
            <a:ext cx="3333750" cy="3949700"/>
          </a:xfrm>
          <a:prstGeom prst="rect">
            <a:avLst/>
          </a:prstGeom>
          <a:noFill/>
          <a:ln w="9525">
            <a:solidFill>
              <a:schemeClr val="tx1">
                <a:lumMod val="75000"/>
                <a:lumOff val="25000"/>
              </a:schemeClr>
            </a:solidFill>
            <a:miter lim="800000"/>
            <a:headEnd/>
            <a:tailEnd/>
          </a:ln>
          <a:effectLst/>
          <a:extLst/>
        </p:spPr>
      </p:pic>
    </p:spTree>
    <p:extLst>
      <p:ext uri="{BB962C8B-B14F-4D97-AF65-F5344CB8AC3E}">
        <p14:creationId xmlns:p14="http://schemas.microsoft.com/office/powerpoint/2010/main" val="38009729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3 Rectángulo"/>
          <p:cNvSpPr>
            <a:spLocks noChangeArrowheads="1"/>
          </p:cNvSpPr>
          <p:nvPr/>
        </p:nvSpPr>
        <p:spPr bwMode="auto">
          <a:xfrm>
            <a:off x="406400" y="495300"/>
            <a:ext cx="8118475" cy="2154238"/>
          </a:xfrm>
          <a:prstGeom prst="rect">
            <a:avLst/>
          </a:prstGeom>
          <a:noFill/>
          <a:ln>
            <a:noFill/>
          </a:ln>
          <a:extLst/>
        </p:spPr>
        <p:txBody>
          <a:bodyPr>
            <a:spAutoFit/>
          </a:bodyPr>
          <a:lstStyle/>
          <a:p>
            <a:pPr algn="just">
              <a:defRPr/>
            </a:pPr>
            <a:endParaRPr lang="es-CL" b="1" dirty="0">
              <a:solidFill>
                <a:srgbClr val="404040"/>
              </a:solidFill>
              <a:latin typeface="Verdana" pitchFamily="34" charset="0"/>
            </a:endParaRPr>
          </a:p>
          <a:p>
            <a:pPr marL="342900" indent="-342900" algn="just">
              <a:buFont typeface="+mj-lt"/>
              <a:buAutoNum type="arabicPeriod" startAt="4"/>
              <a:defRPr/>
            </a:pPr>
            <a:r>
              <a:rPr lang="es-CL" b="1" dirty="0">
                <a:solidFill>
                  <a:srgbClr val="404040"/>
                </a:solidFill>
                <a:latin typeface="Verdana" pitchFamily="34" charset="0"/>
              </a:rPr>
              <a:t>Documentos Guías elaborados y publicados.</a:t>
            </a:r>
          </a:p>
          <a:p>
            <a:pPr algn="just">
              <a:defRPr/>
            </a:pPr>
            <a:endParaRPr lang="es-CL" sz="400" b="1" dirty="0">
              <a:solidFill>
                <a:srgbClr val="404040"/>
              </a:solidFill>
              <a:latin typeface="Verdana" pitchFamily="34" charset="0"/>
            </a:endParaRPr>
          </a:p>
          <a:p>
            <a:pPr algn="just">
              <a:buFont typeface="Wingdings" pitchFamily="2" charset="2"/>
              <a:buChar char="ü"/>
              <a:defRPr/>
            </a:pPr>
            <a:r>
              <a:rPr lang="es-CL" dirty="0">
                <a:solidFill>
                  <a:srgbClr val="404040"/>
                </a:solidFill>
                <a:latin typeface="Verdana" pitchFamily="34" charset="0"/>
              </a:rPr>
              <a:t>Guía de Tecnovigilancia, 2° Edición – Diciembre de 2015.</a:t>
            </a:r>
          </a:p>
          <a:p>
            <a:pPr algn="just">
              <a:defRPr/>
            </a:pPr>
            <a:endParaRPr lang="es-CL" sz="400" dirty="0">
              <a:solidFill>
                <a:srgbClr val="404040"/>
              </a:solidFill>
              <a:latin typeface="Verdana" pitchFamily="34" charset="0"/>
            </a:endParaRPr>
          </a:p>
          <a:p>
            <a:pPr algn="just">
              <a:buFont typeface="Wingdings" pitchFamily="2" charset="2"/>
              <a:buChar char="ü"/>
              <a:defRPr/>
            </a:pPr>
            <a:r>
              <a:rPr lang="es-CL" dirty="0">
                <a:solidFill>
                  <a:srgbClr val="404040"/>
                </a:solidFill>
                <a:latin typeface="Verdana" pitchFamily="34" charset="0"/>
              </a:rPr>
              <a:t>Guía para la Clasificación de Dispositivos Médicos según Riesgo, 2°    Edición, Junio de 2018.</a:t>
            </a:r>
          </a:p>
          <a:p>
            <a:pPr algn="just">
              <a:defRPr/>
            </a:pPr>
            <a:endParaRPr lang="es-CL" dirty="0">
              <a:solidFill>
                <a:srgbClr val="404040"/>
              </a:solidFill>
              <a:latin typeface="Verdana" pitchFamily="34" charset="0"/>
            </a:endParaRPr>
          </a:p>
          <a:p>
            <a:pPr algn="just">
              <a:buFont typeface="Wingdings" pitchFamily="2" charset="2"/>
              <a:buChar char="ü"/>
              <a:defRPr/>
            </a:pPr>
            <a:endParaRPr lang="es-CL" dirty="0">
              <a:solidFill>
                <a:srgbClr val="404040"/>
              </a:solidFill>
              <a:latin typeface="Verdana" pitchFamily="34" charset="0"/>
            </a:endParaRPr>
          </a:p>
        </p:txBody>
      </p:sp>
      <p:sp>
        <p:nvSpPr>
          <p:cNvPr id="52227" name="Content Placeholder 13"/>
          <p:cNvSpPr txBox="1">
            <a:spLocks/>
          </p:cNvSpPr>
          <p:nvPr/>
        </p:nvSpPr>
        <p:spPr bwMode="auto">
          <a:xfrm>
            <a:off x="406400" y="233363"/>
            <a:ext cx="8204200" cy="49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r>
              <a:rPr lang="es-CL" b="1" dirty="0" smtClean="0">
                <a:solidFill>
                  <a:srgbClr val="00A79D"/>
                </a:solidFill>
                <a:latin typeface="Verdana" pitchFamily="34" charset="0"/>
              </a:rPr>
              <a:t>4. ACCIONES </a:t>
            </a:r>
            <a:r>
              <a:rPr lang="es-CL" b="1" dirty="0">
                <a:solidFill>
                  <a:srgbClr val="00A79D"/>
                </a:solidFill>
                <a:latin typeface="Verdana" pitchFamily="34" charset="0"/>
              </a:rPr>
              <a:t>Y GESTIONES REALIZADAS</a:t>
            </a:r>
          </a:p>
        </p:txBody>
      </p:sp>
      <p:pic>
        <p:nvPicPr>
          <p:cNvPr id="7" name="Picture 2"/>
          <p:cNvPicPr>
            <a:picLocks noChangeAspect="1" noChangeArrowheads="1"/>
          </p:cNvPicPr>
          <p:nvPr/>
        </p:nvPicPr>
        <p:blipFill>
          <a:blip r:embed="rId2"/>
          <a:srcRect/>
          <a:stretch>
            <a:fillRect/>
          </a:stretch>
        </p:blipFill>
        <p:spPr bwMode="auto">
          <a:xfrm>
            <a:off x="915988" y="2276475"/>
            <a:ext cx="3249612" cy="4238625"/>
          </a:xfrm>
          <a:prstGeom prst="rect">
            <a:avLst/>
          </a:prstGeom>
          <a:noFill/>
          <a:ln w="9525">
            <a:solidFill>
              <a:schemeClr val="tx1">
                <a:lumMod val="75000"/>
                <a:lumOff val="25000"/>
              </a:schemeClr>
            </a:solidFill>
            <a:miter lim="800000"/>
            <a:headEnd/>
            <a:tailEnd/>
          </a:ln>
          <a:effectLst/>
          <a:extLst/>
        </p:spPr>
      </p:pic>
      <p:pic>
        <p:nvPicPr>
          <p:cNvPr id="5222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43350" y="2276475"/>
            <a:ext cx="3305175" cy="423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66825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ClipArt Placeholder 5" descr="14388911417_2b6cf5e298_o.jpg"/>
          <p:cNvPicPr>
            <a:picLocks noGrp="1" noChangeAspect="1"/>
          </p:cNvPicPr>
          <p:nvPr>
            <p:ph type="clipArt" sz="quarter" idx="4294967295"/>
          </p:nvPr>
        </p:nvPicPr>
        <p:blipFill>
          <a:blip r:embed="rId3">
            <a:extLst>
              <a:ext uri="{28A0092B-C50C-407E-A947-70E740481C1C}">
                <a14:useLocalDpi xmlns:a14="http://schemas.microsoft.com/office/drawing/2010/main" val="0"/>
              </a:ext>
            </a:extLst>
          </a:blip>
          <a:srcRect/>
          <a:stretch>
            <a:fillRect/>
          </a:stretch>
        </p:blipFill>
        <p:spPr bwMode="auto">
          <a:xfrm>
            <a:off x="0" y="14288"/>
            <a:ext cx="2781300" cy="68294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39" name="Picture 13" descr="Complemento-Logo-Gobierno-160x14px.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06400" y="0"/>
            <a:ext cx="20320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0" name="5 Rectángulo"/>
          <p:cNvSpPr>
            <a:spLocks noChangeArrowheads="1"/>
          </p:cNvSpPr>
          <p:nvPr/>
        </p:nvSpPr>
        <p:spPr bwMode="auto">
          <a:xfrm>
            <a:off x="3016250" y="414338"/>
            <a:ext cx="58229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lgn="just"/>
            <a:r>
              <a:rPr lang="es-ES" b="1" dirty="0" smtClean="0">
                <a:solidFill>
                  <a:srgbClr val="00A79D"/>
                </a:solidFill>
                <a:latin typeface="Verdana" pitchFamily="34" charset="0"/>
              </a:rPr>
              <a:t>DOCUMENTO </a:t>
            </a:r>
            <a:r>
              <a:rPr lang="es-ES" b="1" dirty="0">
                <a:solidFill>
                  <a:srgbClr val="00A79D"/>
                </a:solidFill>
                <a:latin typeface="Verdana" pitchFamily="34" charset="0"/>
              </a:rPr>
              <a:t>GUÍA  PARA USUARIOS: </a:t>
            </a:r>
            <a:endParaRPr lang="es-CL" dirty="0">
              <a:solidFill>
                <a:srgbClr val="00A79D"/>
              </a:solidFill>
              <a:latin typeface="Verdana" pitchFamily="34" charset="0"/>
            </a:endParaRPr>
          </a:p>
        </p:txBody>
      </p:sp>
      <p:pic>
        <p:nvPicPr>
          <p:cNvPr id="14341" name="2 Marcador de contenido"/>
          <p:cNvPicPr>
            <a:picLocks noGrp="1" noChangeAspect="1"/>
          </p:cNvPicPr>
          <p:nvPr>
            <p:ph sz="quarter" idx="11"/>
          </p:nvPr>
        </p:nvPicPr>
        <p:blipFill>
          <a:blip r:embed="rId5">
            <a:extLst>
              <a:ext uri="{28A0092B-C50C-407E-A947-70E740481C1C}">
                <a14:useLocalDpi xmlns:a14="http://schemas.microsoft.com/office/drawing/2010/main" val="0"/>
              </a:ext>
            </a:extLst>
          </a:blip>
          <a:srcRect/>
          <a:stretch>
            <a:fillRect/>
          </a:stretch>
        </p:blipFill>
        <p:spPr bwMode="auto">
          <a:xfrm>
            <a:off x="3348038" y="1200150"/>
            <a:ext cx="2998787" cy="44354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2" name="3 CuadroTexto"/>
          <p:cNvSpPr txBox="1">
            <a:spLocks noChangeArrowheads="1"/>
          </p:cNvSpPr>
          <p:nvPr/>
        </p:nvSpPr>
        <p:spPr bwMode="auto">
          <a:xfrm>
            <a:off x="3240088" y="5772150"/>
            <a:ext cx="543560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s-CL" sz="1400"/>
              <a:t>Disponible en la página  web del Instituto de Salud Pública de Chile en el link: </a:t>
            </a:r>
          </a:p>
          <a:p>
            <a:pPr eaLnBrk="1" hangingPunct="1"/>
            <a:r>
              <a:rPr lang="es-CL" sz="1400" b="1"/>
              <a:t>http://www.ispch.cl/dispositivos_medicos/guias_instructivos </a:t>
            </a:r>
          </a:p>
        </p:txBody>
      </p:sp>
      <p:sp>
        <p:nvSpPr>
          <p:cNvPr id="14343" name="4 CuadroTexto"/>
          <p:cNvSpPr txBox="1">
            <a:spLocks noChangeArrowheads="1"/>
          </p:cNvSpPr>
          <p:nvPr/>
        </p:nvSpPr>
        <p:spPr bwMode="auto">
          <a:xfrm>
            <a:off x="6496050" y="1624013"/>
            <a:ext cx="2179638" cy="3694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s-CL" b="1">
                <a:solidFill>
                  <a:srgbClr val="00A79D"/>
                </a:solidFill>
              </a:rPr>
              <a:t>Segunda Edición</a:t>
            </a:r>
          </a:p>
          <a:p>
            <a:pPr eaLnBrk="1" hangingPunct="1"/>
            <a:r>
              <a:rPr lang="es-CL" b="1">
                <a:solidFill>
                  <a:srgbClr val="00A79D"/>
                </a:solidFill>
              </a:rPr>
              <a:t>Junio 2018</a:t>
            </a:r>
          </a:p>
          <a:p>
            <a:pPr eaLnBrk="1" hangingPunct="1"/>
            <a:endParaRPr lang="es-CL" b="1">
              <a:solidFill>
                <a:srgbClr val="00A79D"/>
              </a:solidFill>
            </a:endParaRPr>
          </a:p>
          <a:p>
            <a:pPr eaLnBrk="1" hangingPunct="1"/>
            <a:endParaRPr lang="es-CL" b="1">
              <a:solidFill>
                <a:srgbClr val="00A79D"/>
              </a:solidFill>
            </a:endParaRPr>
          </a:p>
          <a:p>
            <a:pPr eaLnBrk="1" hangingPunct="1"/>
            <a:endParaRPr lang="es-CL" b="1">
              <a:solidFill>
                <a:srgbClr val="00A79D"/>
              </a:solidFill>
            </a:endParaRPr>
          </a:p>
          <a:p>
            <a:pPr eaLnBrk="1" hangingPunct="1"/>
            <a:r>
              <a:rPr lang="es-CL" b="1">
                <a:solidFill>
                  <a:srgbClr val="00A79D"/>
                </a:solidFill>
              </a:rPr>
              <a:t>Propósito: </a:t>
            </a:r>
          </a:p>
          <a:p>
            <a:pPr eaLnBrk="1" hangingPunct="1"/>
            <a:r>
              <a:rPr lang="es-CL">
                <a:solidFill>
                  <a:srgbClr val="00A79D"/>
                </a:solidFill>
              </a:rPr>
              <a:t>Establecer criterios para clasificar los dispositivos médicos, en concordancia con el nivel de riesgo para la salud </a:t>
            </a:r>
          </a:p>
        </p:txBody>
      </p:sp>
    </p:spTree>
    <p:extLst>
      <p:ext uri="{BB962C8B-B14F-4D97-AF65-F5344CB8AC3E}">
        <p14:creationId xmlns:p14="http://schemas.microsoft.com/office/powerpoint/2010/main" val="15186014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AutoShape 19"/>
          <p:cNvSpPr>
            <a:spLocks noChangeArrowheads="1"/>
          </p:cNvSpPr>
          <p:nvPr/>
        </p:nvSpPr>
        <p:spPr bwMode="auto">
          <a:xfrm>
            <a:off x="723798" y="1361957"/>
            <a:ext cx="8024913" cy="1096962"/>
          </a:xfrm>
          <a:prstGeom prst="rightArrow">
            <a:avLst>
              <a:gd name="adj1" fmla="val 33824"/>
              <a:gd name="adj2" fmla="val 93635"/>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10800000" scaled="1"/>
            <a:tileRect/>
          </a:gradFill>
          <a:ln w="28575">
            <a:solidFill>
              <a:schemeClr val="accent6">
                <a:lumMod val="60000"/>
                <a:lumOff val="40000"/>
              </a:schemeClr>
            </a:solidFill>
            <a:miter lim="800000"/>
            <a:headEnd/>
            <a:tailEnd/>
          </a:ln>
          <a:scene3d>
            <a:camera prst="orthographicFront"/>
            <a:lightRig rig="sunset" dir="t"/>
          </a:scene3d>
          <a:sp3d extrusionH="76200" contourW="12700">
            <a:bevelT prst="angle"/>
            <a:extrusionClr>
              <a:srgbClr val="FF0000"/>
            </a:extrusionClr>
            <a:contourClr>
              <a:srgbClr val="FF0000"/>
            </a:contourClr>
          </a:sp3d>
        </p:spPr>
        <p:txBody>
          <a:bodyPr wrap="none" anchor="ctr"/>
          <a:lstStyle/>
          <a:p>
            <a:pPr defTabSz="914400">
              <a:defRPr/>
            </a:pPr>
            <a:r>
              <a:rPr kumimoji="1" lang="es-CL" altLang="zh-TW" b="1" dirty="0">
                <a:solidFill>
                  <a:srgbClr val="000000"/>
                </a:solidFill>
                <a:latin typeface="Arial Narrow" pitchFamily="34" charset="0"/>
                <a:ea typeface="Verdana" pitchFamily="34" charset="0"/>
                <a:cs typeface="Verdana" pitchFamily="34" charset="0"/>
              </a:rPr>
              <a:t>BAJO Riesgo                                                                                  </a:t>
            </a:r>
            <a:r>
              <a:rPr kumimoji="1" lang="es-CL" altLang="zh-TW" b="1" dirty="0" err="1">
                <a:solidFill>
                  <a:srgbClr val="000000"/>
                </a:solidFill>
                <a:latin typeface="Arial Narrow" pitchFamily="34" charset="0"/>
                <a:ea typeface="Verdana" pitchFamily="34" charset="0"/>
                <a:cs typeface="Verdana" pitchFamily="34" charset="0"/>
              </a:rPr>
              <a:t>R</a:t>
            </a:r>
            <a:r>
              <a:rPr kumimoji="1" lang="es-CL" altLang="zh-TW" b="1" dirty="0" err="1">
                <a:solidFill>
                  <a:srgbClr val="000000"/>
                </a:solidFill>
                <a:latin typeface="Arial"/>
                <a:cs typeface="Arial"/>
              </a:rPr>
              <a:t>iesgo</a:t>
            </a:r>
            <a:r>
              <a:rPr kumimoji="1" lang="es-CL" altLang="zh-TW" b="1" dirty="0">
                <a:solidFill>
                  <a:srgbClr val="000000"/>
                </a:solidFill>
                <a:latin typeface="Arial"/>
                <a:cs typeface="Arial"/>
              </a:rPr>
              <a:t> MUY ALTO</a:t>
            </a:r>
            <a:endParaRPr kumimoji="1" lang="zh-TW" altLang="zh-TW" b="1" dirty="0">
              <a:solidFill>
                <a:srgbClr val="000000"/>
              </a:solidFill>
              <a:latin typeface="Arial"/>
              <a:cs typeface="Arial"/>
            </a:endParaRPr>
          </a:p>
        </p:txBody>
      </p:sp>
      <p:sp>
        <p:nvSpPr>
          <p:cNvPr id="11" name="AutoShape 4"/>
          <p:cNvSpPr txBox="1">
            <a:spLocks noChangeArrowheads="1"/>
          </p:cNvSpPr>
          <p:nvPr/>
        </p:nvSpPr>
        <p:spPr bwMode="auto">
          <a:xfrm>
            <a:off x="6762750" y="3363913"/>
            <a:ext cx="1531938" cy="531812"/>
          </a:xfrm>
          <a:prstGeom prst="flowChartMultidocument">
            <a:avLst/>
          </a:prstGeom>
          <a:solidFill>
            <a:srgbClr val="FFC000"/>
          </a:solidFill>
          <a:ln w="9525">
            <a:solidFill>
              <a:schemeClr val="tx1"/>
            </a:solidFill>
            <a:miter lim="800000"/>
            <a:headEnd/>
            <a:tailEnd/>
          </a:ln>
        </p:spPr>
        <p:txBody>
          <a:bodyPr/>
          <a:lstStyle/>
          <a:p>
            <a:pPr marL="342900" indent="-342900" algn="ctr" defTabSz="914400">
              <a:lnSpc>
                <a:spcPct val="80000"/>
              </a:lnSpc>
              <a:defRPr/>
            </a:pPr>
            <a:r>
              <a:rPr kumimoji="1" lang="en-US" altLang="zh-TW" b="1" kern="0" dirty="0" err="1">
                <a:solidFill>
                  <a:srgbClr val="808080">
                    <a:lumMod val="50000"/>
                  </a:srgbClr>
                </a:solidFill>
                <a:latin typeface="Verdana" pitchFamily="34" charset="0"/>
                <a:ea typeface="Verdana" pitchFamily="34" charset="0"/>
                <a:cs typeface="Verdana" pitchFamily="34" charset="0"/>
              </a:rPr>
              <a:t>Clase</a:t>
            </a:r>
            <a:r>
              <a:rPr kumimoji="1" lang="en-US" altLang="zh-TW" b="1" kern="0" dirty="0">
                <a:solidFill>
                  <a:srgbClr val="808080">
                    <a:lumMod val="50000"/>
                  </a:srgbClr>
                </a:solidFill>
                <a:latin typeface="Verdana" pitchFamily="34" charset="0"/>
                <a:ea typeface="Verdana" pitchFamily="34" charset="0"/>
                <a:cs typeface="Verdana" pitchFamily="34" charset="0"/>
              </a:rPr>
              <a:t> IV</a:t>
            </a:r>
          </a:p>
        </p:txBody>
      </p:sp>
      <p:sp>
        <p:nvSpPr>
          <p:cNvPr id="98308" name="AutoShape 9"/>
          <p:cNvSpPr>
            <a:spLocks noChangeArrowheads="1"/>
          </p:cNvSpPr>
          <p:nvPr/>
        </p:nvSpPr>
        <p:spPr bwMode="auto">
          <a:xfrm>
            <a:off x="4951413" y="3125788"/>
            <a:ext cx="1506537" cy="903287"/>
          </a:xfrm>
          <a:prstGeom prst="flowChartMultidocument">
            <a:avLst/>
          </a:prstGeom>
          <a:solidFill>
            <a:srgbClr val="FFFF00"/>
          </a:solidFill>
          <a:ln w="9525">
            <a:solidFill>
              <a:schemeClr val="tx1"/>
            </a:solidFill>
            <a:miter lim="800000"/>
            <a:headEnd/>
            <a:tailEnd/>
          </a:ln>
        </p:spPr>
        <p:txBody>
          <a:bodyPr wrap="none" anchor="ctr"/>
          <a:lstStyle/>
          <a:p>
            <a:pPr algn="ctr" defTabSz="914400">
              <a:lnSpc>
                <a:spcPct val="75000"/>
              </a:lnSpc>
              <a:defRPr/>
            </a:pPr>
            <a:r>
              <a:rPr kumimoji="1" lang="en-US" altLang="zh-TW" b="1" dirty="0" err="1">
                <a:solidFill>
                  <a:srgbClr val="404040"/>
                </a:solidFill>
                <a:latin typeface="Verdana" pitchFamily="34" charset="0"/>
              </a:rPr>
              <a:t>Clase</a:t>
            </a:r>
            <a:r>
              <a:rPr kumimoji="1" lang="en-US" altLang="zh-TW" b="1" dirty="0">
                <a:solidFill>
                  <a:srgbClr val="404040"/>
                </a:solidFill>
                <a:latin typeface="Verdana" pitchFamily="34" charset="0"/>
              </a:rPr>
              <a:t> III</a:t>
            </a:r>
          </a:p>
        </p:txBody>
      </p:sp>
      <p:grpSp>
        <p:nvGrpSpPr>
          <p:cNvPr id="2" name="Group 22"/>
          <p:cNvGrpSpPr>
            <a:grpSpLocks/>
          </p:cNvGrpSpPr>
          <p:nvPr/>
        </p:nvGrpSpPr>
        <p:grpSpPr bwMode="auto">
          <a:xfrm>
            <a:off x="3042296" y="2713293"/>
            <a:ext cx="1752600" cy="1368425"/>
            <a:chOff x="2343" y="1363"/>
            <a:chExt cx="1017" cy="1017"/>
          </a:xfrm>
          <a:solidFill>
            <a:srgbClr val="FAFD7B"/>
          </a:solidFill>
        </p:grpSpPr>
        <p:sp>
          <p:nvSpPr>
            <p:cNvPr id="14" name="AutoShape 23"/>
            <p:cNvSpPr>
              <a:spLocks noChangeArrowheads="1"/>
            </p:cNvSpPr>
            <p:nvPr/>
          </p:nvSpPr>
          <p:spPr bwMode="auto">
            <a:xfrm>
              <a:off x="2640" y="1363"/>
              <a:ext cx="720" cy="672"/>
            </a:xfrm>
            <a:prstGeom prst="flowChartMultidocument">
              <a:avLst/>
            </a:prstGeom>
            <a:grpFill/>
            <a:ln w="9525">
              <a:solidFill>
                <a:schemeClr val="tx1"/>
              </a:solidFill>
              <a:miter lim="800000"/>
              <a:headEnd/>
              <a:tailEnd/>
            </a:ln>
          </p:spPr>
          <p:txBody>
            <a:bodyPr wrap="none" anchor="ctr"/>
            <a:lstStyle/>
            <a:p>
              <a:pPr defTabSz="914400">
                <a:defRPr/>
              </a:pPr>
              <a:endParaRPr kumimoji="1" lang="zh-TW" altLang="zh-TW">
                <a:solidFill>
                  <a:srgbClr val="000000"/>
                </a:solidFill>
                <a:latin typeface="Arial"/>
                <a:cs typeface="Arial"/>
              </a:endParaRPr>
            </a:p>
          </p:txBody>
        </p:sp>
        <p:sp>
          <p:nvSpPr>
            <p:cNvPr id="15" name="AutoShape 24"/>
            <p:cNvSpPr>
              <a:spLocks noChangeArrowheads="1"/>
            </p:cNvSpPr>
            <p:nvPr/>
          </p:nvSpPr>
          <p:spPr bwMode="auto">
            <a:xfrm>
              <a:off x="2489" y="1541"/>
              <a:ext cx="720" cy="672"/>
            </a:xfrm>
            <a:prstGeom prst="flowChartMultidocument">
              <a:avLst/>
            </a:prstGeom>
            <a:grpFill/>
            <a:ln w="9525">
              <a:solidFill>
                <a:schemeClr val="tx1"/>
              </a:solidFill>
              <a:miter lim="800000"/>
              <a:headEnd/>
              <a:tailEnd/>
            </a:ln>
          </p:spPr>
          <p:txBody>
            <a:bodyPr wrap="none" anchor="ctr"/>
            <a:lstStyle/>
            <a:p>
              <a:pPr defTabSz="914400">
                <a:defRPr/>
              </a:pPr>
              <a:endParaRPr kumimoji="1" lang="zh-TW" altLang="zh-TW">
                <a:solidFill>
                  <a:srgbClr val="000000"/>
                </a:solidFill>
                <a:latin typeface="Arial"/>
                <a:cs typeface="Arial"/>
              </a:endParaRPr>
            </a:p>
          </p:txBody>
        </p:sp>
        <p:sp>
          <p:nvSpPr>
            <p:cNvPr id="16" name="AutoShape 25"/>
            <p:cNvSpPr>
              <a:spLocks noChangeArrowheads="1"/>
            </p:cNvSpPr>
            <p:nvPr/>
          </p:nvSpPr>
          <p:spPr bwMode="auto">
            <a:xfrm>
              <a:off x="2343" y="1708"/>
              <a:ext cx="720" cy="672"/>
            </a:xfrm>
            <a:prstGeom prst="flowChartMultidocument">
              <a:avLst/>
            </a:prstGeom>
            <a:grpFill/>
            <a:ln w="9525">
              <a:solidFill>
                <a:schemeClr val="tx1"/>
              </a:solidFill>
              <a:miter lim="800000"/>
              <a:headEnd/>
              <a:tailEnd/>
            </a:ln>
          </p:spPr>
          <p:txBody>
            <a:bodyPr wrap="none" anchor="ctr"/>
            <a:lstStyle/>
            <a:p>
              <a:pPr algn="ctr" defTabSz="914400">
                <a:defRPr/>
              </a:pPr>
              <a:r>
                <a:rPr kumimoji="1" lang="en-US" altLang="zh-TW" b="1" dirty="0" err="1">
                  <a:solidFill>
                    <a:srgbClr val="808080">
                      <a:lumMod val="50000"/>
                    </a:srgbClr>
                  </a:solidFill>
                  <a:latin typeface="Verdana" pitchFamily="34" charset="0"/>
                  <a:ea typeface="Verdana" pitchFamily="34" charset="0"/>
                  <a:cs typeface="Verdana" pitchFamily="34" charset="0"/>
                </a:rPr>
                <a:t>Clase</a:t>
              </a:r>
              <a:r>
                <a:rPr kumimoji="1" lang="en-US" altLang="zh-TW" b="1" dirty="0">
                  <a:solidFill>
                    <a:srgbClr val="808080">
                      <a:lumMod val="50000"/>
                    </a:srgbClr>
                  </a:solidFill>
                  <a:latin typeface="Verdana" pitchFamily="34" charset="0"/>
                  <a:ea typeface="Verdana" pitchFamily="34" charset="0"/>
                  <a:cs typeface="Verdana" pitchFamily="34" charset="0"/>
                </a:rPr>
                <a:t> II</a:t>
              </a:r>
            </a:p>
          </p:txBody>
        </p:sp>
      </p:grpSp>
      <p:grpSp>
        <p:nvGrpSpPr>
          <p:cNvPr id="3" name="Group 12"/>
          <p:cNvGrpSpPr>
            <a:grpSpLocks/>
          </p:cNvGrpSpPr>
          <p:nvPr/>
        </p:nvGrpSpPr>
        <p:grpSpPr bwMode="auto">
          <a:xfrm>
            <a:off x="918321" y="2706488"/>
            <a:ext cx="2016125" cy="1606550"/>
            <a:chOff x="3344" y="1349"/>
            <a:chExt cx="1168" cy="1195"/>
          </a:xfrm>
          <a:solidFill>
            <a:srgbClr val="F9FEBE"/>
          </a:solidFill>
        </p:grpSpPr>
        <p:sp>
          <p:nvSpPr>
            <p:cNvPr id="18" name="AutoShape 13"/>
            <p:cNvSpPr>
              <a:spLocks noChangeArrowheads="1"/>
            </p:cNvSpPr>
            <p:nvPr/>
          </p:nvSpPr>
          <p:spPr bwMode="auto">
            <a:xfrm>
              <a:off x="3792" y="1349"/>
              <a:ext cx="720" cy="672"/>
            </a:xfrm>
            <a:prstGeom prst="flowChartMultidocument">
              <a:avLst/>
            </a:prstGeom>
            <a:grpFill/>
            <a:ln w="9525">
              <a:solidFill>
                <a:schemeClr val="tx1"/>
              </a:solidFill>
              <a:miter lim="800000"/>
              <a:headEnd/>
              <a:tailEnd/>
            </a:ln>
          </p:spPr>
          <p:txBody>
            <a:bodyPr wrap="none" anchor="ctr"/>
            <a:lstStyle/>
            <a:p>
              <a:pPr defTabSz="914400">
                <a:defRPr/>
              </a:pPr>
              <a:endParaRPr kumimoji="1" lang="zh-TW" altLang="zh-TW">
                <a:solidFill>
                  <a:srgbClr val="000000"/>
                </a:solidFill>
                <a:latin typeface="Arial"/>
                <a:cs typeface="Arial"/>
              </a:endParaRPr>
            </a:p>
          </p:txBody>
        </p:sp>
        <p:sp>
          <p:nvSpPr>
            <p:cNvPr id="19" name="AutoShape 14"/>
            <p:cNvSpPr>
              <a:spLocks noChangeArrowheads="1"/>
            </p:cNvSpPr>
            <p:nvPr/>
          </p:nvSpPr>
          <p:spPr bwMode="auto">
            <a:xfrm>
              <a:off x="3641" y="1527"/>
              <a:ext cx="720" cy="672"/>
            </a:xfrm>
            <a:prstGeom prst="flowChartMultidocument">
              <a:avLst/>
            </a:prstGeom>
            <a:grpFill/>
            <a:ln w="9525">
              <a:solidFill>
                <a:schemeClr val="tx1"/>
              </a:solidFill>
              <a:miter lim="800000"/>
              <a:headEnd/>
              <a:tailEnd/>
            </a:ln>
          </p:spPr>
          <p:txBody>
            <a:bodyPr wrap="none" anchor="ctr"/>
            <a:lstStyle/>
            <a:p>
              <a:pPr defTabSz="914400">
                <a:defRPr/>
              </a:pPr>
              <a:endParaRPr kumimoji="1" lang="zh-TW" altLang="zh-TW">
                <a:solidFill>
                  <a:srgbClr val="000000"/>
                </a:solidFill>
                <a:latin typeface="Arial"/>
                <a:cs typeface="Arial"/>
              </a:endParaRPr>
            </a:p>
          </p:txBody>
        </p:sp>
        <p:sp>
          <p:nvSpPr>
            <p:cNvPr id="20" name="AutoShape 15"/>
            <p:cNvSpPr>
              <a:spLocks noChangeArrowheads="1"/>
            </p:cNvSpPr>
            <p:nvPr/>
          </p:nvSpPr>
          <p:spPr bwMode="auto">
            <a:xfrm>
              <a:off x="3495" y="1694"/>
              <a:ext cx="720" cy="672"/>
            </a:xfrm>
            <a:prstGeom prst="flowChartMultidocument">
              <a:avLst/>
            </a:prstGeom>
            <a:grpFill/>
            <a:ln w="9525">
              <a:solidFill>
                <a:schemeClr val="tx1"/>
              </a:solidFill>
              <a:miter lim="800000"/>
              <a:headEnd/>
              <a:tailEnd/>
            </a:ln>
          </p:spPr>
          <p:txBody>
            <a:bodyPr wrap="none" anchor="ctr"/>
            <a:lstStyle/>
            <a:p>
              <a:pPr defTabSz="914400">
                <a:defRPr/>
              </a:pPr>
              <a:endParaRPr kumimoji="1" lang="zh-TW" altLang="zh-TW">
                <a:solidFill>
                  <a:srgbClr val="000000"/>
                </a:solidFill>
                <a:latin typeface="Arial"/>
                <a:cs typeface="Arial"/>
              </a:endParaRPr>
            </a:p>
          </p:txBody>
        </p:sp>
        <p:sp>
          <p:nvSpPr>
            <p:cNvPr id="21" name="AutoShape 16"/>
            <p:cNvSpPr>
              <a:spLocks noChangeArrowheads="1"/>
            </p:cNvSpPr>
            <p:nvPr/>
          </p:nvSpPr>
          <p:spPr bwMode="auto">
            <a:xfrm>
              <a:off x="3344" y="1872"/>
              <a:ext cx="720" cy="672"/>
            </a:xfrm>
            <a:prstGeom prst="flowChartMultidocument">
              <a:avLst/>
            </a:prstGeom>
            <a:grpFill/>
            <a:ln w="9525">
              <a:solidFill>
                <a:schemeClr val="tx1"/>
              </a:solidFill>
              <a:miter lim="800000"/>
              <a:headEnd/>
              <a:tailEnd/>
            </a:ln>
          </p:spPr>
          <p:txBody>
            <a:bodyPr wrap="none" anchor="ctr"/>
            <a:lstStyle/>
            <a:p>
              <a:pPr algn="ctr" defTabSz="914400">
                <a:defRPr/>
              </a:pPr>
              <a:r>
                <a:rPr kumimoji="1" lang="en-US" altLang="zh-TW" b="1" dirty="0" err="1">
                  <a:solidFill>
                    <a:srgbClr val="808080">
                      <a:lumMod val="50000"/>
                    </a:srgbClr>
                  </a:solidFill>
                  <a:latin typeface="Verdana" pitchFamily="34" charset="0"/>
                  <a:ea typeface="Verdana" pitchFamily="34" charset="0"/>
                  <a:cs typeface="Verdana" pitchFamily="34" charset="0"/>
                </a:rPr>
                <a:t>Clase</a:t>
              </a:r>
              <a:r>
                <a:rPr kumimoji="1" lang="en-US" altLang="zh-TW" b="1" dirty="0">
                  <a:solidFill>
                    <a:srgbClr val="808080">
                      <a:lumMod val="50000"/>
                    </a:srgbClr>
                  </a:solidFill>
                  <a:latin typeface="Verdana" pitchFamily="34" charset="0"/>
                  <a:ea typeface="Verdana" pitchFamily="34" charset="0"/>
                  <a:cs typeface="Verdana" pitchFamily="34" charset="0"/>
                </a:rPr>
                <a:t> I</a:t>
              </a:r>
            </a:p>
          </p:txBody>
        </p:sp>
      </p:grpSp>
      <p:sp>
        <p:nvSpPr>
          <p:cNvPr id="17" name="16 Rectángulo redondeado"/>
          <p:cNvSpPr/>
          <p:nvPr/>
        </p:nvSpPr>
        <p:spPr>
          <a:xfrm>
            <a:off x="613876" y="4744920"/>
            <a:ext cx="3920801" cy="1310823"/>
          </a:xfrm>
          <a:prstGeom prst="roundRect">
            <a:avLst/>
          </a:prstGeom>
          <a:gradFill flip="none" rotWithShape="1">
            <a:gsLst>
              <a:gs pos="0">
                <a:srgbClr val="00A79D">
                  <a:tint val="66000"/>
                  <a:satMod val="160000"/>
                </a:srgbClr>
              </a:gs>
              <a:gs pos="50000">
                <a:srgbClr val="00A79D">
                  <a:tint val="44500"/>
                  <a:satMod val="160000"/>
                </a:srgbClr>
              </a:gs>
              <a:gs pos="100000">
                <a:srgbClr val="00A79D">
                  <a:tint val="23500"/>
                  <a:satMod val="160000"/>
                </a:srgbClr>
              </a:gs>
            </a:gsLst>
            <a:path path="circle">
              <a:fillToRect l="50000" t="50000" r="50000" b="50000"/>
            </a:path>
            <a:tileRect/>
          </a:gradFill>
          <a:ln w="38100">
            <a:solidFill>
              <a:srgbClr val="00A79D"/>
            </a:solid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914400">
              <a:lnSpc>
                <a:spcPct val="80000"/>
              </a:lnSpc>
              <a:defRPr/>
            </a:pPr>
            <a:r>
              <a:rPr lang="es-CL" sz="2000" b="1" dirty="0">
                <a:solidFill>
                  <a:schemeClr val="tx1"/>
                </a:solidFill>
                <a:latin typeface="Verdana" pitchFamily="34" charset="0"/>
              </a:rPr>
              <a:t>Clase I</a:t>
            </a:r>
            <a:r>
              <a:rPr lang="es-CL" sz="2000" dirty="0">
                <a:solidFill>
                  <a:schemeClr val="tx1"/>
                </a:solidFill>
                <a:latin typeface="Verdana" pitchFamily="34" charset="0"/>
              </a:rPr>
              <a:t>: Bajo Riesgo</a:t>
            </a:r>
          </a:p>
          <a:p>
            <a:pPr defTabSz="914400">
              <a:lnSpc>
                <a:spcPct val="80000"/>
              </a:lnSpc>
              <a:defRPr/>
            </a:pPr>
            <a:r>
              <a:rPr lang="es-CL" sz="2000" dirty="0">
                <a:solidFill>
                  <a:schemeClr val="tx1"/>
                </a:solidFill>
                <a:latin typeface="Verdana" pitchFamily="34" charset="0"/>
              </a:rPr>
              <a:t> </a:t>
            </a:r>
          </a:p>
          <a:p>
            <a:pPr defTabSz="914400">
              <a:lnSpc>
                <a:spcPct val="80000"/>
              </a:lnSpc>
              <a:defRPr/>
            </a:pPr>
            <a:r>
              <a:rPr lang="es-CL" sz="2000" b="1" dirty="0">
                <a:solidFill>
                  <a:schemeClr val="tx1"/>
                </a:solidFill>
                <a:latin typeface="Verdana" pitchFamily="34" charset="0"/>
              </a:rPr>
              <a:t>Clase II</a:t>
            </a:r>
            <a:r>
              <a:rPr lang="es-CL" sz="2000" dirty="0">
                <a:solidFill>
                  <a:schemeClr val="tx1"/>
                </a:solidFill>
                <a:latin typeface="Verdana" pitchFamily="34" charset="0"/>
              </a:rPr>
              <a:t>: Riesgo Moderado</a:t>
            </a:r>
          </a:p>
        </p:txBody>
      </p:sp>
      <p:sp>
        <p:nvSpPr>
          <p:cNvPr id="23" name="22 Título"/>
          <p:cNvSpPr>
            <a:spLocks noGrp="1"/>
          </p:cNvSpPr>
          <p:nvPr>
            <p:ph type="title"/>
          </p:nvPr>
        </p:nvSpPr>
        <p:spPr>
          <a:xfrm>
            <a:off x="434975" y="115888"/>
            <a:ext cx="7859713" cy="904875"/>
          </a:xfrm>
          <a:prstGeom prst="roundRect">
            <a:avLst/>
          </a:prstGeom>
          <a:solidFill>
            <a:srgbClr val="00A79D"/>
          </a:solidFill>
          <a:ln>
            <a:solidFill>
              <a:srgbClr val="00A79D"/>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lang="es-CL" sz="2800" b="1" dirty="0" smtClean="0">
                <a:solidFill>
                  <a:srgbClr val="FFFFFF"/>
                </a:solidFill>
                <a:latin typeface="Verdana" pitchFamily="34" charset="0"/>
              </a:rPr>
              <a:t>Clases de Riesgo de los DM</a:t>
            </a:r>
            <a:br>
              <a:rPr lang="es-CL" sz="2800" b="1" dirty="0" smtClean="0">
                <a:solidFill>
                  <a:srgbClr val="FFFFFF"/>
                </a:solidFill>
                <a:latin typeface="Verdana" pitchFamily="34" charset="0"/>
              </a:rPr>
            </a:br>
            <a:r>
              <a:rPr lang="es-CL" sz="2800" b="1" dirty="0" smtClean="0">
                <a:solidFill>
                  <a:srgbClr val="FFFFFF"/>
                </a:solidFill>
                <a:latin typeface="Verdana" pitchFamily="34" charset="0"/>
              </a:rPr>
              <a:t>(D.S 825/98 Art 20°)</a:t>
            </a:r>
          </a:p>
        </p:txBody>
      </p:sp>
      <p:sp>
        <p:nvSpPr>
          <p:cNvPr id="22" name="21 Rectángulo redondeado"/>
          <p:cNvSpPr/>
          <p:nvPr/>
        </p:nvSpPr>
        <p:spPr>
          <a:xfrm>
            <a:off x="4802584" y="4743404"/>
            <a:ext cx="3920801" cy="1312339"/>
          </a:xfrm>
          <a:prstGeom prst="roundRect">
            <a:avLst/>
          </a:prstGeom>
          <a:gradFill flip="none" rotWithShape="1">
            <a:gsLst>
              <a:gs pos="0">
                <a:srgbClr val="00A79D">
                  <a:tint val="66000"/>
                  <a:satMod val="160000"/>
                </a:srgbClr>
              </a:gs>
              <a:gs pos="50000">
                <a:srgbClr val="00A79D">
                  <a:tint val="44500"/>
                  <a:satMod val="160000"/>
                </a:srgbClr>
              </a:gs>
              <a:gs pos="100000">
                <a:srgbClr val="00A79D">
                  <a:tint val="23500"/>
                  <a:satMod val="160000"/>
                </a:srgbClr>
              </a:gs>
            </a:gsLst>
            <a:path path="circle">
              <a:fillToRect l="50000" t="50000" r="50000" b="50000"/>
            </a:path>
            <a:tileRect/>
          </a:gradFill>
          <a:ln w="38100">
            <a:solidFill>
              <a:srgbClr val="00A79D"/>
            </a:solid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914400">
              <a:lnSpc>
                <a:spcPct val="80000"/>
              </a:lnSpc>
              <a:defRPr/>
            </a:pPr>
            <a:r>
              <a:rPr lang="es-CL" sz="2000" b="1" dirty="0">
                <a:solidFill>
                  <a:schemeClr val="tx1"/>
                </a:solidFill>
                <a:latin typeface="Verdana" pitchFamily="34" charset="0"/>
              </a:rPr>
              <a:t>Clase III</a:t>
            </a:r>
            <a:r>
              <a:rPr lang="es-CL" sz="2000" dirty="0">
                <a:solidFill>
                  <a:schemeClr val="tx1"/>
                </a:solidFill>
                <a:latin typeface="Verdana" pitchFamily="34" charset="0"/>
              </a:rPr>
              <a:t>: Riesgo Alto</a:t>
            </a:r>
          </a:p>
          <a:p>
            <a:pPr defTabSz="914400">
              <a:lnSpc>
                <a:spcPct val="80000"/>
              </a:lnSpc>
              <a:defRPr/>
            </a:pPr>
            <a:endParaRPr lang="es-CL" sz="2000" dirty="0">
              <a:solidFill>
                <a:schemeClr val="tx1"/>
              </a:solidFill>
              <a:latin typeface="Verdana" pitchFamily="34" charset="0"/>
            </a:endParaRPr>
          </a:p>
          <a:p>
            <a:pPr defTabSz="914400">
              <a:lnSpc>
                <a:spcPct val="80000"/>
              </a:lnSpc>
              <a:defRPr/>
            </a:pPr>
            <a:r>
              <a:rPr lang="es-CL" sz="2000" b="1" dirty="0">
                <a:solidFill>
                  <a:schemeClr val="tx1"/>
                </a:solidFill>
                <a:latin typeface="Verdana" pitchFamily="34" charset="0"/>
              </a:rPr>
              <a:t>Clase IV </a:t>
            </a:r>
            <a:r>
              <a:rPr lang="es-CL" sz="2000" dirty="0">
                <a:solidFill>
                  <a:schemeClr val="tx1"/>
                </a:solidFill>
                <a:latin typeface="Verdana" pitchFamily="34" charset="0"/>
              </a:rPr>
              <a:t>: Riesgo Muy Alto</a:t>
            </a:r>
          </a:p>
        </p:txBody>
      </p:sp>
    </p:spTree>
    <p:extLst>
      <p:ext uri="{BB962C8B-B14F-4D97-AF65-F5344CB8AC3E}">
        <p14:creationId xmlns:p14="http://schemas.microsoft.com/office/powerpoint/2010/main" val="32505788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a:xfrm>
            <a:off x="406400" y="809625"/>
            <a:ext cx="8204200" cy="5562600"/>
          </a:xfrm>
        </p:spPr>
        <p:txBody>
          <a:bodyPr/>
          <a:lstStyle/>
          <a:p>
            <a:pPr marL="450850" indent="-450850" algn="just" defTabSz="914400">
              <a:buFont typeface="Arial"/>
              <a:buAutoNum type="arabicPeriod"/>
              <a:defRPr/>
            </a:pPr>
            <a:r>
              <a:rPr lang="es-CL" altLang="es-CL" sz="1600" dirty="0" smtClean="0">
                <a:solidFill>
                  <a:srgbClr val="606060"/>
                </a:solidFill>
                <a:latin typeface="Verdana" pitchFamily="34" charset="0"/>
              </a:rPr>
              <a:t>A </a:t>
            </a:r>
            <a:r>
              <a:rPr lang="es-CL" altLang="es-CL" sz="1600" dirty="0">
                <a:solidFill>
                  <a:srgbClr val="606060"/>
                </a:solidFill>
                <a:latin typeface="Verdana" pitchFamily="34" charset="0"/>
              </a:rPr>
              <a:t>medida  que  se avanza  en la clase  de </a:t>
            </a:r>
            <a:r>
              <a:rPr lang="es-CL" altLang="es-CL" sz="1600" dirty="0" smtClean="0">
                <a:solidFill>
                  <a:srgbClr val="606060"/>
                </a:solidFill>
                <a:latin typeface="Verdana" pitchFamily="34" charset="0"/>
              </a:rPr>
              <a:t>riesgo de un dispositivo médico, </a:t>
            </a:r>
            <a:r>
              <a:rPr lang="es-CL" altLang="es-CL" sz="1600" dirty="0">
                <a:solidFill>
                  <a:srgbClr val="606060"/>
                </a:solidFill>
                <a:latin typeface="Verdana" pitchFamily="34" charset="0"/>
              </a:rPr>
              <a:t>mayores son la exigencias  regulatorias  para el control de los </a:t>
            </a:r>
            <a:r>
              <a:rPr lang="es-CL" altLang="es-CL" sz="1600" dirty="0" smtClean="0">
                <a:solidFill>
                  <a:srgbClr val="606060"/>
                </a:solidFill>
                <a:latin typeface="Verdana" pitchFamily="34" charset="0"/>
              </a:rPr>
              <a:t>mismos.</a:t>
            </a:r>
          </a:p>
          <a:p>
            <a:pPr marL="450850" indent="-450850" algn="just" defTabSz="914400">
              <a:buFont typeface="Arial"/>
              <a:buAutoNum type="arabicPeriod"/>
              <a:defRPr/>
            </a:pPr>
            <a:endParaRPr lang="es-CL" altLang="es-CL" sz="600" dirty="0">
              <a:solidFill>
                <a:srgbClr val="606060"/>
              </a:solidFill>
              <a:latin typeface="Verdana" pitchFamily="34" charset="0"/>
            </a:endParaRPr>
          </a:p>
          <a:p>
            <a:pPr marL="450850" indent="-450850" algn="just" defTabSz="914400">
              <a:buFont typeface="Arial"/>
              <a:buAutoNum type="arabicPeriod"/>
              <a:defRPr/>
            </a:pPr>
            <a:r>
              <a:rPr lang="es-CL" altLang="es-CL" sz="1600" dirty="0" smtClean="0">
                <a:solidFill>
                  <a:srgbClr val="606060"/>
                </a:solidFill>
                <a:latin typeface="Verdana" pitchFamily="34" charset="0"/>
              </a:rPr>
              <a:t>Los </a:t>
            </a:r>
            <a:r>
              <a:rPr lang="es-CL" altLang="es-CL" sz="1600" dirty="0">
                <a:solidFill>
                  <a:srgbClr val="606060"/>
                </a:solidFill>
                <a:latin typeface="Verdana" pitchFamily="34" charset="0"/>
              </a:rPr>
              <a:t>dispositivos médicos están sujetos a reclasificaciones   dependiendo de  la presentación de  eventos adversos y el  desarrollo tecnológico</a:t>
            </a:r>
            <a:r>
              <a:rPr lang="es-CL" altLang="es-CL" sz="1600" dirty="0" smtClean="0">
                <a:solidFill>
                  <a:srgbClr val="606060"/>
                </a:solidFill>
                <a:latin typeface="Verdana" pitchFamily="34" charset="0"/>
              </a:rPr>
              <a:t>. Un reciente ejemplo de esta aseveración son los implantes mamarios, porque debido a los eventos adversos  producidos por los implantes producidos por una empresa francesa en todo el mundo, a nivel internacional las autoridades sanitarias adoptaron la decisión de subirlos de </a:t>
            </a:r>
            <a:r>
              <a:rPr lang="es-CL" altLang="es-CL" sz="1600" b="1" dirty="0" smtClean="0">
                <a:solidFill>
                  <a:srgbClr val="606060"/>
                </a:solidFill>
                <a:latin typeface="Verdana" pitchFamily="34" charset="0"/>
              </a:rPr>
              <a:t>Clase III a Clase IV. </a:t>
            </a:r>
            <a:endParaRPr lang="es-CL" altLang="es-CL" sz="1600" b="1" dirty="0">
              <a:solidFill>
                <a:srgbClr val="606060"/>
              </a:solidFill>
              <a:latin typeface="Verdana" pitchFamily="34" charset="0"/>
            </a:endParaRPr>
          </a:p>
          <a:p>
            <a:pPr>
              <a:defRPr/>
            </a:pPr>
            <a:endParaRPr lang="en-US" dirty="0"/>
          </a:p>
        </p:txBody>
      </p:sp>
      <p:sp>
        <p:nvSpPr>
          <p:cNvPr id="16387" name="Content Placeholder 13"/>
          <p:cNvSpPr>
            <a:spLocks noGrp="1"/>
          </p:cNvSpPr>
          <p:nvPr>
            <p:ph sz="quarter" idx="12"/>
          </p:nvPr>
        </p:nvSpPr>
        <p:spPr bwMode="auto">
          <a:xfrm>
            <a:off x="406400" y="319088"/>
            <a:ext cx="8204200" cy="4905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ctr" fontAlgn="base">
              <a:spcAft>
                <a:spcPct val="0"/>
              </a:spcAft>
              <a:buFont typeface="Arial" charset="0"/>
              <a:buNone/>
            </a:pPr>
            <a:r>
              <a:rPr lang="es-CL" sz="1800" u="sng" dirty="0" smtClean="0">
                <a:solidFill>
                  <a:srgbClr val="00A79D"/>
                </a:solidFill>
                <a:latin typeface="Verdana" pitchFamily="34" charset="0"/>
              </a:rPr>
              <a:t>Aspectos Importantes de Destacar</a:t>
            </a:r>
          </a:p>
        </p:txBody>
      </p:sp>
      <p:pic>
        <p:nvPicPr>
          <p:cNvPr id="1638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06563" y="3709988"/>
            <a:ext cx="5886450" cy="2668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273821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12"/>
          <p:cNvSpPr>
            <a:spLocks noGrp="1"/>
          </p:cNvSpPr>
          <p:nvPr>
            <p:ph idx="1"/>
          </p:nvPr>
        </p:nvSpPr>
        <p:spPr bwMode="auto">
          <a:xfrm>
            <a:off x="296863" y="1173163"/>
            <a:ext cx="8204200" cy="51593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449263" indent="-354013" algn="just" defTabSz="914400" fontAlgn="base">
              <a:spcAft>
                <a:spcPct val="0"/>
              </a:spcAft>
              <a:buFont typeface="Arial" charset="0"/>
              <a:buNone/>
            </a:pPr>
            <a:r>
              <a:rPr lang="es-CL" altLang="es-CL" sz="1400" smtClean="0">
                <a:solidFill>
                  <a:srgbClr val="606060"/>
                </a:solidFill>
                <a:latin typeface="Verdana" pitchFamily="34" charset="0"/>
                <a:ea typeface="Verdana" pitchFamily="34" charset="0"/>
                <a:cs typeface="Verdana" pitchFamily="34" charset="0"/>
              </a:rPr>
              <a:t>3.  Se debe emplear la </a:t>
            </a:r>
            <a:r>
              <a:rPr lang="es-CL" altLang="es-CL" sz="1400" b="1" smtClean="0">
                <a:solidFill>
                  <a:srgbClr val="606060"/>
                </a:solidFill>
                <a:latin typeface="Verdana" pitchFamily="34" charset="0"/>
                <a:ea typeface="Verdana" pitchFamily="34" charset="0"/>
                <a:cs typeface="Verdana" pitchFamily="34" charset="0"/>
              </a:rPr>
              <a:t>“</a:t>
            </a:r>
            <a:r>
              <a:rPr lang="es-CL" altLang="es-CL" sz="1400" b="1" i="1" smtClean="0">
                <a:solidFill>
                  <a:srgbClr val="606060"/>
                </a:solidFill>
                <a:latin typeface="Verdana" pitchFamily="34" charset="0"/>
                <a:ea typeface="Verdana" pitchFamily="34" charset="0"/>
                <a:cs typeface="Verdana" pitchFamily="34" charset="0"/>
              </a:rPr>
              <a:t>Guía para la Clasificación de los Dispositivos Médicos” </a:t>
            </a:r>
            <a:r>
              <a:rPr lang="es-CL" altLang="es-CL" sz="1400" smtClean="0">
                <a:solidFill>
                  <a:srgbClr val="606060"/>
                </a:solidFill>
                <a:latin typeface="Verdana" pitchFamily="34" charset="0"/>
                <a:ea typeface="Verdana" pitchFamily="34" charset="0"/>
                <a:cs typeface="Verdana" pitchFamily="34" charset="0"/>
              </a:rPr>
              <a:t>en su VERSIÓN VIGENTE (Segunda edición- Año 2018) y  comprender bien las DEFINICIONES que contiene</a:t>
            </a:r>
          </a:p>
        </p:txBody>
      </p:sp>
      <p:pic>
        <p:nvPicPr>
          <p:cNvPr id="174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4625" y="2789238"/>
            <a:ext cx="2717800" cy="3543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41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33938" y="2452688"/>
            <a:ext cx="3352800" cy="242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113948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2 Marcador de contenido"/>
          <p:cNvSpPr>
            <a:spLocks noGrp="1"/>
          </p:cNvSpPr>
          <p:nvPr>
            <p:ph sz="quarter" idx="12"/>
          </p:nvPr>
        </p:nvSpPr>
        <p:spPr bwMode="auto">
          <a:xfrm>
            <a:off x="406400" y="649288"/>
            <a:ext cx="5326063" cy="1558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450850" indent="-450850" fontAlgn="base">
              <a:spcAft>
                <a:spcPct val="0"/>
              </a:spcAft>
              <a:buFont typeface="Arial" charset="0"/>
              <a:buNone/>
            </a:pPr>
            <a:r>
              <a:rPr lang="es-CL" dirty="0">
                <a:solidFill>
                  <a:srgbClr val="00A79D"/>
                </a:solidFill>
                <a:latin typeface="Verdana" pitchFamily="34" charset="0"/>
              </a:rPr>
              <a:t>	</a:t>
            </a:r>
            <a:r>
              <a:rPr lang="es-CL" dirty="0" smtClean="0">
                <a:solidFill>
                  <a:srgbClr val="00A79D"/>
                </a:solidFill>
                <a:latin typeface="Verdana" pitchFamily="34" charset="0"/>
              </a:rPr>
              <a:t>	</a:t>
            </a:r>
            <a:r>
              <a:rPr lang="es-CL" u="sng" dirty="0" smtClean="0">
                <a:solidFill>
                  <a:srgbClr val="00A79D"/>
                </a:solidFill>
                <a:latin typeface="Verdana" pitchFamily="34" charset="0"/>
              </a:rPr>
              <a:t>Etapas a seguir para establecer la CLASE DE RIESGO de un DM</a:t>
            </a:r>
            <a:endParaRPr lang="es-CL" dirty="0" smtClean="0">
              <a:solidFill>
                <a:srgbClr val="00A79D"/>
              </a:solidFill>
              <a:latin typeface="Verdana" pitchFamily="34" charset="0"/>
            </a:endParaRPr>
          </a:p>
        </p:txBody>
      </p:sp>
      <p:sp>
        <p:nvSpPr>
          <p:cNvPr id="4" name="3 Marcador de contenido"/>
          <p:cNvSpPr>
            <a:spLocks noGrp="1"/>
          </p:cNvSpPr>
          <p:nvPr>
            <p:ph sz="quarter" idx="13"/>
          </p:nvPr>
        </p:nvSpPr>
        <p:spPr>
          <a:xfrm>
            <a:off x="573207" y="2060813"/>
            <a:ext cx="7424381" cy="4380930"/>
          </a:xfr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p:spPr>
        <p:txBody>
          <a:bodyPr/>
          <a:lstStyle/>
          <a:p>
            <a:pPr marL="450850" indent="-450850">
              <a:buFont typeface="Arial"/>
              <a:buAutoNum type="arabicPeriod"/>
              <a:defRPr/>
            </a:pPr>
            <a:endParaRPr lang="es-CL" dirty="0" smtClean="0">
              <a:solidFill>
                <a:schemeClr val="tx1"/>
              </a:solidFill>
            </a:endParaRPr>
          </a:p>
          <a:p>
            <a:pPr marL="450850" indent="-450850">
              <a:buFont typeface="+mj-lt"/>
              <a:buAutoNum type="alphaLcParenR"/>
              <a:defRPr/>
            </a:pPr>
            <a:r>
              <a:rPr lang="es-CL" b="1" dirty="0" smtClean="0">
                <a:solidFill>
                  <a:schemeClr val="tx1"/>
                </a:solidFill>
              </a:rPr>
              <a:t>Establecer fehacientemente que el producto en cuestión corresponde a un Dispositivo Médico.</a:t>
            </a:r>
          </a:p>
          <a:p>
            <a:pPr marL="450850" indent="-450850">
              <a:buFont typeface="+mj-lt"/>
              <a:buAutoNum type="alphaLcParenR"/>
              <a:defRPr/>
            </a:pPr>
            <a:endParaRPr lang="es-CL" b="1" dirty="0">
              <a:solidFill>
                <a:schemeClr val="tx1"/>
              </a:solidFill>
            </a:endParaRPr>
          </a:p>
          <a:p>
            <a:pPr marL="450850" indent="-450850">
              <a:buFont typeface="+mj-lt"/>
              <a:buAutoNum type="alphaLcParenR"/>
              <a:defRPr/>
            </a:pPr>
            <a:r>
              <a:rPr lang="es-CL" b="1" dirty="0" smtClean="0">
                <a:solidFill>
                  <a:schemeClr val="tx1"/>
                </a:solidFill>
              </a:rPr>
              <a:t>Si el producto es un </a:t>
            </a:r>
            <a:r>
              <a:rPr lang="es-CL" b="1" dirty="0">
                <a:solidFill>
                  <a:schemeClr val="tx1"/>
                </a:solidFill>
              </a:rPr>
              <a:t>Dispositivo Médico</a:t>
            </a:r>
            <a:r>
              <a:rPr lang="es-CL" b="1" dirty="0" smtClean="0">
                <a:solidFill>
                  <a:schemeClr val="tx1"/>
                </a:solidFill>
              </a:rPr>
              <a:t>, definir a qué Categoría de DM pertenece (Invasivo, No Invasivo, Activo, etc.)</a:t>
            </a:r>
          </a:p>
          <a:p>
            <a:pPr marL="450850" indent="-450850">
              <a:buFont typeface="+mj-lt"/>
              <a:buAutoNum type="alphaLcParenR"/>
              <a:defRPr/>
            </a:pPr>
            <a:endParaRPr lang="es-CL" b="1" dirty="0">
              <a:solidFill>
                <a:schemeClr val="tx1"/>
              </a:solidFill>
            </a:endParaRPr>
          </a:p>
          <a:p>
            <a:pPr marL="450850" indent="-450850">
              <a:buFont typeface="+mj-lt"/>
              <a:buAutoNum type="alphaLcParenR"/>
              <a:defRPr/>
            </a:pPr>
            <a:r>
              <a:rPr lang="es-CL" b="1" dirty="0" smtClean="0">
                <a:solidFill>
                  <a:schemeClr val="tx1"/>
                </a:solidFill>
              </a:rPr>
              <a:t>Seleccionar la Regla que mejor aplica al DM, según la Categoría a la que pertenezca. </a:t>
            </a:r>
          </a:p>
          <a:p>
            <a:pPr marL="450850" indent="-450850">
              <a:buFont typeface="+mj-lt"/>
              <a:buAutoNum type="alphaLcParenR"/>
              <a:defRPr/>
            </a:pPr>
            <a:endParaRPr lang="es-CL" b="1" dirty="0">
              <a:solidFill>
                <a:schemeClr val="tx1"/>
              </a:solidFill>
            </a:endParaRPr>
          </a:p>
          <a:p>
            <a:pPr marL="450850" indent="-450850">
              <a:buFont typeface="+mj-lt"/>
              <a:buAutoNum type="alphaLcParenR"/>
              <a:defRPr/>
            </a:pPr>
            <a:r>
              <a:rPr lang="es-CL" b="1" dirty="0" smtClean="0">
                <a:solidFill>
                  <a:schemeClr val="tx1"/>
                </a:solidFill>
              </a:rPr>
              <a:t>Establecer la Clase de Riesgo, en base al descriptor de la Regla seleccionada que mejor le aplique al DM.</a:t>
            </a:r>
          </a:p>
        </p:txBody>
      </p:sp>
      <p:pic>
        <p:nvPicPr>
          <p:cNvPr id="184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76925" y="255588"/>
            <a:ext cx="2652713" cy="212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188210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2 Marcador de contenido"/>
          <p:cNvSpPr>
            <a:spLocks noGrp="1"/>
          </p:cNvSpPr>
          <p:nvPr>
            <p:ph sz="quarter" idx="12"/>
          </p:nvPr>
        </p:nvSpPr>
        <p:spPr bwMode="auto">
          <a:xfrm>
            <a:off x="311150" y="460375"/>
            <a:ext cx="8331200" cy="7477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355600" indent="-355600" fontAlgn="base">
              <a:spcAft>
                <a:spcPct val="0"/>
              </a:spcAft>
              <a:buFont typeface="Arial" charset="0"/>
              <a:buNone/>
            </a:pPr>
            <a:r>
              <a:rPr lang="es-CL" dirty="0" smtClean="0">
                <a:solidFill>
                  <a:srgbClr val="00A79D"/>
                </a:solidFill>
                <a:latin typeface="Verdana" pitchFamily="34" charset="0"/>
              </a:rPr>
              <a:t>    </a:t>
            </a:r>
            <a:r>
              <a:rPr lang="es-CL" u="sng" dirty="0" smtClean="0">
                <a:solidFill>
                  <a:srgbClr val="00A79D"/>
                </a:solidFill>
                <a:latin typeface="Verdana" pitchFamily="34" charset="0"/>
              </a:rPr>
              <a:t>Cómo establecer que el producto realmente corresponde a un DM</a:t>
            </a:r>
            <a:endParaRPr lang="es-CL" u="sng" dirty="0" smtClean="0">
              <a:latin typeface="Verdana" pitchFamily="34" charset="0"/>
            </a:endParaRPr>
          </a:p>
        </p:txBody>
      </p:sp>
      <p:sp>
        <p:nvSpPr>
          <p:cNvPr id="4" name="3 Marcador de contenido"/>
          <p:cNvSpPr>
            <a:spLocks noGrp="1"/>
          </p:cNvSpPr>
          <p:nvPr>
            <p:ph sz="quarter" idx="13"/>
          </p:nvPr>
        </p:nvSpPr>
        <p:spPr>
          <a:xfrm>
            <a:off x="831850" y="5243513"/>
            <a:ext cx="7989888" cy="677862"/>
          </a:xfrm>
        </p:spPr>
        <p:txBody>
          <a:bodyPr/>
          <a:lstStyle/>
          <a:p>
            <a:pPr marL="355600" indent="-355600">
              <a:defRPr/>
            </a:pPr>
            <a:r>
              <a:rPr lang="es-CL" b="1" dirty="0" smtClean="0"/>
              <a:t>a) Si el producto tiene más de un </a:t>
            </a:r>
            <a:r>
              <a:rPr lang="es-CL" b="1" cap="all" dirty="0" smtClean="0"/>
              <a:t>uso previsto</a:t>
            </a:r>
            <a:r>
              <a:rPr lang="es-CL" b="1" dirty="0" smtClean="0"/>
              <a:t>, se debe considerar el más </a:t>
            </a:r>
            <a:r>
              <a:rPr lang="es-CL" b="1" u="sng" dirty="0" smtClean="0"/>
              <a:t>CRÍTICO</a:t>
            </a:r>
            <a:r>
              <a:rPr lang="es-CL" b="1" dirty="0" smtClean="0"/>
              <a:t>. </a:t>
            </a:r>
            <a:endParaRPr lang="es-CL" b="1" dirty="0"/>
          </a:p>
        </p:txBody>
      </p:sp>
      <p:sp>
        <p:nvSpPr>
          <p:cNvPr id="6" name="5 Rectángulo redondeado"/>
          <p:cNvSpPr/>
          <p:nvPr/>
        </p:nvSpPr>
        <p:spPr>
          <a:xfrm>
            <a:off x="3467516" y="2319840"/>
            <a:ext cx="2156347" cy="1092307"/>
          </a:xfrm>
          <a:prstGeom prst="roundRect">
            <a:avLst/>
          </a:prstGeom>
          <a:solidFill>
            <a:srgbClr val="FFFF00"/>
          </a:solidFill>
          <a:ln>
            <a:solidFill>
              <a:srgbClr val="FFFF00"/>
            </a:solidFill>
          </a:ln>
          <a:effectLst>
            <a:outerShdw blurRad="40000" dist="23000" dir="5400000" rotWithShape="0">
              <a:srgbClr val="000000">
                <a:alpha val="35000"/>
              </a:srgbClr>
            </a:outerShdw>
          </a:effectLst>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sp>
        <p:nvSpPr>
          <p:cNvPr id="19463" name="6 CuadroTexto"/>
          <p:cNvSpPr txBox="1">
            <a:spLocks noChangeArrowheads="1"/>
          </p:cNvSpPr>
          <p:nvPr/>
        </p:nvSpPr>
        <p:spPr bwMode="auto">
          <a:xfrm>
            <a:off x="3514725" y="2471738"/>
            <a:ext cx="212248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CL" sz="2200" b="1"/>
              <a:t>Se debe considerar</a:t>
            </a:r>
          </a:p>
        </p:txBody>
      </p:sp>
      <p:sp>
        <p:nvSpPr>
          <p:cNvPr id="8" name="7 Rectángulo redondeado"/>
          <p:cNvSpPr/>
          <p:nvPr/>
        </p:nvSpPr>
        <p:spPr>
          <a:xfrm>
            <a:off x="1323832" y="3632576"/>
            <a:ext cx="2374711" cy="1282889"/>
          </a:xfrm>
          <a:prstGeom prst="roundRect">
            <a:avLst/>
          </a:prstGeom>
          <a:solidFill>
            <a:srgbClr val="00A79D"/>
          </a:solidFill>
          <a:ln>
            <a:solidFill>
              <a:srgbClr val="00A79D"/>
            </a:solidFill>
          </a:ln>
          <a:effectLst>
            <a:outerShdw blurRad="40000" dist="23000" dir="5400000" rotWithShape="0">
              <a:srgbClr val="000000">
                <a:alpha val="35000"/>
              </a:srgbClr>
            </a:outerShdw>
          </a:effectLst>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sp>
        <p:nvSpPr>
          <p:cNvPr id="19467" name="8 CuadroTexto"/>
          <p:cNvSpPr txBox="1">
            <a:spLocks noChangeArrowheads="1"/>
          </p:cNvSpPr>
          <p:nvPr/>
        </p:nvSpPr>
        <p:spPr bwMode="auto">
          <a:xfrm>
            <a:off x="1590675" y="3943350"/>
            <a:ext cx="18415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CL" sz="2000" b="1">
                <a:solidFill>
                  <a:schemeClr val="bg1"/>
                </a:solidFill>
              </a:rPr>
              <a:t>Mecanismo de Acción </a:t>
            </a:r>
          </a:p>
        </p:txBody>
      </p:sp>
      <p:sp>
        <p:nvSpPr>
          <p:cNvPr id="10" name="9 Rectángulo redondeado"/>
          <p:cNvSpPr/>
          <p:nvPr/>
        </p:nvSpPr>
        <p:spPr>
          <a:xfrm>
            <a:off x="5371415" y="3655754"/>
            <a:ext cx="2374711" cy="1282889"/>
          </a:xfrm>
          <a:prstGeom prst="roundRect">
            <a:avLst/>
          </a:prstGeom>
          <a:solidFill>
            <a:srgbClr val="00A79D"/>
          </a:solidFill>
          <a:ln>
            <a:solidFill>
              <a:srgbClr val="00A79D"/>
            </a:solidFill>
          </a:ln>
          <a:effectLst>
            <a:outerShdw blurRad="40000" dist="23000" dir="5400000" rotWithShape="0">
              <a:srgbClr val="000000">
                <a:alpha val="35000"/>
              </a:srgbClr>
            </a:outerShdw>
          </a:effectLst>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CL" sz="2200" b="1" dirty="0"/>
              <a:t>Uso Previsto por el fabricante </a:t>
            </a:r>
          </a:p>
        </p:txBody>
      </p:sp>
      <p:sp>
        <p:nvSpPr>
          <p:cNvPr id="11" name="10 Flecha derecha"/>
          <p:cNvSpPr/>
          <p:nvPr/>
        </p:nvSpPr>
        <p:spPr>
          <a:xfrm rot="8396355">
            <a:off x="3655102" y="3616177"/>
            <a:ext cx="768367" cy="368490"/>
          </a:xfrm>
          <a:prstGeom prst="rightArrow">
            <a:avLst/>
          </a:prstGeom>
          <a:solidFill>
            <a:srgbClr val="FF0000"/>
          </a:solidFill>
          <a:ln>
            <a:solidFill>
              <a:srgbClr val="FF0000"/>
            </a:solidFill>
          </a:ln>
          <a:scene3d>
            <a:camera prst="orthographicFront"/>
            <a:lightRig rig="threePt" dir="t"/>
          </a:scene3d>
          <a:sp3d>
            <a:bevelT prst="angle"/>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sp>
        <p:nvSpPr>
          <p:cNvPr id="12" name="11 Flecha derecha"/>
          <p:cNvSpPr/>
          <p:nvPr/>
        </p:nvSpPr>
        <p:spPr>
          <a:xfrm rot="2640371">
            <a:off x="4649733" y="3616176"/>
            <a:ext cx="768367" cy="368490"/>
          </a:xfrm>
          <a:prstGeom prst="rightArrow">
            <a:avLst/>
          </a:prstGeom>
          <a:solidFill>
            <a:srgbClr val="FF0000"/>
          </a:solidFill>
          <a:ln>
            <a:solidFill>
              <a:srgbClr val="FF0000"/>
            </a:solidFill>
          </a:ln>
          <a:scene3d>
            <a:camera prst="orthographicFront"/>
            <a:lightRig rig="threePt" dir="t"/>
          </a:scene3d>
          <a:sp3d>
            <a:bevelT prst="angle"/>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sp>
        <p:nvSpPr>
          <p:cNvPr id="13" name="12 CuadroTexto"/>
          <p:cNvSpPr txBox="1"/>
          <p:nvPr/>
        </p:nvSpPr>
        <p:spPr>
          <a:xfrm>
            <a:off x="831850" y="1365250"/>
            <a:ext cx="7192963" cy="646113"/>
          </a:xfrm>
          <a:prstGeom prst="rect">
            <a:avLst/>
          </a:prstGeom>
          <a:noFill/>
        </p:spPr>
        <p:txBody>
          <a:bodyPr>
            <a:spAutoFit/>
          </a:bodyPr>
          <a:lstStyle/>
          <a:p>
            <a:pPr marL="355600" indent="-355600" fontAlgn="auto">
              <a:spcBef>
                <a:spcPct val="20000"/>
              </a:spcBef>
              <a:spcAft>
                <a:spcPts val="0"/>
              </a:spcAft>
              <a:defRPr/>
            </a:pPr>
            <a:r>
              <a:rPr lang="es-CL" b="1" dirty="0">
                <a:solidFill>
                  <a:schemeClr val="accent1"/>
                </a:solidFill>
                <a:latin typeface="Verdana"/>
                <a:cs typeface="+mn-cs"/>
              </a:rPr>
              <a:t>1. Se debe revisar la definición de DM incluida en la Guía Vigente. Para ello: </a:t>
            </a:r>
          </a:p>
        </p:txBody>
      </p:sp>
    </p:spTree>
    <p:extLst>
      <p:ext uri="{BB962C8B-B14F-4D97-AF65-F5344CB8AC3E}">
        <p14:creationId xmlns:p14="http://schemas.microsoft.com/office/powerpoint/2010/main" val="13102818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ClipArt Placeholder 5" descr="14388911417_2b6cf5e298_o.jpg"/>
          <p:cNvPicPr>
            <a:picLocks noGrp="1" noChangeAspect="1"/>
          </p:cNvPicPr>
          <p:nvPr>
            <p:ph type="clipArt" sz="quarter" idx="4294967295"/>
          </p:nvPr>
        </p:nvPicPr>
        <p:blipFill>
          <a:blip r:embed="rId3">
            <a:extLst>
              <a:ext uri="{28A0092B-C50C-407E-A947-70E740481C1C}">
                <a14:useLocalDpi xmlns:a14="http://schemas.microsoft.com/office/drawing/2010/main" val="0"/>
              </a:ext>
            </a:extLst>
          </a:blip>
          <a:srcRect/>
          <a:stretch>
            <a:fillRect/>
          </a:stretch>
        </p:blipFill>
        <p:spPr bwMode="auto">
          <a:xfrm>
            <a:off x="0" y="14288"/>
            <a:ext cx="2781300" cy="68294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Content Placeholder 10"/>
          <p:cNvSpPr>
            <a:spLocks noGrp="1"/>
          </p:cNvSpPr>
          <p:nvPr>
            <p:ph sz="quarter" idx="11"/>
          </p:nvPr>
        </p:nvSpPr>
        <p:spPr bwMode="auto">
          <a:xfrm>
            <a:off x="3286125" y="901463"/>
            <a:ext cx="5172075" cy="4086225"/>
          </a:xfrm>
          <a:extLst/>
        </p:spPr>
        <p:txBody>
          <a:bodyPr wrap="square" lIns="91440" tIns="45720" rIns="91440" bIns="45720" numCol="1" anchor="t" anchorCtr="0" compatLnSpc="1">
            <a:prstTxWarp prst="textNoShape">
              <a:avLst/>
            </a:prstTxWarp>
          </a:bodyPr>
          <a:lstStyle/>
          <a:p>
            <a:pPr eaLnBrk="1" hangingPunct="1">
              <a:lnSpc>
                <a:spcPct val="150000"/>
              </a:lnSpc>
              <a:defRPr/>
            </a:pPr>
            <a:endParaRPr lang="es-CL" sz="600" dirty="0" smtClean="0">
              <a:solidFill>
                <a:schemeClr val="tx1">
                  <a:lumMod val="75000"/>
                  <a:lumOff val="25000"/>
                </a:schemeClr>
              </a:solidFill>
              <a:latin typeface="Verdana" pitchFamily="34" charset="0"/>
              <a:ea typeface="Verdana" pitchFamily="34" charset="0"/>
              <a:cs typeface="Verdana" pitchFamily="34" charset="0"/>
            </a:endParaRPr>
          </a:p>
          <a:p>
            <a:pPr marL="342900" indent="-342900" eaLnBrk="1" hangingPunct="1">
              <a:spcBef>
                <a:spcPts val="0"/>
              </a:spcBef>
              <a:buFont typeface="+mj-lt"/>
              <a:buAutoNum type="arabicPeriod"/>
              <a:defRPr/>
            </a:pPr>
            <a:r>
              <a:rPr lang="es-CL" sz="1800" dirty="0" smtClean="0">
                <a:solidFill>
                  <a:schemeClr val="tx1">
                    <a:lumMod val="75000"/>
                    <a:lumOff val="25000"/>
                  </a:schemeClr>
                </a:solidFill>
                <a:latin typeface="Verdana" pitchFamily="34" charset="0"/>
                <a:ea typeface="Verdana" pitchFamily="34" charset="0"/>
                <a:cs typeface="Verdana" pitchFamily="34" charset="0"/>
              </a:rPr>
              <a:t>Modelo Global Marco Regulatorio de los </a:t>
            </a:r>
            <a:r>
              <a:rPr lang="es-CL" sz="1800" dirty="0" smtClean="0">
                <a:solidFill>
                  <a:schemeClr val="tx1">
                    <a:lumMod val="75000"/>
                    <a:lumOff val="25000"/>
                  </a:schemeClr>
                </a:solidFill>
                <a:latin typeface="Verdana" pitchFamily="34" charset="0"/>
                <a:ea typeface="Verdana" pitchFamily="34" charset="0"/>
                <a:cs typeface="Verdana" pitchFamily="34" charset="0"/>
              </a:rPr>
              <a:t>DM</a:t>
            </a:r>
          </a:p>
          <a:p>
            <a:pPr marL="342900" indent="-342900" eaLnBrk="1" hangingPunct="1">
              <a:spcBef>
                <a:spcPts val="0"/>
              </a:spcBef>
              <a:buFont typeface="+mj-lt"/>
              <a:buAutoNum type="arabicPeriod"/>
              <a:defRPr/>
            </a:pPr>
            <a:endParaRPr lang="es-CL" sz="1800" dirty="0" smtClean="0">
              <a:solidFill>
                <a:schemeClr val="tx1">
                  <a:lumMod val="75000"/>
                  <a:lumOff val="25000"/>
                </a:schemeClr>
              </a:solidFill>
              <a:latin typeface="Verdana" pitchFamily="34" charset="0"/>
              <a:ea typeface="Verdana" pitchFamily="34" charset="0"/>
              <a:cs typeface="Verdana" pitchFamily="34" charset="0"/>
            </a:endParaRPr>
          </a:p>
          <a:p>
            <a:pPr eaLnBrk="1" hangingPunct="1">
              <a:lnSpc>
                <a:spcPct val="150000"/>
              </a:lnSpc>
              <a:spcBef>
                <a:spcPts val="0"/>
              </a:spcBef>
              <a:defRPr/>
            </a:pPr>
            <a:r>
              <a:rPr lang="es-CL" sz="1800" dirty="0" smtClean="0">
                <a:solidFill>
                  <a:schemeClr val="tx1">
                    <a:lumMod val="75000"/>
                    <a:lumOff val="25000"/>
                  </a:schemeClr>
                </a:solidFill>
                <a:latin typeface="Verdana" pitchFamily="34" charset="0"/>
                <a:ea typeface="Verdana" pitchFamily="34" charset="0"/>
                <a:cs typeface="Verdana" pitchFamily="34" charset="0"/>
              </a:rPr>
              <a:t>2. Marco </a:t>
            </a:r>
            <a:r>
              <a:rPr lang="es-CL" sz="1800" dirty="0">
                <a:solidFill>
                  <a:schemeClr val="tx1">
                    <a:lumMod val="75000"/>
                    <a:lumOff val="25000"/>
                  </a:schemeClr>
                </a:solidFill>
                <a:latin typeface="Verdana" pitchFamily="34" charset="0"/>
                <a:ea typeface="Verdana" pitchFamily="34" charset="0"/>
                <a:cs typeface="Verdana" pitchFamily="34" charset="0"/>
              </a:rPr>
              <a:t>legal y prestaciones Vigentes</a:t>
            </a:r>
          </a:p>
          <a:p>
            <a:pPr eaLnBrk="1" hangingPunct="1">
              <a:lnSpc>
                <a:spcPct val="150000"/>
              </a:lnSpc>
              <a:defRPr/>
            </a:pPr>
            <a:r>
              <a:rPr lang="es-CL" sz="1800" dirty="0" smtClean="0">
                <a:solidFill>
                  <a:schemeClr val="tx1">
                    <a:lumMod val="75000"/>
                    <a:lumOff val="25000"/>
                  </a:schemeClr>
                </a:solidFill>
                <a:latin typeface="Verdana" pitchFamily="34" charset="0"/>
                <a:ea typeface="Verdana" pitchFamily="34" charset="0"/>
                <a:cs typeface="Verdana" pitchFamily="34" charset="0"/>
              </a:rPr>
              <a:t>3. Situación a la fecha</a:t>
            </a:r>
          </a:p>
          <a:p>
            <a:pPr marL="342900" indent="-342900" eaLnBrk="1" hangingPunct="1">
              <a:lnSpc>
                <a:spcPct val="150000"/>
              </a:lnSpc>
              <a:buFont typeface="Arial" charset="0"/>
              <a:buAutoNum type="arabicPeriod"/>
              <a:defRPr/>
            </a:pPr>
            <a:endParaRPr lang="es-CL" sz="600" dirty="0" smtClean="0">
              <a:solidFill>
                <a:schemeClr val="tx1">
                  <a:lumMod val="75000"/>
                  <a:lumOff val="25000"/>
                </a:schemeClr>
              </a:solidFill>
              <a:latin typeface="Verdana" pitchFamily="34" charset="0"/>
              <a:ea typeface="Verdana" pitchFamily="34" charset="0"/>
              <a:cs typeface="Verdana" pitchFamily="34" charset="0"/>
            </a:endParaRPr>
          </a:p>
          <a:p>
            <a:pPr eaLnBrk="1" hangingPunct="1">
              <a:lnSpc>
                <a:spcPct val="150000"/>
              </a:lnSpc>
              <a:defRPr/>
            </a:pPr>
            <a:r>
              <a:rPr lang="es-CL" sz="1800" dirty="0" smtClean="0">
                <a:solidFill>
                  <a:schemeClr val="tx1">
                    <a:lumMod val="75000"/>
                    <a:lumOff val="25000"/>
                  </a:schemeClr>
                </a:solidFill>
                <a:latin typeface="Verdana" pitchFamily="34" charset="0"/>
                <a:ea typeface="Verdana" pitchFamily="34" charset="0"/>
                <a:cs typeface="Verdana" pitchFamily="34" charset="0"/>
              </a:rPr>
              <a:t>4. Acciones y Gestiones Realizadas</a:t>
            </a:r>
          </a:p>
          <a:p>
            <a:pPr marL="342900" indent="-342900" eaLnBrk="1" hangingPunct="1">
              <a:lnSpc>
                <a:spcPct val="150000"/>
              </a:lnSpc>
              <a:buFont typeface="Arial" charset="0"/>
              <a:buAutoNum type="arabicPeriod"/>
              <a:defRPr/>
            </a:pPr>
            <a:endParaRPr lang="es-CL" sz="600" dirty="0" smtClean="0">
              <a:solidFill>
                <a:schemeClr val="tx1">
                  <a:lumMod val="75000"/>
                  <a:lumOff val="25000"/>
                </a:schemeClr>
              </a:solidFill>
              <a:latin typeface="Verdana" pitchFamily="34" charset="0"/>
              <a:ea typeface="Verdana" pitchFamily="34" charset="0"/>
              <a:cs typeface="Verdana" pitchFamily="34" charset="0"/>
            </a:endParaRPr>
          </a:p>
          <a:p>
            <a:pPr marL="342900" indent="-342900" eaLnBrk="1" hangingPunct="1">
              <a:lnSpc>
                <a:spcPct val="150000"/>
              </a:lnSpc>
              <a:buFont typeface="Arial" charset="0"/>
              <a:buAutoNum type="arabicPeriod"/>
              <a:defRPr/>
            </a:pPr>
            <a:r>
              <a:rPr lang="es-CL" sz="1800" dirty="0" smtClean="0">
                <a:solidFill>
                  <a:schemeClr val="tx1">
                    <a:lumMod val="75000"/>
                    <a:lumOff val="25000"/>
                  </a:schemeClr>
                </a:solidFill>
                <a:latin typeface="Verdana" pitchFamily="34" charset="0"/>
                <a:ea typeface="Verdana" pitchFamily="34" charset="0"/>
                <a:cs typeface="Verdana" pitchFamily="34" charset="0"/>
              </a:rPr>
              <a:t>Ejes del Trabajo Actual</a:t>
            </a:r>
          </a:p>
          <a:p>
            <a:pPr marL="342900" indent="-342900" eaLnBrk="1" hangingPunct="1">
              <a:lnSpc>
                <a:spcPct val="150000"/>
              </a:lnSpc>
              <a:buFont typeface="Arial" charset="0"/>
              <a:buAutoNum type="arabicPeriod"/>
              <a:defRPr/>
            </a:pPr>
            <a:endParaRPr lang="es-CL" sz="600" dirty="0">
              <a:solidFill>
                <a:schemeClr val="tx1">
                  <a:lumMod val="75000"/>
                  <a:lumOff val="25000"/>
                </a:schemeClr>
              </a:solidFill>
              <a:latin typeface="Verdana" pitchFamily="34" charset="0"/>
              <a:ea typeface="Verdana" pitchFamily="34" charset="0"/>
              <a:cs typeface="Verdana" pitchFamily="34" charset="0"/>
            </a:endParaRPr>
          </a:p>
          <a:p>
            <a:pPr marL="342900" indent="-342900" eaLnBrk="1" hangingPunct="1">
              <a:lnSpc>
                <a:spcPct val="150000"/>
              </a:lnSpc>
              <a:buFont typeface="Arial" charset="0"/>
              <a:buAutoNum type="arabicPeriod"/>
              <a:defRPr/>
            </a:pPr>
            <a:r>
              <a:rPr lang="es-CL" sz="1800" dirty="0" smtClean="0">
                <a:solidFill>
                  <a:schemeClr val="tx1">
                    <a:lumMod val="75000"/>
                    <a:lumOff val="25000"/>
                  </a:schemeClr>
                </a:solidFill>
                <a:latin typeface="Verdana" pitchFamily="34" charset="0"/>
                <a:ea typeface="Verdana" pitchFamily="34" charset="0"/>
                <a:cs typeface="Verdana" pitchFamily="34" charset="0"/>
              </a:rPr>
              <a:t>Desafíos</a:t>
            </a:r>
          </a:p>
          <a:p>
            <a:pPr marL="342900" indent="-342900" eaLnBrk="1" hangingPunct="1">
              <a:lnSpc>
                <a:spcPct val="150000"/>
              </a:lnSpc>
              <a:buFont typeface="Arial" charset="0"/>
              <a:buAutoNum type="arabicPeriod"/>
              <a:defRPr/>
            </a:pPr>
            <a:endParaRPr lang="es-CL" sz="600" dirty="0" smtClean="0">
              <a:solidFill>
                <a:schemeClr val="tx1">
                  <a:lumMod val="75000"/>
                  <a:lumOff val="25000"/>
                </a:schemeClr>
              </a:solidFill>
              <a:latin typeface="Verdana" pitchFamily="34" charset="0"/>
              <a:ea typeface="Verdana" pitchFamily="34" charset="0"/>
              <a:cs typeface="Verdana" pitchFamily="34" charset="0"/>
            </a:endParaRPr>
          </a:p>
          <a:p>
            <a:pPr marL="342900" indent="-342900" eaLnBrk="1" hangingPunct="1">
              <a:lnSpc>
                <a:spcPct val="150000"/>
              </a:lnSpc>
              <a:buFont typeface="Arial" charset="0"/>
              <a:buAutoNum type="arabicPeriod"/>
              <a:defRPr/>
            </a:pPr>
            <a:r>
              <a:rPr lang="es-CL" sz="1800" dirty="0" smtClean="0">
                <a:solidFill>
                  <a:schemeClr val="tx1">
                    <a:lumMod val="75000"/>
                    <a:lumOff val="25000"/>
                  </a:schemeClr>
                </a:solidFill>
                <a:latin typeface="Verdana" pitchFamily="34" charset="0"/>
                <a:ea typeface="Verdana" pitchFamily="34" charset="0"/>
                <a:cs typeface="Verdana" pitchFamily="34" charset="0"/>
              </a:rPr>
              <a:t>Reflexiones Finales</a:t>
            </a:r>
            <a:endParaRPr lang="es-CL" sz="1800" dirty="0">
              <a:solidFill>
                <a:schemeClr val="tx1">
                  <a:lumMod val="75000"/>
                  <a:lumOff val="25000"/>
                </a:schemeClr>
              </a:solidFill>
              <a:latin typeface="Verdana" pitchFamily="34" charset="0"/>
              <a:ea typeface="Verdana" pitchFamily="34" charset="0"/>
              <a:cs typeface="Verdana" pitchFamily="34" charset="0"/>
            </a:endParaRPr>
          </a:p>
        </p:txBody>
      </p:sp>
      <p:pic>
        <p:nvPicPr>
          <p:cNvPr id="35844" name="Picture 13" descr="Complemento-Logo-Gobierno-160x14px.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06400" y="0"/>
            <a:ext cx="20320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5" name="5 Rectángulo"/>
          <p:cNvSpPr>
            <a:spLocks noChangeArrowheads="1"/>
          </p:cNvSpPr>
          <p:nvPr/>
        </p:nvSpPr>
        <p:spPr bwMode="auto">
          <a:xfrm>
            <a:off x="3295650" y="387350"/>
            <a:ext cx="55435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lgn="just"/>
            <a:r>
              <a:rPr lang="es-CL" b="1">
                <a:solidFill>
                  <a:srgbClr val="00A79D"/>
                </a:solidFill>
                <a:latin typeface="Verdana" pitchFamily="34" charset="0"/>
              </a:rPr>
              <a:t>CONTENIDOS</a:t>
            </a:r>
          </a:p>
        </p:txBody>
      </p:sp>
    </p:spTree>
    <p:extLst>
      <p:ext uri="{BB962C8B-B14F-4D97-AF65-F5344CB8AC3E}">
        <p14:creationId xmlns:p14="http://schemas.microsoft.com/office/powerpoint/2010/main" val="3761545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redondeado"/>
          <p:cNvSpPr/>
          <p:nvPr/>
        </p:nvSpPr>
        <p:spPr>
          <a:xfrm>
            <a:off x="914400" y="4831307"/>
            <a:ext cx="3684896" cy="1282890"/>
          </a:xfrm>
          <a:prstGeom prst="roundRect">
            <a:avLst/>
          </a:prstGeom>
          <a:gradFill flip="none" rotWithShape="1">
            <a:gsLst>
              <a:gs pos="0">
                <a:srgbClr val="00A79D">
                  <a:tint val="66000"/>
                  <a:satMod val="160000"/>
                </a:srgbClr>
              </a:gs>
              <a:gs pos="50000">
                <a:srgbClr val="00A79D">
                  <a:tint val="44500"/>
                  <a:satMod val="160000"/>
                </a:srgbClr>
              </a:gs>
              <a:gs pos="100000">
                <a:srgbClr val="00A79D">
                  <a:tint val="23500"/>
                  <a:satMod val="160000"/>
                </a:srgbClr>
              </a:gs>
            </a:gsLst>
            <a:path path="circle">
              <a:fillToRect l="50000" t="50000" r="50000" b="50000"/>
            </a:path>
            <a:tileRect/>
          </a:gradFill>
          <a:ln>
            <a:solidFill>
              <a:srgbClr val="00A79D"/>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sp>
        <p:nvSpPr>
          <p:cNvPr id="13" name="Content Placeholder 12"/>
          <p:cNvSpPr>
            <a:spLocks noGrp="1"/>
          </p:cNvSpPr>
          <p:nvPr>
            <p:ph idx="1"/>
          </p:nvPr>
        </p:nvSpPr>
        <p:spPr>
          <a:xfrm>
            <a:off x="406400" y="1296988"/>
            <a:ext cx="8204200" cy="3040062"/>
          </a:xfrm>
        </p:spPr>
        <p:txBody>
          <a:bodyPr>
            <a:normAutofit lnSpcReduction="10000"/>
          </a:bodyPr>
          <a:lstStyle/>
          <a:p>
            <a:pPr algn="just" defTabSz="914400">
              <a:defRPr/>
            </a:pPr>
            <a:r>
              <a:rPr lang="es-CL" altLang="es-CL" sz="1700" b="1" dirty="0" smtClean="0">
                <a:solidFill>
                  <a:srgbClr val="606060"/>
                </a:solidFill>
                <a:latin typeface="Arial" pitchFamily="34" charset="0"/>
                <a:cs typeface="Arial" pitchFamily="34" charset="0"/>
              </a:rPr>
              <a:t>Es crucial, porque existen </a:t>
            </a:r>
            <a:r>
              <a:rPr lang="es-CL" altLang="es-CL" sz="1700" b="1" dirty="0">
                <a:solidFill>
                  <a:srgbClr val="606060"/>
                </a:solidFill>
                <a:latin typeface="Arial" pitchFamily="34" charset="0"/>
                <a:cs typeface="Arial" pitchFamily="34" charset="0"/>
              </a:rPr>
              <a:t>dispositivos médicos que incluyen medicamentos, pero cuya función/mecanismo de acción es ACCESORIA a la función principal del </a:t>
            </a:r>
            <a:r>
              <a:rPr lang="es-CL" altLang="es-CL" sz="1700" b="1" dirty="0" smtClean="0">
                <a:solidFill>
                  <a:srgbClr val="606060"/>
                </a:solidFill>
                <a:latin typeface="Arial" pitchFamily="34" charset="0"/>
                <a:cs typeface="Arial" pitchFamily="34" charset="0"/>
              </a:rPr>
              <a:t>producto. Para </a:t>
            </a:r>
            <a:r>
              <a:rPr lang="es-CL" altLang="es-CL" sz="1700" b="1" dirty="0">
                <a:solidFill>
                  <a:srgbClr val="606060"/>
                </a:solidFill>
                <a:latin typeface="Arial" pitchFamily="34" charset="0"/>
                <a:cs typeface="Arial" pitchFamily="34" charset="0"/>
              </a:rPr>
              <a:t>la correcta definición de si el producto corresponde a un </a:t>
            </a:r>
            <a:r>
              <a:rPr lang="es-CL" altLang="es-CL" sz="1700" b="1" u="sng" dirty="0">
                <a:solidFill>
                  <a:srgbClr val="606060"/>
                </a:solidFill>
                <a:latin typeface="Arial" pitchFamily="34" charset="0"/>
                <a:cs typeface="Arial" pitchFamily="34" charset="0"/>
              </a:rPr>
              <a:t>Dispositivo Médico</a:t>
            </a:r>
            <a:r>
              <a:rPr lang="es-CL" altLang="es-CL" sz="1700" b="1" dirty="0">
                <a:solidFill>
                  <a:srgbClr val="606060"/>
                </a:solidFill>
                <a:latin typeface="Arial" pitchFamily="34" charset="0"/>
                <a:cs typeface="Arial" pitchFamily="34" charset="0"/>
              </a:rPr>
              <a:t> o a un </a:t>
            </a:r>
            <a:r>
              <a:rPr lang="es-CL" altLang="es-CL" sz="1700" b="1" u="sng" dirty="0">
                <a:solidFill>
                  <a:srgbClr val="606060"/>
                </a:solidFill>
                <a:latin typeface="Arial" pitchFamily="34" charset="0"/>
                <a:cs typeface="Arial" pitchFamily="34" charset="0"/>
              </a:rPr>
              <a:t>Medicamento</a:t>
            </a:r>
            <a:r>
              <a:rPr lang="es-CL" altLang="es-CL" sz="1700" b="1" dirty="0">
                <a:solidFill>
                  <a:srgbClr val="606060"/>
                </a:solidFill>
                <a:latin typeface="Arial" pitchFamily="34" charset="0"/>
                <a:cs typeface="Arial" pitchFamily="34" charset="0"/>
              </a:rPr>
              <a:t> se debe establecer la función/mecanismo de acción PRINCIPAL mediante el cual el producto ejerce su función. </a:t>
            </a:r>
            <a:endParaRPr lang="es-CL" altLang="es-CL" sz="1700" b="1" dirty="0" smtClean="0">
              <a:solidFill>
                <a:srgbClr val="606060"/>
              </a:solidFill>
              <a:latin typeface="Arial" pitchFamily="34" charset="0"/>
              <a:cs typeface="Arial" pitchFamily="34" charset="0"/>
            </a:endParaRPr>
          </a:p>
          <a:p>
            <a:pPr algn="just" defTabSz="914400">
              <a:defRPr/>
            </a:pPr>
            <a:endParaRPr lang="es-CL" altLang="es-CL" sz="1700" b="1" dirty="0" smtClean="0">
              <a:solidFill>
                <a:srgbClr val="606060"/>
              </a:solidFill>
              <a:latin typeface="Arial" pitchFamily="34" charset="0"/>
              <a:cs typeface="Arial" pitchFamily="34" charset="0"/>
            </a:endParaRPr>
          </a:p>
          <a:p>
            <a:pPr algn="just" defTabSz="914400">
              <a:defRPr/>
            </a:pPr>
            <a:r>
              <a:rPr lang="es-CL" altLang="es-CL" sz="1700" b="1" dirty="0" smtClean="0">
                <a:solidFill>
                  <a:srgbClr val="606060"/>
                </a:solidFill>
                <a:latin typeface="Arial" pitchFamily="34" charset="0"/>
                <a:cs typeface="Arial" pitchFamily="34" charset="0"/>
              </a:rPr>
              <a:t>Ejemplo</a:t>
            </a:r>
            <a:r>
              <a:rPr lang="es-CL" altLang="es-CL" sz="1700" b="1" dirty="0">
                <a:solidFill>
                  <a:srgbClr val="606060"/>
                </a:solidFill>
                <a:latin typeface="Arial" pitchFamily="34" charset="0"/>
                <a:cs typeface="Arial" pitchFamily="34" charset="0"/>
              </a:rPr>
              <a:t>: </a:t>
            </a:r>
            <a:r>
              <a:rPr lang="es-CL" altLang="es-CL" sz="1700" b="1" dirty="0" smtClean="0">
                <a:solidFill>
                  <a:srgbClr val="606060"/>
                </a:solidFill>
                <a:latin typeface="Arial" pitchFamily="34" charset="0"/>
                <a:cs typeface="Arial" pitchFamily="34" charset="0"/>
              </a:rPr>
              <a:t>CATÉTER CON HEPARINA. </a:t>
            </a:r>
            <a:r>
              <a:rPr lang="es-CL" altLang="es-CL" sz="1700" b="1" dirty="0">
                <a:solidFill>
                  <a:srgbClr val="606060"/>
                </a:solidFill>
                <a:latin typeface="Arial" pitchFamily="34" charset="0"/>
                <a:cs typeface="Arial" pitchFamily="34" charset="0"/>
              </a:rPr>
              <a:t>En este caso la función principal claramente corresponde a la función de incorporación/extracción de fluidos al organismo (mecanismo físico) y la acción anticoagulante de la heparina es AUXILIAR a la función principal.  En consecuencia este producto es un DISPOSITIVO MÉDICO y NO </a:t>
            </a:r>
            <a:r>
              <a:rPr lang="es-CL" altLang="es-CL" sz="1700" b="1" dirty="0" smtClean="0">
                <a:solidFill>
                  <a:srgbClr val="606060"/>
                </a:solidFill>
                <a:latin typeface="Arial" pitchFamily="34" charset="0"/>
                <a:cs typeface="Arial" pitchFamily="34" charset="0"/>
              </a:rPr>
              <a:t>ES un MEDICAMENTO.  </a:t>
            </a:r>
          </a:p>
          <a:p>
            <a:pPr algn="just" defTabSz="914400">
              <a:defRPr/>
            </a:pPr>
            <a:endParaRPr lang="es-CL" altLang="es-CL" sz="600" dirty="0">
              <a:solidFill>
                <a:srgbClr val="606060"/>
              </a:solidFill>
              <a:latin typeface="Verdana" pitchFamily="34" charset="0"/>
            </a:endParaRPr>
          </a:p>
          <a:p>
            <a:pPr>
              <a:defRPr/>
            </a:pPr>
            <a:endParaRPr lang="en-US" dirty="0"/>
          </a:p>
        </p:txBody>
      </p:sp>
      <p:sp>
        <p:nvSpPr>
          <p:cNvPr id="20486" name="Content Placeholder 13"/>
          <p:cNvSpPr>
            <a:spLocks noGrp="1"/>
          </p:cNvSpPr>
          <p:nvPr>
            <p:ph sz="quarter" idx="12"/>
          </p:nvPr>
        </p:nvSpPr>
        <p:spPr bwMode="auto">
          <a:xfrm>
            <a:off x="515938" y="490538"/>
            <a:ext cx="8204200" cy="682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fontAlgn="base">
              <a:spcAft>
                <a:spcPct val="0"/>
              </a:spcAft>
              <a:buFont typeface="Arial" charset="0"/>
              <a:buNone/>
            </a:pPr>
            <a:r>
              <a:rPr lang="es-CL" u="sng" dirty="0" smtClean="0">
                <a:solidFill>
                  <a:srgbClr val="00A79D"/>
                </a:solidFill>
                <a:latin typeface="Verdana" pitchFamily="34" charset="0"/>
              </a:rPr>
              <a:t>Importancia de revisar la definición de DISPOSITIVO MÉDICO contenida en la Guía</a:t>
            </a:r>
            <a:r>
              <a:rPr lang="es-CL" sz="1800" dirty="0" smtClean="0">
                <a:solidFill>
                  <a:srgbClr val="00A79D"/>
                </a:solidFill>
                <a:latin typeface="Verdana" pitchFamily="34" charset="0"/>
              </a:rPr>
              <a:t> </a:t>
            </a:r>
          </a:p>
        </p:txBody>
      </p:sp>
      <p:pic>
        <p:nvPicPr>
          <p:cNvPr id="2048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0788" y="4610100"/>
            <a:ext cx="3082925" cy="2036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488" name="1 CuadroTexto"/>
          <p:cNvSpPr txBox="1">
            <a:spLocks noChangeArrowheads="1"/>
          </p:cNvSpPr>
          <p:nvPr/>
        </p:nvSpPr>
        <p:spPr bwMode="auto">
          <a:xfrm>
            <a:off x="1009650" y="5002213"/>
            <a:ext cx="358933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s-CL"/>
              <a:t>Este aspecto está considerado claramente en la </a:t>
            </a:r>
            <a:r>
              <a:rPr lang="es-CL" b="1" u="sng"/>
              <a:t>Regla N°13 </a:t>
            </a:r>
            <a:r>
              <a:rPr lang="es-CL"/>
              <a:t>de la Guía.  </a:t>
            </a:r>
          </a:p>
        </p:txBody>
      </p:sp>
    </p:spTree>
    <p:extLst>
      <p:ext uri="{BB962C8B-B14F-4D97-AF65-F5344CB8AC3E}">
        <p14:creationId xmlns:p14="http://schemas.microsoft.com/office/powerpoint/2010/main" val="5470878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a:xfrm>
            <a:off x="771525" y="1527175"/>
            <a:ext cx="4395788" cy="444500"/>
          </a:xfrm>
          <a:noFill/>
        </p:spPr>
        <p:txBody>
          <a:bodyPr>
            <a:normAutofit/>
          </a:bodyPr>
          <a:lstStyle/>
          <a:p>
            <a:pPr marL="450850" indent="-450850" algn="just" defTabSz="914400">
              <a:defRPr/>
            </a:pPr>
            <a:r>
              <a:rPr lang="es-CL" altLang="es-CL" sz="1800" b="1" dirty="0" smtClean="0">
                <a:solidFill>
                  <a:srgbClr val="00A79D"/>
                </a:solidFill>
                <a:latin typeface="Verdana" pitchFamily="34" charset="0"/>
              </a:rPr>
              <a:t>a)  DEFINIR si es un DM:</a:t>
            </a:r>
            <a:endParaRPr lang="en-US" sz="1800" dirty="0">
              <a:solidFill>
                <a:srgbClr val="00A79D"/>
              </a:solidFill>
            </a:endParaRPr>
          </a:p>
        </p:txBody>
      </p:sp>
      <p:sp>
        <p:nvSpPr>
          <p:cNvPr id="32771" name="Content Placeholder 13"/>
          <p:cNvSpPr>
            <a:spLocks noGrp="1"/>
          </p:cNvSpPr>
          <p:nvPr>
            <p:ph sz="quarter" idx="12"/>
          </p:nvPr>
        </p:nvSpPr>
        <p:spPr bwMode="auto">
          <a:xfrm>
            <a:off x="406400" y="319088"/>
            <a:ext cx="8204200" cy="8270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ctr" fontAlgn="base">
              <a:spcAft>
                <a:spcPct val="0"/>
              </a:spcAft>
              <a:buFont typeface="Arial" charset="0"/>
              <a:buNone/>
            </a:pPr>
            <a:r>
              <a:rPr lang="es-CL" sz="1800" u="sng" dirty="0" smtClean="0">
                <a:solidFill>
                  <a:srgbClr val="00A79D"/>
                </a:solidFill>
                <a:latin typeface="Verdana" pitchFamily="34" charset="0"/>
              </a:rPr>
              <a:t>EJEMPLO PRÁCTICO</a:t>
            </a:r>
            <a:r>
              <a:rPr lang="es-CL" sz="1800" dirty="0" smtClean="0">
                <a:solidFill>
                  <a:srgbClr val="00A79D"/>
                </a:solidFill>
                <a:latin typeface="Verdana" pitchFamily="34" charset="0"/>
              </a:rPr>
              <a:t> de cómo establecer la clase de riesgo de un Dispositivo Médico</a:t>
            </a:r>
          </a:p>
        </p:txBody>
      </p:sp>
      <p:sp>
        <p:nvSpPr>
          <p:cNvPr id="32772" name="2 CuadroTexto"/>
          <p:cNvSpPr txBox="1">
            <a:spLocks noChangeArrowheads="1"/>
          </p:cNvSpPr>
          <p:nvPr/>
        </p:nvSpPr>
        <p:spPr bwMode="auto">
          <a:xfrm>
            <a:off x="3866698" y="1145938"/>
            <a:ext cx="333261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CL" b="1" dirty="0" smtClean="0">
                <a:solidFill>
                  <a:srgbClr val="FF0000"/>
                </a:solidFill>
              </a:rPr>
              <a:t>Ej. Solución </a:t>
            </a:r>
            <a:r>
              <a:rPr lang="es-CL" b="1" dirty="0">
                <a:solidFill>
                  <a:srgbClr val="FF0000"/>
                </a:solidFill>
              </a:rPr>
              <a:t>de </a:t>
            </a:r>
            <a:r>
              <a:rPr lang="es-CL" b="1" dirty="0" err="1">
                <a:solidFill>
                  <a:srgbClr val="FF0000"/>
                </a:solidFill>
              </a:rPr>
              <a:t>Eurocollins</a:t>
            </a:r>
            <a:endParaRPr lang="es-CL" dirty="0">
              <a:solidFill>
                <a:srgbClr val="FF0000"/>
              </a:solidFill>
            </a:endParaRPr>
          </a:p>
        </p:txBody>
      </p:sp>
      <p:sp>
        <p:nvSpPr>
          <p:cNvPr id="32773" name="1 CuadroTexto"/>
          <p:cNvSpPr txBox="1">
            <a:spLocks noChangeArrowheads="1"/>
          </p:cNvSpPr>
          <p:nvPr/>
        </p:nvSpPr>
        <p:spPr bwMode="auto">
          <a:xfrm>
            <a:off x="668338" y="2006600"/>
            <a:ext cx="7356475"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s-CL" sz="1200" b="1" u="sng"/>
              <a:t>Descripción</a:t>
            </a:r>
            <a:r>
              <a:rPr lang="es-CL" sz="1200"/>
              <a:t>: Corresponde a un líquido </a:t>
            </a:r>
            <a:r>
              <a:rPr lang="es-CL" sz="1200" b="1"/>
              <a:t>cuya composición </a:t>
            </a:r>
          </a:p>
          <a:p>
            <a:pPr eaLnBrk="1" hangingPunct="1"/>
            <a:r>
              <a:rPr lang="es-CL" sz="1200" b="1"/>
              <a:t>hidroelectrolítica es:</a:t>
            </a:r>
            <a:endParaRPr lang="es-CL" sz="1200"/>
          </a:p>
          <a:p>
            <a:pPr eaLnBrk="1" hangingPunct="1"/>
            <a:endParaRPr lang="es-CL" sz="1200"/>
          </a:p>
          <a:p>
            <a:pPr eaLnBrk="1" hangingPunct="1"/>
            <a:endParaRPr lang="es-CL" sz="1200"/>
          </a:p>
          <a:p>
            <a:pPr eaLnBrk="1" hangingPunct="1"/>
            <a:endParaRPr lang="es-CL" sz="1200"/>
          </a:p>
          <a:p>
            <a:pPr eaLnBrk="1" hangingPunct="1"/>
            <a:endParaRPr lang="es-CL" sz="1200"/>
          </a:p>
          <a:p>
            <a:pPr eaLnBrk="1" hangingPunct="1"/>
            <a:endParaRPr lang="es-CL" sz="1200"/>
          </a:p>
          <a:p>
            <a:pPr eaLnBrk="1" hangingPunct="1"/>
            <a:endParaRPr lang="es-CL" sz="1200"/>
          </a:p>
          <a:p>
            <a:pPr eaLnBrk="1" hangingPunct="1"/>
            <a:endParaRPr lang="es-CL" sz="1200"/>
          </a:p>
          <a:p>
            <a:pPr eaLnBrk="1" hangingPunct="1"/>
            <a:endParaRPr lang="es-CL" sz="1200"/>
          </a:p>
          <a:p>
            <a:pPr eaLnBrk="1" hangingPunct="1"/>
            <a:endParaRPr lang="es-CL" sz="1200"/>
          </a:p>
          <a:p>
            <a:pPr eaLnBrk="1" hangingPunct="1"/>
            <a:endParaRPr lang="es-CL" sz="1200"/>
          </a:p>
        </p:txBody>
      </p:sp>
      <p:sp>
        <p:nvSpPr>
          <p:cNvPr id="6" name="5 Rectángulo redondeado"/>
          <p:cNvSpPr/>
          <p:nvPr/>
        </p:nvSpPr>
        <p:spPr>
          <a:xfrm>
            <a:off x="832226" y="5213350"/>
            <a:ext cx="2797791" cy="1276034"/>
          </a:xfrm>
          <a:prstGeom prst="roundRect">
            <a:avLst/>
          </a:prstGeom>
          <a:gradFill flip="none" rotWithShape="1">
            <a:gsLst>
              <a:gs pos="0">
                <a:srgbClr val="00A79D">
                  <a:tint val="66000"/>
                  <a:satMod val="160000"/>
                </a:srgbClr>
              </a:gs>
              <a:gs pos="50000">
                <a:srgbClr val="00A79D">
                  <a:tint val="44500"/>
                  <a:satMod val="160000"/>
                </a:srgbClr>
              </a:gs>
              <a:gs pos="100000">
                <a:srgbClr val="00A79D">
                  <a:tint val="23500"/>
                  <a:satMod val="160000"/>
                </a:srgbClr>
              </a:gs>
            </a:gsLst>
            <a:path path="circle">
              <a:fillToRect l="50000" t="50000" r="50000" b="50000"/>
            </a:path>
            <a:tileRect/>
          </a:gra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sp>
        <p:nvSpPr>
          <p:cNvPr id="7" name="6 Flecha abajo"/>
          <p:cNvSpPr/>
          <p:nvPr/>
        </p:nvSpPr>
        <p:spPr>
          <a:xfrm rot="16200000">
            <a:off x="3968819" y="5556866"/>
            <a:ext cx="532263" cy="736504"/>
          </a:xfrm>
          <a:prstGeom prst="downArrow">
            <a:avLst/>
          </a:prstGeom>
          <a:solidFill>
            <a:srgbClr val="FF0000"/>
          </a:solidFill>
          <a:ln>
            <a:solidFill>
              <a:srgbClr val="FF0000"/>
            </a:solidFill>
          </a:ln>
          <a:scene3d>
            <a:camera prst="orthographicFront"/>
            <a:lightRig rig="threePt" dir="t"/>
          </a:scene3d>
          <a:sp3d>
            <a:bevelT prst="angle"/>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sp>
        <p:nvSpPr>
          <p:cNvPr id="8" name="7 Rectángulo redondeado"/>
          <p:cNvSpPr/>
          <p:nvPr/>
        </p:nvSpPr>
        <p:spPr>
          <a:xfrm>
            <a:off x="4912425" y="5172108"/>
            <a:ext cx="2920621" cy="1317276"/>
          </a:xfrm>
          <a:prstGeom prst="roundRect">
            <a:avLst/>
          </a:prstGeom>
          <a:solidFill>
            <a:srgbClr val="FFFF00"/>
          </a:solidFill>
          <a:effectLst>
            <a:glow rad="228600">
              <a:schemeClr val="accent2">
                <a:satMod val="175000"/>
                <a:alpha val="40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sp>
        <p:nvSpPr>
          <p:cNvPr id="32783" name="1 CuadroTexto"/>
          <p:cNvSpPr txBox="1">
            <a:spLocks noChangeArrowheads="1"/>
          </p:cNvSpPr>
          <p:nvPr/>
        </p:nvSpPr>
        <p:spPr bwMode="auto">
          <a:xfrm>
            <a:off x="831850" y="5435600"/>
            <a:ext cx="279876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CL" sz="1600" b="1"/>
              <a:t>Considerando la descripción/mecanismo de acción y el uso previsto </a:t>
            </a:r>
          </a:p>
        </p:txBody>
      </p:sp>
      <p:sp>
        <p:nvSpPr>
          <p:cNvPr id="32784" name="2 CuadroTexto"/>
          <p:cNvSpPr txBox="1">
            <a:spLocks noChangeArrowheads="1"/>
          </p:cNvSpPr>
          <p:nvPr/>
        </p:nvSpPr>
        <p:spPr bwMode="auto">
          <a:xfrm>
            <a:off x="5011738" y="5368925"/>
            <a:ext cx="2722562"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CL" b="1"/>
              <a:t>La Solución de Eurocollins, es un DISPOSITIVO MÉDICO</a:t>
            </a:r>
          </a:p>
        </p:txBody>
      </p:sp>
      <p:pic>
        <p:nvPicPr>
          <p:cNvPr id="32785"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31843" y="688975"/>
            <a:ext cx="1204913" cy="170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 name="1 Tabla"/>
          <p:cNvGraphicFramePr>
            <a:graphicFrameLocks noGrp="1"/>
          </p:cNvGraphicFramePr>
          <p:nvPr/>
        </p:nvGraphicFramePr>
        <p:xfrm>
          <a:off x="831850" y="2527300"/>
          <a:ext cx="7008813" cy="2560635"/>
        </p:xfrm>
        <a:graphic>
          <a:graphicData uri="http://schemas.openxmlformats.org/drawingml/2006/table">
            <a:tbl>
              <a:tblPr firstRow="1" bandRow="1">
                <a:tableStyleId>{5C22544A-7EE6-4342-B048-85BDC9FD1C3A}</a:tableStyleId>
              </a:tblPr>
              <a:tblGrid>
                <a:gridCol w="1600338"/>
                <a:gridCol w="2294504"/>
                <a:gridCol w="3113971"/>
              </a:tblGrid>
              <a:tr h="365805">
                <a:tc>
                  <a:txBody>
                    <a:bodyPr/>
                    <a:lstStyle/>
                    <a:p>
                      <a:pPr algn="ctr"/>
                      <a:r>
                        <a:rPr lang="es-CL" sz="1800" dirty="0" smtClean="0"/>
                        <a:t>Componente</a:t>
                      </a:r>
                      <a:endParaRPr lang="es-CL" sz="1800" dirty="0"/>
                    </a:p>
                  </a:txBody>
                  <a:tcPr marL="91435" marR="91435" marT="45708" marB="45708"/>
                </a:tc>
                <a:tc>
                  <a:txBody>
                    <a:bodyPr/>
                    <a:lstStyle/>
                    <a:p>
                      <a:pPr algn="ctr"/>
                      <a:r>
                        <a:rPr lang="es-CL" sz="1800" dirty="0" err="1" smtClean="0"/>
                        <a:t>Conc</a:t>
                      </a:r>
                      <a:r>
                        <a:rPr lang="es-CL" sz="1800" dirty="0" smtClean="0"/>
                        <a:t> (</a:t>
                      </a:r>
                      <a:r>
                        <a:rPr lang="es-CL" sz="1800" dirty="0" err="1" smtClean="0"/>
                        <a:t>mMoles</a:t>
                      </a:r>
                      <a:r>
                        <a:rPr lang="es-CL" sz="1800" dirty="0" smtClean="0"/>
                        <a:t>/Litro)</a:t>
                      </a:r>
                      <a:endParaRPr lang="es-CL" sz="1800" dirty="0"/>
                    </a:p>
                  </a:txBody>
                  <a:tcPr marL="91435" marR="91435" marT="45708" marB="45708"/>
                </a:tc>
                <a:tc rowSpan="7">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s-CL" sz="1400" b="1"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s-CL" sz="1400" b="1" dirty="0" smtClean="0"/>
                        <a:t>La Solución de </a:t>
                      </a:r>
                      <a:r>
                        <a:rPr lang="es-CL" sz="1400" b="1" dirty="0" err="1" smtClean="0"/>
                        <a:t>Eurocollins</a:t>
                      </a:r>
                      <a:r>
                        <a:rPr lang="es-CL" sz="1400" b="1" dirty="0" smtClean="0"/>
                        <a:t>, de pH= 7 y </a:t>
                      </a:r>
                      <a:r>
                        <a:rPr lang="es-CL" sz="1400" b="1" baseline="0" dirty="0" err="1" smtClean="0"/>
                        <a:t>osmolalidad</a:t>
                      </a:r>
                      <a:r>
                        <a:rPr lang="es-CL" sz="1400" b="1" baseline="0" dirty="0" smtClean="0"/>
                        <a:t> de 355 </a:t>
                      </a:r>
                      <a:r>
                        <a:rPr lang="es-CL" sz="1400" b="1" baseline="0" dirty="0" err="1" smtClean="0"/>
                        <a:t>mOsm</a:t>
                      </a:r>
                      <a:r>
                        <a:rPr lang="es-CL" sz="1400" b="1" baseline="0" dirty="0" smtClean="0"/>
                        <a:t>/Litro</a:t>
                      </a:r>
                      <a:r>
                        <a:rPr lang="es-CL" sz="1400" b="1" dirty="0" smtClean="0"/>
                        <a:t>, está destinada a la </a:t>
                      </a:r>
                      <a:r>
                        <a:rPr lang="es-CL" sz="1400" b="1" u="sng" dirty="0" smtClean="0"/>
                        <a:t>preservación de órganos</a:t>
                      </a:r>
                      <a:r>
                        <a:rPr lang="es-CL" sz="1400" b="1" dirty="0" smtClean="0"/>
                        <a:t>, siendo </a:t>
                      </a:r>
                      <a:r>
                        <a:rPr lang="es-CL" sz="1400" dirty="0" smtClean="0"/>
                        <a:t>sus principales objetivos: </a:t>
                      </a:r>
                    </a:p>
                    <a:p>
                      <a:pPr eaLnBrk="1" hangingPunct="1"/>
                      <a:r>
                        <a:rPr lang="es-CL" sz="1400" dirty="0" smtClean="0"/>
                        <a:t>prevenir el edema celular, retrasar la destrucción celular y maximizar la función del órgano una vez que se restablezca la perfusión.</a:t>
                      </a:r>
                    </a:p>
                  </a:txBody>
                  <a:tcPr marL="91435" marR="91435" marT="45708" marB="45708"/>
                </a:tc>
              </a:tr>
              <a:tr h="365805">
                <a:tc>
                  <a:txBody>
                    <a:bodyPr/>
                    <a:lstStyle/>
                    <a:p>
                      <a:pPr algn="ctr"/>
                      <a:r>
                        <a:rPr lang="es-CL" sz="1800" b="1" dirty="0" smtClean="0"/>
                        <a:t>Sodio</a:t>
                      </a:r>
                      <a:endParaRPr lang="es-CL" sz="1800" b="1" dirty="0"/>
                    </a:p>
                  </a:txBody>
                  <a:tcPr marL="91435" marR="91435" marT="45708" marB="45708"/>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s-CL" sz="1800" dirty="0" smtClean="0"/>
                        <a:t>  </a:t>
                      </a:r>
                      <a:r>
                        <a:rPr lang="es-CL" sz="1800" b="1" dirty="0" smtClean="0"/>
                        <a:t>10</a:t>
                      </a:r>
                    </a:p>
                  </a:txBody>
                  <a:tcPr marL="91435" marR="91435" marT="45708" marB="45708"/>
                </a:tc>
                <a:tc vMerge="1">
                  <a:txBody>
                    <a:bodyPr/>
                    <a:lstStyle/>
                    <a:p>
                      <a:endParaRPr lang="es-CL" dirty="0"/>
                    </a:p>
                  </a:txBody>
                  <a:tcPr/>
                </a:tc>
              </a:tr>
              <a:tr h="365805">
                <a:tc>
                  <a:txBody>
                    <a:bodyPr/>
                    <a:lstStyle/>
                    <a:p>
                      <a:pPr algn="ctr"/>
                      <a:r>
                        <a:rPr lang="es-CL" sz="1800" b="1" dirty="0" smtClean="0"/>
                        <a:t>Potasio</a:t>
                      </a:r>
                      <a:endParaRPr lang="es-CL" sz="1800" b="1" dirty="0"/>
                    </a:p>
                  </a:txBody>
                  <a:tcPr marL="91435" marR="91435" marT="45708" marB="45708"/>
                </a:tc>
                <a:tc>
                  <a:txBody>
                    <a:bodyPr/>
                    <a:lstStyle/>
                    <a:p>
                      <a:pPr algn="ctr"/>
                      <a:r>
                        <a:rPr lang="es-CL" sz="1800" b="1" dirty="0" smtClean="0"/>
                        <a:t>115</a:t>
                      </a:r>
                      <a:endParaRPr lang="es-CL" sz="1800" b="1" dirty="0"/>
                    </a:p>
                  </a:txBody>
                  <a:tcPr marL="91435" marR="91435" marT="45708" marB="45708"/>
                </a:tc>
                <a:tc vMerge="1">
                  <a:txBody>
                    <a:bodyPr/>
                    <a:lstStyle/>
                    <a:p>
                      <a:endParaRPr lang="es-CL" dirty="0"/>
                    </a:p>
                  </a:txBody>
                  <a:tcPr/>
                </a:tc>
              </a:tr>
              <a:tr h="365805">
                <a:tc>
                  <a:txBody>
                    <a:bodyPr/>
                    <a:lstStyle/>
                    <a:p>
                      <a:pPr algn="ctr"/>
                      <a:r>
                        <a:rPr lang="es-CL" sz="1800" b="1" dirty="0" smtClean="0"/>
                        <a:t>Cloro</a:t>
                      </a:r>
                      <a:endParaRPr lang="es-CL" sz="1800" b="1" dirty="0"/>
                    </a:p>
                  </a:txBody>
                  <a:tcPr marL="91435" marR="91435" marT="45708" marB="45708"/>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s-CL" sz="1800" b="1" dirty="0" smtClean="0"/>
                        <a:t> 15</a:t>
                      </a:r>
                    </a:p>
                  </a:txBody>
                  <a:tcPr marL="91435" marR="91435" marT="45708" marB="45708"/>
                </a:tc>
                <a:tc vMerge="1">
                  <a:txBody>
                    <a:bodyPr/>
                    <a:lstStyle/>
                    <a:p>
                      <a:endParaRPr lang="es-CL" dirty="0"/>
                    </a:p>
                  </a:txBody>
                  <a:tcPr/>
                </a:tc>
              </a:tr>
              <a:tr h="365805">
                <a:tc>
                  <a:txBody>
                    <a:bodyPr/>
                    <a:lstStyle/>
                    <a:p>
                      <a:pPr algn="ctr"/>
                      <a:r>
                        <a:rPr lang="es-CL" sz="1800" b="1" dirty="0" smtClean="0"/>
                        <a:t>Fosfato</a:t>
                      </a:r>
                      <a:endParaRPr lang="es-CL" sz="1800" b="1" dirty="0"/>
                    </a:p>
                  </a:txBody>
                  <a:tcPr marL="91435" marR="91435" marT="45708" marB="45708"/>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s-CL" sz="1800" b="1" dirty="0" smtClean="0"/>
                        <a:t> 50</a:t>
                      </a:r>
                    </a:p>
                  </a:txBody>
                  <a:tcPr marL="91435" marR="91435" marT="45708" marB="45708"/>
                </a:tc>
                <a:tc vMerge="1">
                  <a:txBody>
                    <a:bodyPr/>
                    <a:lstStyle/>
                    <a:p>
                      <a:endParaRPr lang="es-CL" dirty="0"/>
                    </a:p>
                  </a:txBody>
                  <a:tcPr/>
                </a:tc>
              </a:tr>
              <a:tr h="365805">
                <a:tc>
                  <a:txBody>
                    <a:bodyPr/>
                    <a:lstStyle/>
                    <a:p>
                      <a:pPr algn="ctr"/>
                      <a:r>
                        <a:rPr lang="es-CL" sz="1800" b="1" dirty="0" smtClean="0"/>
                        <a:t>Bicarbonato</a:t>
                      </a:r>
                      <a:endParaRPr lang="es-CL" sz="1800" b="1" dirty="0"/>
                    </a:p>
                  </a:txBody>
                  <a:tcPr marL="91435" marR="91435" marT="45708" marB="45708"/>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s-CL" sz="1800" b="1" dirty="0" smtClean="0"/>
                        <a:t> 10</a:t>
                      </a:r>
                    </a:p>
                  </a:txBody>
                  <a:tcPr marL="91435" marR="91435" marT="45708" marB="45708"/>
                </a:tc>
                <a:tc vMerge="1">
                  <a:txBody>
                    <a:bodyPr/>
                    <a:lstStyle/>
                    <a:p>
                      <a:endParaRPr lang="es-CL" dirty="0"/>
                    </a:p>
                  </a:txBody>
                  <a:tcPr/>
                </a:tc>
              </a:tr>
              <a:tr h="365805">
                <a:tc>
                  <a:txBody>
                    <a:bodyPr/>
                    <a:lstStyle/>
                    <a:p>
                      <a:pPr algn="ctr"/>
                      <a:r>
                        <a:rPr lang="es-CL" sz="1800" b="1" dirty="0" smtClean="0"/>
                        <a:t>Glucosa</a:t>
                      </a:r>
                      <a:endParaRPr lang="es-CL" sz="1800" b="1" dirty="0"/>
                    </a:p>
                  </a:txBody>
                  <a:tcPr marL="91435" marR="91435" marT="45708" marB="45708"/>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s-CL" sz="1800" b="1" dirty="0" smtClean="0"/>
                        <a:t>195</a:t>
                      </a:r>
                    </a:p>
                  </a:txBody>
                  <a:tcPr marL="91435" marR="91435" marT="45708" marB="45708"/>
                </a:tc>
                <a:tc vMerge="1">
                  <a:txBody>
                    <a:bodyPr/>
                    <a:lstStyle/>
                    <a:p>
                      <a:pPr eaLnBrk="1" hangingPunct="1"/>
                      <a:endParaRPr lang="es-CL" sz="1400" dirty="0" smtClean="0"/>
                    </a:p>
                  </a:txBody>
                  <a:tcPr/>
                </a:tc>
              </a:tr>
            </a:tbl>
          </a:graphicData>
        </a:graphic>
      </p:graphicFrame>
    </p:spTree>
    <p:extLst>
      <p:ext uri="{BB962C8B-B14F-4D97-AF65-F5344CB8AC3E}">
        <p14:creationId xmlns:p14="http://schemas.microsoft.com/office/powerpoint/2010/main" val="39539838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a:xfrm>
            <a:off x="428625" y="1365250"/>
            <a:ext cx="8204200" cy="614363"/>
          </a:xfr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0" scaled="1"/>
            <a:tileRect/>
          </a:gradFill>
        </p:spPr>
        <p:txBody>
          <a:bodyPr/>
          <a:lstStyle/>
          <a:p>
            <a:pPr algn="just" defTabSz="914400">
              <a:defRPr/>
            </a:pPr>
            <a:r>
              <a:rPr lang="es-CL" altLang="es-CL" sz="1700" dirty="0" smtClean="0">
                <a:solidFill>
                  <a:srgbClr val="606060"/>
                </a:solidFill>
                <a:latin typeface="Arial" pitchFamily="34" charset="0"/>
                <a:cs typeface="Arial" pitchFamily="34" charset="0"/>
              </a:rPr>
              <a:t>Definir en cuáles de las siguientes categorías de dispositivos médicos queda incluido este DM.</a:t>
            </a:r>
          </a:p>
          <a:p>
            <a:pPr algn="just" defTabSz="914400">
              <a:defRPr/>
            </a:pPr>
            <a:endParaRPr lang="es-CL" altLang="es-CL" sz="1700" dirty="0" smtClean="0">
              <a:solidFill>
                <a:srgbClr val="606060"/>
              </a:solidFill>
              <a:latin typeface="Arial" pitchFamily="34" charset="0"/>
              <a:cs typeface="Arial" pitchFamily="34" charset="0"/>
            </a:endParaRPr>
          </a:p>
          <a:p>
            <a:pPr algn="just" defTabSz="914400">
              <a:defRPr/>
            </a:pPr>
            <a:endParaRPr lang="es-CL" altLang="es-CL" sz="1700" dirty="0">
              <a:solidFill>
                <a:srgbClr val="606060"/>
              </a:solidFill>
              <a:latin typeface="Arial" pitchFamily="34" charset="0"/>
              <a:cs typeface="Arial" pitchFamily="34" charset="0"/>
            </a:endParaRPr>
          </a:p>
          <a:p>
            <a:pPr algn="just" defTabSz="914400">
              <a:defRPr/>
            </a:pPr>
            <a:endParaRPr lang="es-CL" altLang="es-CL" sz="600" dirty="0">
              <a:solidFill>
                <a:srgbClr val="606060"/>
              </a:solidFill>
              <a:latin typeface="Verdana" pitchFamily="34" charset="0"/>
            </a:endParaRPr>
          </a:p>
          <a:p>
            <a:pPr>
              <a:defRPr/>
            </a:pPr>
            <a:endParaRPr lang="en-US" dirty="0"/>
          </a:p>
        </p:txBody>
      </p:sp>
      <p:sp>
        <p:nvSpPr>
          <p:cNvPr id="33795" name="Content Placeholder 13"/>
          <p:cNvSpPr>
            <a:spLocks noGrp="1"/>
          </p:cNvSpPr>
          <p:nvPr>
            <p:ph sz="quarter" idx="12"/>
          </p:nvPr>
        </p:nvSpPr>
        <p:spPr bwMode="auto">
          <a:xfrm>
            <a:off x="515938" y="490538"/>
            <a:ext cx="8204200" cy="682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ctr" fontAlgn="base">
              <a:spcAft>
                <a:spcPct val="0"/>
              </a:spcAft>
              <a:buFont typeface="Arial" charset="0"/>
              <a:buNone/>
            </a:pPr>
            <a:r>
              <a:rPr lang="es-CL" dirty="0" smtClean="0">
                <a:solidFill>
                  <a:srgbClr val="00A79D"/>
                </a:solidFill>
                <a:latin typeface="Verdana" pitchFamily="34" charset="0"/>
              </a:rPr>
              <a:t>b) Definir Categoría a la que pertenece la SOLUCIÓN DE </a:t>
            </a:r>
          </a:p>
          <a:p>
            <a:pPr algn="ctr" fontAlgn="base">
              <a:spcAft>
                <a:spcPct val="0"/>
              </a:spcAft>
              <a:buFont typeface="Arial" charset="0"/>
              <a:buNone/>
            </a:pPr>
            <a:r>
              <a:rPr lang="es-CL" dirty="0" smtClean="0">
                <a:solidFill>
                  <a:srgbClr val="00A79D"/>
                </a:solidFill>
                <a:latin typeface="Verdana" pitchFamily="34" charset="0"/>
              </a:rPr>
              <a:t>EURO COLLINS</a:t>
            </a:r>
          </a:p>
        </p:txBody>
      </p:sp>
      <p:sp>
        <p:nvSpPr>
          <p:cNvPr id="5" name="4 CuadroTexto"/>
          <p:cNvSpPr txBox="1"/>
          <p:nvPr/>
        </p:nvSpPr>
        <p:spPr>
          <a:xfrm>
            <a:off x="763588" y="2232025"/>
            <a:ext cx="6851650" cy="2586038"/>
          </a:xfrm>
          <a:prstGeom prst="rect">
            <a:avLst/>
          </a:prstGeom>
          <a:noFill/>
        </p:spPr>
        <p:txBody>
          <a:bodyPr>
            <a:spAutoFit/>
          </a:bodyPr>
          <a:lstStyle/>
          <a:p>
            <a:pPr marL="285750" indent="-285750" algn="just" defTabSz="914400">
              <a:buFont typeface="Wingdings" pitchFamily="2" charset="2"/>
              <a:buChar char="Ø"/>
              <a:defRPr/>
            </a:pPr>
            <a:r>
              <a:rPr lang="es-CL" altLang="es-CL" b="1" dirty="0">
                <a:solidFill>
                  <a:srgbClr val="606060"/>
                </a:solidFill>
                <a:latin typeface="Verdana" pitchFamily="34" charset="0"/>
                <a:ea typeface="Verdana" pitchFamily="34" charset="0"/>
                <a:cs typeface="Verdana" pitchFamily="34" charset="0"/>
              </a:rPr>
              <a:t>Dispositivo Médico No invasivo</a:t>
            </a:r>
          </a:p>
          <a:p>
            <a:pPr marL="285750" indent="-285750" algn="just" defTabSz="914400">
              <a:buFont typeface="Wingdings" pitchFamily="2" charset="2"/>
              <a:buChar char="Ø"/>
              <a:defRPr/>
            </a:pPr>
            <a:r>
              <a:rPr lang="es-CL" altLang="es-CL" b="1" dirty="0">
                <a:solidFill>
                  <a:srgbClr val="606060"/>
                </a:solidFill>
                <a:latin typeface="Verdana" pitchFamily="34" charset="0"/>
                <a:ea typeface="Verdana" pitchFamily="34" charset="0"/>
                <a:cs typeface="Verdana" pitchFamily="34" charset="0"/>
              </a:rPr>
              <a:t>Dispositivo Médico Invasivo</a:t>
            </a:r>
          </a:p>
          <a:p>
            <a:pPr marL="285750" indent="-285750" algn="just" defTabSz="914400">
              <a:buFont typeface="Wingdings" pitchFamily="2" charset="2"/>
              <a:buChar char="Ø"/>
              <a:defRPr/>
            </a:pPr>
            <a:r>
              <a:rPr lang="es-CL" altLang="es-CL" b="1" dirty="0">
                <a:solidFill>
                  <a:srgbClr val="606060"/>
                </a:solidFill>
                <a:latin typeface="Verdana" pitchFamily="34" charset="0"/>
                <a:ea typeface="Verdana" pitchFamily="34" charset="0"/>
                <a:cs typeface="Verdana" pitchFamily="34" charset="0"/>
              </a:rPr>
              <a:t>Dispositivo Médico Invasivo de Tipo Quirúrgico</a:t>
            </a:r>
          </a:p>
          <a:p>
            <a:pPr marL="285750" indent="-285750" algn="just" defTabSz="914400">
              <a:buFont typeface="Wingdings" pitchFamily="2" charset="2"/>
              <a:buChar char="Ø"/>
              <a:defRPr/>
            </a:pPr>
            <a:r>
              <a:rPr lang="es-CL" altLang="es-CL" b="1" dirty="0">
                <a:solidFill>
                  <a:srgbClr val="606060"/>
                </a:solidFill>
                <a:latin typeface="Verdana" pitchFamily="34" charset="0"/>
                <a:ea typeface="Verdana" pitchFamily="34" charset="0"/>
                <a:cs typeface="Verdana" pitchFamily="34" charset="0"/>
              </a:rPr>
              <a:t>Dispositivo Médico Quirúrgico Reutilizable</a:t>
            </a:r>
          </a:p>
          <a:p>
            <a:pPr marL="285750" indent="-285750" algn="just" defTabSz="914400">
              <a:buFont typeface="Wingdings" pitchFamily="2" charset="2"/>
              <a:buChar char="Ø"/>
              <a:defRPr/>
            </a:pPr>
            <a:r>
              <a:rPr lang="es-CL" altLang="es-CL" b="1" dirty="0">
                <a:solidFill>
                  <a:srgbClr val="606060"/>
                </a:solidFill>
                <a:latin typeface="Verdana" pitchFamily="34" charset="0"/>
                <a:ea typeface="Verdana" pitchFamily="34" charset="0"/>
                <a:cs typeface="Verdana" pitchFamily="34" charset="0"/>
              </a:rPr>
              <a:t>Dispositivo Médico Activo</a:t>
            </a:r>
          </a:p>
          <a:p>
            <a:pPr marL="285750" indent="-285750" algn="just" defTabSz="914400">
              <a:buFont typeface="Wingdings" pitchFamily="2" charset="2"/>
              <a:buChar char="Ø"/>
              <a:defRPr/>
            </a:pPr>
            <a:r>
              <a:rPr lang="es-CL" altLang="es-CL" b="1" dirty="0">
                <a:solidFill>
                  <a:srgbClr val="606060"/>
                </a:solidFill>
                <a:latin typeface="Verdana" pitchFamily="34" charset="0"/>
                <a:ea typeface="Verdana" pitchFamily="34" charset="0"/>
                <a:cs typeface="Verdana" pitchFamily="34" charset="0"/>
              </a:rPr>
              <a:t>Dispositivo Médico Combinado</a:t>
            </a:r>
          </a:p>
          <a:p>
            <a:pPr marL="285750" indent="-285750" algn="just" defTabSz="914400">
              <a:buFont typeface="Wingdings" pitchFamily="2" charset="2"/>
              <a:buChar char="Ø"/>
              <a:defRPr/>
            </a:pPr>
            <a:r>
              <a:rPr lang="es-CL" altLang="es-CL" b="1" dirty="0">
                <a:solidFill>
                  <a:srgbClr val="606060"/>
                </a:solidFill>
                <a:latin typeface="Verdana" pitchFamily="34" charset="0"/>
                <a:ea typeface="Verdana" pitchFamily="34" charset="0"/>
                <a:cs typeface="Verdana" pitchFamily="34" charset="0"/>
              </a:rPr>
              <a:t>Dispositivo Médico </a:t>
            </a:r>
            <a:r>
              <a:rPr lang="es-CL" altLang="es-CL" b="1" dirty="0" err="1">
                <a:solidFill>
                  <a:srgbClr val="606060"/>
                </a:solidFill>
                <a:latin typeface="Verdana" pitchFamily="34" charset="0"/>
                <a:ea typeface="Verdana" pitchFamily="34" charset="0"/>
                <a:cs typeface="Verdana" pitchFamily="34" charset="0"/>
              </a:rPr>
              <a:t>Implantable</a:t>
            </a:r>
            <a:endParaRPr lang="es-CL" altLang="es-CL" b="1" dirty="0">
              <a:solidFill>
                <a:srgbClr val="606060"/>
              </a:solidFill>
              <a:latin typeface="Verdana" pitchFamily="34" charset="0"/>
              <a:ea typeface="Verdana" pitchFamily="34" charset="0"/>
              <a:cs typeface="Verdana" pitchFamily="34" charset="0"/>
            </a:endParaRPr>
          </a:p>
          <a:p>
            <a:pPr marL="285750" indent="-285750" algn="just" defTabSz="914400">
              <a:buFont typeface="Wingdings" pitchFamily="2" charset="2"/>
              <a:buChar char="Ø"/>
              <a:defRPr/>
            </a:pPr>
            <a:r>
              <a:rPr lang="es-CL" altLang="es-CL" b="1" dirty="0">
                <a:solidFill>
                  <a:srgbClr val="606060"/>
                </a:solidFill>
                <a:latin typeface="Verdana" pitchFamily="34" charset="0"/>
                <a:ea typeface="Verdana" pitchFamily="34" charset="0"/>
                <a:cs typeface="Verdana" pitchFamily="34" charset="0"/>
              </a:rPr>
              <a:t>Dispositivo Médico Activo Terapéutico</a:t>
            </a:r>
          </a:p>
          <a:p>
            <a:pPr>
              <a:defRPr/>
            </a:pPr>
            <a:endParaRPr lang="es-CL" dirty="0"/>
          </a:p>
        </p:txBody>
      </p:sp>
      <p:sp>
        <p:nvSpPr>
          <p:cNvPr id="6" name="5 Flecha abajo"/>
          <p:cNvSpPr/>
          <p:nvPr/>
        </p:nvSpPr>
        <p:spPr>
          <a:xfrm>
            <a:off x="3875514" y="4667534"/>
            <a:ext cx="627797" cy="682385"/>
          </a:xfrm>
          <a:prstGeom prst="downArrow">
            <a:avLst/>
          </a:prstGeom>
          <a:solidFill>
            <a:srgbClr val="FF0000"/>
          </a:solidFill>
          <a:ln>
            <a:noFill/>
          </a:ln>
          <a:scene3d>
            <a:camera prst="orthographicFront"/>
            <a:lightRig rig="threePt" dir="t"/>
          </a:scene3d>
          <a:sp3d>
            <a:bevelT prst="angle"/>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sp>
        <p:nvSpPr>
          <p:cNvPr id="19464" name="6 CuadroTexto"/>
          <p:cNvSpPr txBox="1">
            <a:spLocks noChangeArrowheads="1"/>
          </p:cNvSpPr>
          <p:nvPr/>
        </p:nvSpPr>
        <p:spPr bwMode="auto">
          <a:xfrm>
            <a:off x="708544" y="5528076"/>
            <a:ext cx="7561547" cy="830997"/>
          </a:xfrm>
          <a:prstGeom prst="rect">
            <a:avLst/>
          </a:prstGeom>
          <a:solidFill>
            <a:srgbClr val="FFFF00"/>
          </a:solidFill>
          <a:ln>
            <a:noFill/>
          </a:ln>
          <a:effectLst>
            <a:glow rad="228600">
              <a:schemeClr val="accent6">
                <a:satMod val="175000"/>
                <a:alpha val="40000"/>
              </a:schemeClr>
            </a:glow>
          </a:effec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defRPr/>
            </a:pPr>
            <a:r>
              <a:rPr lang="es-CL" altLang="es-CL" sz="2400" b="1" dirty="0" smtClean="0">
                <a:latin typeface="Verdana" pitchFamily="34" charset="0"/>
              </a:rPr>
              <a:t>La Solución de </a:t>
            </a:r>
            <a:r>
              <a:rPr lang="es-CL" altLang="es-CL" sz="2400" b="1" dirty="0" err="1" smtClean="0">
                <a:latin typeface="Verdana" pitchFamily="34" charset="0"/>
              </a:rPr>
              <a:t>Eurocollins</a:t>
            </a:r>
            <a:r>
              <a:rPr lang="es-CL" altLang="es-CL" sz="2400" b="1" dirty="0" smtClean="0">
                <a:latin typeface="Verdana" pitchFamily="34" charset="0"/>
              </a:rPr>
              <a:t> es un Dispositivo Médico NO INVASIVO</a:t>
            </a:r>
          </a:p>
        </p:txBody>
      </p:sp>
    </p:spTree>
    <p:extLst>
      <p:ext uri="{BB962C8B-B14F-4D97-AF65-F5344CB8AC3E}">
        <p14:creationId xmlns:p14="http://schemas.microsoft.com/office/powerpoint/2010/main" val="15865771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Rectángulo redondeado"/>
          <p:cNvSpPr/>
          <p:nvPr/>
        </p:nvSpPr>
        <p:spPr>
          <a:xfrm>
            <a:off x="2142699" y="2409377"/>
            <a:ext cx="4681182" cy="806315"/>
          </a:xfrm>
          <a:prstGeom prst="roundRect">
            <a:avLst/>
          </a:prstGeom>
          <a:solidFill>
            <a:srgbClr val="00A79D"/>
          </a:solidFill>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sz="2000" b="1" dirty="0"/>
          </a:p>
          <a:p>
            <a:pPr algn="ctr">
              <a:defRPr/>
            </a:pPr>
            <a:r>
              <a:rPr lang="es-CL" sz="2000" b="1" dirty="0"/>
              <a:t>Es importante </a:t>
            </a:r>
          </a:p>
          <a:p>
            <a:pPr algn="ctr">
              <a:defRPr/>
            </a:pPr>
            <a:r>
              <a:rPr lang="es-CL" sz="2000" b="1" dirty="0"/>
              <a:t>recordar</a:t>
            </a:r>
          </a:p>
          <a:p>
            <a:pPr algn="ctr">
              <a:defRPr/>
            </a:pPr>
            <a:endParaRPr lang="es-CL" dirty="0"/>
          </a:p>
        </p:txBody>
      </p:sp>
      <p:sp>
        <p:nvSpPr>
          <p:cNvPr id="13" name="Content Placeholder 12"/>
          <p:cNvSpPr>
            <a:spLocks noGrp="1"/>
          </p:cNvSpPr>
          <p:nvPr>
            <p:ph idx="1"/>
          </p:nvPr>
        </p:nvSpPr>
        <p:spPr>
          <a:xfrm>
            <a:off x="541338" y="1422400"/>
            <a:ext cx="7883525" cy="762000"/>
          </a:xfr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0" scaled="1"/>
            <a:tileRect/>
          </a:gradFill>
        </p:spPr>
        <p:txBody>
          <a:bodyPr/>
          <a:lstStyle/>
          <a:p>
            <a:pPr marL="355600" indent="-355600" algn="just" defTabSz="914400">
              <a:defRPr/>
            </a:pPr>
            <a:r>
              <a:rPr lang="es-CL" altLang="es-CL" sz="1900" b="1" dirty="0">
                <a:solidFill>
                  <a:srgbClr val="606060"/>
                </a:solidFill>
                <a:latin typeface="Arial" pitchFamily="34" charset="0"/>
                <a:cs typeface="Arial" pitchFamily="34" charset="0"/>
              </a:rPr>
              <a:t> </a:t>
            </a:r>
            <a:r>
              <a:rPr lang="es-CL" altLang="es-CL" sz="1900" b="1" dirty="0" smtClean="0">
                <a:solidFill>
                  <a:srgbClr val="606060"/>
                </a:solidFill>
                <a:latin typeface="Arial" pitchFamily="34" charset="0"/>
                <a:cs typeface="Arial" pitchFamily="34" charset="0"/>
              </a:rPr>
              <a:t>    Dirigirse al Capítulo correspondiente a DISPOSITIVO MÉDICO NO INVASIVO y buscar la REGLA que mejor aplica.</a:t>
            </a:r>
            <a:endParaRPr lang="es-CL" altLang="es-CL" sz="1700" dirty="0" smtClean="0">
              <a:solidFill>
                <a:srgbClr val="606060"/>
              </a:solidFill>
              <a:latin typeface="Arial" pitchFamily="34" charset="0"/>
              <a:cs typeface="Arial" pitchFamily="34" charset="0"/>
            </a:endParaRPr>
          </a:p>
          <a:p>
            <a:pPr algn="just" defTabSz="914400">
              <a:defRPr/>
            </a:pPr>
            <a:endParaRPr lang="es-CL" altLang="es-CL" sz="1700" dirty="0" smtClean="0">
              <a:solidFill>
                <a:srgbClr val="606060"/>
              </a:solidFill>
              <a:latin typeface="Arial" pitchFamily="34" charset="0"/>
              <a:cs typeface="Arial" pitchFamily="34" charset="0"/>
            </a:endParaRPr>
          </a:p>
          <a:p>
            <a:pPr algn="just" defTabSz="914400">
              <a:defRPr/>
            </a:pPr>
            <a:endParaRPr lang="es-CL" altLang="es-CL" sz="1700" dirty="0" smtClean="0">
              <a:solidFill>
                <a:srgbClr val="606060"/>
              </a:solidFill>
              <a:latin typeface="Arial" pitchFamily="34" charset="0"/>
              <a:cs typeface="Arial" pitchFamily="34" charset="0"/>
            </a:endParaRPr>
          </a:p>
          <a:p>
            <a:pPr algn="just" defTabSz="914400">
              <a:defRPr/>
            </a:pPr>
            <a:endParaRPr lang="es-CL" altLang="es-CL" sz="1700" dirty="0">
              <a:solidFill>
                <a:srgbClr val="606060"/>
              </a:solidFill>
              <a:latin typeface="Arial" pitchFamily="34" charset="0"/>
              <a:cs typeface="Arial" pitchFamily="34" charset="0"/>
            </a:endParaRPr>
          </a:p>
          <a:p>
            <a:pPr algn="just" defTabSz="914400">
              <a:defRPr/>
            </a:pPr>
            <a:endParaRPr lang="es-CL" altLang="es-CL" sz="1700" dirty="0" smtClean="0">
              <a:solidFill>
                <a:srgbClr val="606060"/>
              </a:solidFill>
              <a:latin typeface="Arial" pitchFamily="34" charset="0"/>
              <a:cs typeface="Arial" pitchFamily="34" charset="0"/>
            </a:endParaRPr>
          </a:p>
          <a:p>
            <a:pPr algn="just" defTabSz="914400">
              <a:defRPr/>
            </a:pPr>
            <a:endParaRPr lang="es-CL" altLang="es-CL" sz="1700" dirty="0">
              <a:solidFill>
                <a:srgbClr val="606060"/>
              </a:solidFill>
              <a:latin typeface="Arial" pitchFamily="34" charset="0"/>
              <a:cs typeface="Arial" pitchFamily="34" charset="0"/>
            </a:endParaRPr>
          </a:p>
          <a:p>
            <a:pPr algn="just" defTabSz="914400">
              <a:defRPr/>
            </a:pPr>
            <a:endParaRPr lang="es-CL" altLang="es-CL" sz="1700" dirty="0" smtClean="0">
              <a:solidFill>
                <a:srgbClr val="606060"/>
              </a:solidFill>
              <a:latin typeface="Arial" pitchFamily="34" charset="0"/>
              <a:cs typeface="Arial" pitchFamily="34" charset="0"/>
            </a:endParaRPr>
          </a:p>
          <a:p>
            <a:pPr algn="just" defTabSz="914400">
              <a:defRPr/>
            </a:pPr>
            <a:endParaRPr lang="es-CL" altLang="es-CL" sz="1700" dirty="0">
              <a:solidFill>
                <a:srgbClr val="606060"/>
              </a:solidFill>
              <a:latin typeface="Arial" pitchFamily="34" charset="0"/>
              <a:cs typeface="Arial" pitchFamily="34" charset="0"/>
            </a:endParaRPr>
          </a:p>
          <a:p>
            <a:pPr algn="just" defTabSz="914400">
              <a:defRPr/>
            </a:pPr>
            <a:endParaRPr lang="es-CL" altLang="es-CL" sz="1700" dirty="0" smtClean="0">
              <a:solidFill>
                <a:srgbClr val="606060"/>
              </a:solidFill>
              <a:latin typeface="Arial" pitchFamily="34" charset="0"/>
              <a:cs typeface="Arial" pitchFamily="34" charset="0"/>
            </a:endParaRPr>
          </a:p>
          <a:p>
            <a:pPr algn="just" defTabSz="914400">
              <a:defRPr/>
            </a:pPr>
            <a:endParaRPr lang="es-CL" altLang="es-CL" sz="1700" dirty="0">
              <a:solidFill>
                <a:srgbClr val="606060"/>
              </a:solidFill>
              <a:latin typeface="Arial" pitchFamily="34" charset="0"/>
              <a:cs typeface="Arial" pitchFamily="34" charset="0"/>
            </a:endParaRPr>
          </a:p>
          <a:p>
            <a:pPr algn="just" defTabSz="914400">
              <a:defRPr/>
            </a:pPr>
            <a:endParaRPr lang="es-CL" altLang="es-CL" sz="1700" dirty="0" smtClean="0">
              <a:solidFill>
                <a:srgbClr val="606060"/>
              </a:solidFill>
              <a:latin typeface="Arial" pitchFamily="34" charset="0"/>
              <a:cs typeface="Arial" pitchFamily="34" charset="0"/>
            </a:endParaRPr>
          </a:p>
          <a:p>
            <a:pPr algn="just" defTabSz="914400">
              <a:defRPr/>
            </a:pPr>
            <a:endParaRPr lang="es-CL" altLang="es-CL" sz="1700" dirty="0">
              <a:solidFill>
                <a:srgbClr val="606060"/>
              </a:solidFill>
              <a:latin typeface="Arial" pitchFamily="34" charset="0"/>
              <a:cs typeface="Arial" pitchFamily="34" charset="0"/>
            </a:endParaRPr>
          </a:p>
          <a:p>
            <a:pPr algn="just" defTabSz="914400">
              <a:defRPr/>
            </a:pPr>
            <a:endParaRPr lang="es-CL" altLang="es-CL" sz="1700" dirty="0" smtClean="0">
              <a:solidFill>
                <a:srgbClr val="606060"/>
              </a:solidFill>
              <a:latin typeface="Arial" pitchFamily="34" charset="0"/>
              <a:cs typeface="Arial" pitchFamily="34" charset="0"/>
            </a:endParaRPr>
          </a:p>
          <a:p>
            <a:pPr algn="just" defTabSz="914400">
              <a:defRPr/>
            </a:pPr>
            <a:endParaRPr lang="es-CL" altLang="es-CL" sz="1700" dirty="0">
              <a:solidFill>
                <a:srgbClr val="606060"/>
              </a:solidFill>
              <a:latin typeface="Arial" pitchFamily="34" charset="0"/>
              <a:cs typeface="Arial" pitchFamily="34" charset="0"/>
            </a:endParaRPr>
          </a:p>
          <a:p>
            <a:pPr algn="just" defTabSz="914400">
              <a:defRPr/>
            </a:pPr>
            <a:endParaRPr lang="es-CL" altLang="es-CL" sz="1700" dirty="0" smtClean="0">
              <a:solidFill>
                <a:srgbClr val="606060"/>
              </a:solidFill>
              <a:latin typeface="Arial" pitchFamily="34" charset="0"/>
              <a:cs typeface="Arial" pitchFamily="34" charset="0"/>
            </a:endParaRPr>
          </a:p>
          <a:p>
            <a:pPr algn="just" defTabSz="914400">
              <a:defRPr/>
            </a:pPr>
            <a:endParaRPr lang="es-CL" altLang="es-CL" sz="1700" dirty="0">
              <a:solidFill>
                <a:srgbClr val="606060"/>
              </a:solidFill>
              <a:latin typeface="Arial" pitchFamily="34" charset="0"/>
              <a:cs typeface="Arial" pitchFamily="34" charset="0"/>
            </a:endParaRPr>
          </a:p>
          <a:p>
            <a:pPr algn="just" defTabSz="914400">
              <a:defRPr/>
            </a:pPr>
            <a:endParaRPr lang="es-CL" altLang="es-CL" sz="1700" dirty="0" smtClean="0">
              <a:solidFill>
                <a:srgbClr val="606060"/>
              </a:solidFill>
              <a:latin typeface="Arial" pitchFamily="34" charset="0"/>
              <a:cs typeface="Arial" pitchFamily="34" charset="0"/>
            </a:endParaRPr>
          </a:p>
          <a:p>
            <a:pPr algn="just" defTabSz="914400">
              <a:defRPr/>
            </a:pPr>
            <a:endParaRPr lang="es-CL" altLang="es-CL" sz="1700" dirty="0">
              <a:solidFill>
                <a:srgbClr val="606060"/>
              </a:solidFill>
              <a:latin typeface="Arial" pitchFamily="34" charset="0"/>
              <a:cs typeface="Arial" pitchFamily="34" charset="0"/>
            </a:endParaRPr>
          </a:p>
          <a:p>
            <a:pPr algn="just" defTabSz="914400">
              <a:defRPr/>
            </a:pPr>
            <a:endParaRPr lang="es-CL" altLang="es-CL" sz="1700" dirty="0" smtClean="0">
              <a:solidFill>
                <a:srgbClr val="606060"/>
              </a:solidFill>
              <a:latin typeface="Arial" pitchFamily="34" charset="0"/>
              <a:cs typeface="Arial" pitchFamily="34" charset="0"/>
            </a:endParaRPr>
          </a:p>
          <a:p>
            <a:pPr algn="just" defTabSz="914400">
              <a:defRPr/>
            </a:pPr>
            <a:endParaRPr lang="es-CL" altLang="es-CL" sz="600" dirty="0">
              <a:solidFill>
                <a:srgbClr val="606060"/>
              </a:solidFill>
              <a:latin typeface="Verdana" pitchFamily="34" charset="0"/>
            </a:endParaRPr>
          </a:p>
          <a:p>
            <a:pPr>
              <a:defRPr/>
            </a:pPr>
            <a:endParaRPr lang="en-US" dirty="0"/>
          </a:p>
        </p:txBody>
      </p:sp>
      <p:sp>
        <p:nvSpPr>
          <p:cNvPr id="34822" name="Content Placeholder 13"/>
          <p:cNvSpPr>
            <a:spLocks noGrp="1"/>
          </p:cNvSpPr>
          <p:nvPr>
            <p:ph sz="quarter" idx="12"/>
          </p:nvPr>
        </p:nvSpPr>
        <p:spPr bwMode="auto">
          <a:xfrm>
            <a:off x="395288" y="368300"/>
            <a:ext cx="8502650" cy="682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450850" indent="-450850" fontAlgn="base">
              <a:spcAft>
                <a:spcPct val="0"/>
              </a:spcAft>
              <a:buFont typeface="Arial" charset="0"/>
              <a:buNone/>
            </a:pPr>
            <a:r>
              <a:rPr lang="es-CL" dirty="0" smtClean="0">
                <a:solidFill>
                  <a:srgbClr val="00A79D"/>
                </a:solidFill>
                <a:latin typeface="Verdana" pitchFamily="34" charset="0"/>
              </a:rPr>
              <a:t>c) Buscar la Regla que mejor aplica a la SOLUCIÓN DE EUROCOLLINS</a:t>
            </a:r>
          </a:p>
        </p:txBody>
      </p:sp>
      <p:sp>
        <p:nvSpPr>
          <p:cNvPr id="10" name="9 Rectángulo redondeado"/>
          <p:cNvSpPr/>
          <p:nvPr/>
        </p:nvSpPr>
        <p:spPr>
          <a:xfrm>
            <a:off x="673952" y="3582537"/>
            <a:ext cx="2806226" cy="1346579"/>
          </a:xfrm>
          <a:prstGeom prst="round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a:solidFill>
              <a:srgbClr val="FFFF00"/>
            </a:solid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sp>
        <p:nvSpPr>
          <p:cNvPr id="14" name="13 Rectángulo redondeado"/>
          <p:cNvSpPr/>
          <p:nvPr/>
        </p:nvSpPr>
        <p:spPr>
          <a:xfrm>
            <a:off x="3057099" y="5058770"/>
            <a:ext cx="3166280" cy="1132764"/>
          </a:xfrm>
          <a:prstGeom prst="roundRect">
            <a:avLst/>
          </a:prstGeom>
          <a:gradFill flip="none" rotWithShape="1">
            <a:gsLst>
              <a:gs pos="0">
                <a:srgbClr val="00A79D">
                  <a:tint val="66000"/>
                  <a:satMod val="160000"/>
                </a:srgbClr>
              </a:gs>
              <a:gs pos="50000">
                <a:srgbClr val="00A79D">
                  <a:tint val="44500"/>
                  <a:satMod val="160000"/>
                </a:srgbClr>
              </a:gs>
              <a:gs pos="100000">
                <a:srgbClr val="00A79D">
                  <a:tint val="23500"/>
                  <a:satMod val="160000"/>
                </a:srgbClr>
              </a:gs>
            </a:gsLst>
            <a:path path="circle">
              <a:fillToRect l="50000" t="50000" r="50000" b="50000"/>
            </a:path>
            <a:tileRect/>
          </a:gradFill>
          <a:ln>
            <a:solidFill>
              <a:srgbClr val="00A79D"/>
            </a:solid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CL" b="1" u="sng" dirty="0">
                <a:solidFill>
                  <a:schemeClr val="tx1"/>
                </a:solidFill>
              </a:rPr>
              <a:t>DM ACTIVOS</a:t>
            </a:r>
          </a:p>
          <a:p>
            <a:pPr algn="ctr">
              <a:defRPr/>
            </a:pPr>
            <a:endParaRPr lang="es-CL" sz="400" b="1" dirty="0">
              <a:solidFill>
                <a:schemeClr val="tx1"/>
              </a:solidFill>
            </a:endParaRPr>
          </a:p>
          <a:p>
            <a:pPr algn="ctr">
              <a:defRPr/>
            </a:pPr>
            <a:r>
              <a:rPr lang="es-CL" b="1" dirty="0">
                <a:solidFill>
                  <a:schemeClr val="tx1"/>
                </a:solidFill>
              </a:rPr>
              <a:t>Reglas Clasificación:  9-12</a:t>
            </a:r>
          </a:p>
        </p:txBody>
      </p:sp>
      <p:sp>
        <p:nvSpPr>
          <p:cNvPr id="15" name="14 Rectángulo redondeado"/>
          <p:cNvSpPr/>
          <p:nvPr/>
        </p:nvSpPr>
        <p:spPr>
          <a:xfrm>
            <a:off x="5472752" y="3689442"/>
            <a:ext cx="2615820" cy="1239673"/>
          </a:xfrm>
          <a:prstGeom prst="roundRect">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l="50000" t="50000" r="50000" b="50000"/>
            </a:path>
            <a:tileRect/>
          </a:gradFill>
          <a:ln>
            <a:solidFill>
              <a:srgbClr val="FF0000"/>
            </a:solid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sp>
        <p:nvSpPr>
          <p:cNvPr id="34832" name="11 CuadroTexto"/>
          <p:cNvSpPr txBox="1">
            <a:spLocks noChangeArrowheads="1"/>
          </p:cNvSpPr>
          <p:nvPr/>
        </p:nvSpPr>
        <p:spPr bwMode="auto">
          <a:xfrm>
            <a:off x="950913" y="3763963"/>
            <a:ext cx="2252662"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CL" b="1" u="sng"/>
              <a:t>DM NO INVASIVOS</a:t>
            </a:r>
          </a:p>
          <a:p>
            <a:pPr algn="ctr" eaLnBrk="1" hangingPunct="1"/>
            <a:endParaRPr lang="es-CL" sz="400" b="1"/>
          </a:p>
          <a:p>
            <a:pPr algn="ctr" eaLnBrk="1" hangingPunct="1"/>
            <a:r>
              <a:rPr lang="es-CL" b="1"/>
              <a:t>Reglas Clasificación: 1-4</a:t>
            </a:r>
          </a:p>
        </p:txBody>
      </p:sp>
      <p:sp>
        <p:nvSpPr>
          <p:cNvPr id="34833" name="15 CuadroTexto"/>
          <p:cNvSpPr txBox="1">
            <a:spLocks noChangeArrowheads="1"/>
          </p:cNvSpPr>
          <p:nvPr/>
        </p:nvSpPr>
        <p:spPr bwMode="auto">
          <a:xfrm>
            <a:off x="5645150" y="3763963"/>
            <a:ext cx="2301875"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CL" b="1" u="sng"/>
              <a:t>DM INVASIVOS</a:t>
            </a:r>
          </a:p>
          <a:p>
            <a:pPr algn="ctr" eaLnBrk="1" hangingPunct="1"/>
            <a:endParaRPr lang="es-CL" sz="400" b="1"/>
          </a:p>
          <a:p>
            <a:pPr algn="ctr" eaLnBrk="1" hangingPunct="1"/>
            <a:r>
              <a:rPr lang="es-CL" b="1"/>
              <a:t>Reglas Clasificación: 5-8</a:t>
            </a:r>
            <a:endParaRPr lang="es-CL"/>
          </a:p>
        </p:txBody>
      </p:sp>
      <p:sp>
        <p:nvSpPr>
          <p:cNvPr id="18" name="17 Flecha abajo"/>
          <p:cNvSpPr/>
          <p:nvPr/>
        </p:nvSpPr>
        <p:spPr>
          <a:xfrm>
            <a:off x="4459288" y="3216275"/>
            <a:ext cx="347662" cy="1806575"/>
          </a:xfrm>
          <a:prstGeom prst="downArrow">
            <a:avLst/>
          </a:prstGeom>
          <a:solidFill>
            <a:srgbClr val="FF0000"/>
          </a:solidFill>
          <a:ln>
            <a:solidFill>
              <a:srgbClr val="FF0000"/>
            </a:solidFill>
          </a:ln>
          <a:scene3d>
            <a:camera prst="orthographicFront"/>
            <a:lightRig rig="threePt" dir="t"/>
          </a:scene3d>
          <a:sp3d>
            <a:bevelT prst="angle"/>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sp>
        <p:nvSpPr>
          <p:cNvPr id="20" name="19 Flecha abajo"/>
          <p:cNvSpPr/>
          <p:nvPr/>
        </p:nvSpPr>
        <p:spPr>
          <a:xfrm rot="19252952">
            <a:off x="5505450" y="3179763"/>
            <a:ext cx="280988" cy="474662"/>
          </a:xfrm>
          <a:prstGeom prst="downArrow">
            <a:avLst/>
          </a:prstGeom>
          <a:solidFill>
            <a:srgbClr val="FF0000"/>
          </a:solidFill>
          <a:ln>
            <a:solidFill>
              <a:srgbClr val="FF0000"/>
            </a:solidFill>
          </a:ln>
          <a:scene3d>
            <a:camera prst="orthographicFront"/>
            <a:lightRig rig="threePt" dir="t"/>
          </a:scene3d>
          <a:sp3d>
            <a:bevelT prst="angle"/>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sp>
        <p:nvSpPr>
          <p:cNvPr id="21" name="20 Flecha abajo"/>
          <p:cNvSpPr/>
          <p:nvPr/>
        </p:nvSpPr>
        <p:spPr>
          <a:xfrm rot="2317380">
            <a:off x="3503613" y="3213100"/>
            <a:ext cx="317500" cy="506413"/>
          </a:xfrm>
          <a:prstGeom prst="downArrow">
            <a:avLst/>
          </a:prstGeom>
          <a:solidFill>
            <a:srgbClr val="FF0000"/>
          </a:solidFill>
          <a:ln>
            <a:solidFill>
              <a:srgbClr val="FF0000"/>
            </a:solidFill>
          </a:ln>
          <a:scene3d>
            <a:camera prst="orthographicFront"/>
            <a:lightRig rig="threePt" dir="t"/>
          </a:scene3d>
          <a:sp3d>
            <a:bevelT prst="angle"/>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spTree>
    <p:extLst>
      <p:ext uri="{BB962C8B-B14F-4D97-AF65-F5344CB8AC3E}">
        <p14:creationId xmlns:p14="http://schemas.microsoft.com/office/powerpoint/2010/main" val="41519075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5 CuadroTexto"/>
          <p:cNvSpPr txBox="1">
            <a:spLocks noChangeArrowheads="1"/>
          </p:cNvSpPr>
          <p:nvPr/>
        </p:nvSpPr>
        <p:spPr bwMode="auto">
          <a:xfrm>
            <a:off x="1190625" y="2362200"/>
            <a:ext cx="702945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endParaRPr lang="es-CL" sz="400" b="1"/>
          </a:p>
          <a:p>
            <a:pPr eaLnBrk="1" hangingPunct="1"/>
            <a:r>
              <a:rPr lang="es-CL" b="1"/>
              <a:t>     ES UN DM  NO INVASIVO: Reglas Clasificación 1-4</a:t>
            </a:r>
            <a:endParaRPr lang="es-CL"/>
          </a:p>
        </p:txBody>
      </p:sp>
      <p:sp>
        <p:nvSpPr>
          <p:cNvPr id="35843" name="2 CuadroTexto"/>
          <p:cNvSpPr txBox="1">
            <a:spLocks noChangeArrowheads="1"/>
          </p:cNvSpPr>
          <p:nvPr/>
        </p:nvSpPr>
        <p:spPr bwMode="auto">
          <a:xfrm>
            <a:off x="3187700" y="968375"/>
            <a:ext cx="4722813"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s-CL" b="1"/>
              <a:t>Nombre del DM</a:t>
            </a:r>
            <a:r>
              <a:rPr lang="es-CL"/>
              <a:t>: Solución de Eurocollins</a:t>
            </a:r>
          </a:p>
          <a:p>
            <a:pPr eaLnBrk="1" hangingPunct="1"/>
            <a:endParaRPr lang="es-CL" sz="600" b="1"/>
          </a:p>
          <a:p>
            <a:pPr eaLnBrk="1" hangingPunct="1"/>
            <a:r>
              <a:rPr lang="es-CL" b="1"/>
              <a:t>Uso Previsto más crítico</a:t>
            </a:r>
            <a:r>
              <a:rPr lang="es-CL"/>
              <a:t>: solución para preservar órganos, principalmente riñones.  </a:t>
            </a:r>
            <a:endParaRPr lang="es-MX"/>
          </a:p>
        </p:txBody>
      </p:sp>
      <p:sp>
        <p:nvSpPr>
          <p:cNvPr id="4" name="3 Elipse"/>
          <p:cNvSpPr/>
          <p:nvPr/>
        </p:nvSpPr>
        <p:spPr>
          <a:xfrm>
            <a:off x="342506" y="3536656"/>
            <a:ext cx="1832763" cy="2867545"/>
          </a:xfrm>
          <a:prstGeom prst="ellipse">
            <a:avLst/>
          </a:prstGeom>
          <a:gradFill flip="none" rotWithShape="1">
            <a:gsLst>
              <a:gs pos="0">
                <a:srgbClr val="00A79D">
                  <a:tint val="66000"/>
                  <a:satMod val="160000"/>
                </a:srgbClr>
              </a:gs>
              <a:gs pos="50000">
                <a:srgbClr val="00A79D">
                  <a:tint val="44500"/>
                  <a:satMod val="160000"/>
                </a:srgbClr>
              </a:gs>
              <a:gs pos="100000">
                <a:srgbClr val="00A79D">
                  <a:tint val="23500"/>
                  <a:satMod val="160000"/>
                </a:srgbClr>
              </a:gs>
            </a:gsLst>
            <a:path path="circle">
              <a:fillToRect l="50000" t="50000" r="50000" b="50000"/>
            </a:path>
            <a:tileRec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sp>
        <p:nvSpPr>
          <p:cNvPr id="19" name="18 Elipse"/>
          <p:cNvSpPr/>
          <p:nvPr/>
        </p:nvSpPr>
        <p:spPr>
          <a:xfrm>
            <a:off x="2388359" y="3563938"/>
            <a:ext cx="2017138" cy="2840263"/>
          </a:xfrm>
          <a:prstGeom prst="ellipse">
            <a:avLst/>
          </a:prstGeom>
          <a:gradFill flip="none" rotWithShape="1">
            <a:gsLst>
              <a:gs pos="0">
                <a:srgbClr val="00A79D">
                  <a:tint val="66000"/>
                  <a:satMod val="160000"/>
                </a:srgbClr>
              </a:gs>
              <a:gs pos="50000">
                <a:srgbClr val="00A79D">
                  <a:tint val="44500"/>
                  <a:satMod val="160000"/>
                </a:srgbClr>
              </a:gs>
              <a:gs pos="100000">
                <a:srgbClr val="00A79D">
                  <a:tint val="23500"/>
                  <a:satMod val="160000"/>
                </a:srgbClr>
              </a:gs>
            </a:gsLst>
            <a:path path="circle">
              <a:fillToRect l="50000" t="50000" r="50000" b="50000"/>
            </a:path>
            <a:tileRec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sp>
        <p:nvSpPr>
          <p:cNvPr id="22" name="21 Elipse"/>
          <p:cNvSpPr/>
          <p:nvPr/>
        </p:nvSpPr>
        <p:spPr>
          <a:xfrm>
            <a:off x="4517409" y="3507689"/>
            <a:ext cx="2047163" cy="2852168"/>
          </a:xfrm>
          <a:prstGeom prst="ellipse">
            <a:avLst/>
          </a:prstGeom>
          <a:gradFill flip="none" rotWithShape="1">
            <a:gsLst>
              <a:gs pos="0">
                <a:srgbClr val="00A79D">
                  <a:tint val="66000"/>
                  <a:satMod val="160000"/>
                </a:srgbClr>
              </a:gs>
              <a:gs pos="50000">
                <a:srgbClr val="00A79D">
                  <a:tint val="44500"/>
                  <a:satMod val="160000"/>
                </a:srgbClr>
              </a:gs>
              <a:gs pos="100000">
                <a:srgbClr val="00A79D">
                  <a:tint val="23500"/>
                  <a:satMod val="160000"/>
                </a:srgbClr>
              </a:gs>
            </a:gsLst>
            <a:path path="circle">
              <a:fillToRect l="50000" t="50000" r="50000" b="50000"/>
            </a:path>
            <a:tileRec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dirty="0"/>
          </a:p>
        </p:txBody>
      </p:sp>
      <p:sp>
        <p:nvSpPr>
          <p:cNvPr id="23" name="22 Elipse"/>
          <p:cNvSpPr/>
          <p:nvPr/>
        </p:nvSpPr>
        <p:spPr>
          <a:xfrm>
            <a:off x="6664724" y="3521810"/>
            <a:ext cx="1832763" cy="2799545"/>
          </a:xfrm>
          <a:prstGeom prst="ellipse">
            <a:avLst/>
          </a:prstGeom>
          <a:gradFill flip="none" rotWithShape="1">
            <a:gsLst>
              <a:gs pos="0">
                <a:srgbClr val="00A79D">
                  <a:tint val="66000"/>
                  <a:satMod val="160000"/>
                </a:srgbClr>
              </a:gs>
              <a:gs pos="50000">
                <a:srgbClr val="00A79D">
                  <a:tint val="44500"/>
                  <a:satMod val="160000"/>
                </a:srgbClr>
              </a:gs>
              <a:gs pos="100000">
                <a:srgbClr val="00A79D">
                  <a:tint val="23500"/>
                  <a:satMod val="160000"/>
                </a:srgbClr>
              </a:gs>
            </a:gsLst>
            <a:path path="circle">
              <a:fillToRect l="50000" t="50000" r="50000" b="50000"/>
            </a:path>
            <a:tileRec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cxnSp>
        <p:nvCxnSpPr>
          <p:cNvPr id="6" name="5 Conector recto"/>
          <p:cNvCxnSpPr/>
          <p:nvPr/>
        </p:nvCxnSpPr>
        <p:spPr>
          <a:xfrm>
            <a:off x="1258888" y="3181350"/>
            <a:ext cx="632142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8" name="7 Conector recto"/>
          <p:cNvCxnSpPr/>
          <p:nvPr/>
        </p:nvCxnSpPr>
        <p:spPr>
          <a:xfrm>
            <a:off x="1258888" y="3194050"/>
            <a:ext cx="0" cy="327025"/>
          </a:xfrm>
          <a:prstGeom prst="line">
            <a:avLst/>
          </a:prstGeom>
        </p:spPr>
        <p:style>
          <a:lnRef idx="2">
            <a:schemeClr val="accent1"/>
          </a:lnRef>
          <a:fillRef idx="0">
            <a:schemeClr val="accent1"/>
          </a:fillRef>
          <a:effectRef idx="1">
            <a:schemeClr val="accent1"/>
          </a:effectRef>
          <a:fontRef idx="minor">
            <a:schemeClr val="tx1"/>
          </a:fontRef>
        </p:style>
      </p:cxnSp>
      <p:cxnSp>
        <p:nvCxnSpPr>
          <p:cNvPr id="24" name="23 Conector recto"/>
          <p:cNvCxnSpPr/>
          <p:nvPr/>
        </p:nvCxnSpPr>
        <p:spPr>
          <a:xfrm flipH="1">
            <a:off x="3395663" y="3181350"/>
            <a:ext cx="1587" cy="382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6" name="25 Conector recto"/>
          <p:cNvCxnSpPr/>
          <p:nvPr/>
        </p:nvCxnSpPr>
        <p:spPr>
          <a:xfrm>
            <a:off x="5549900" y="3181350"/>
            <a:ext cx="0" cy="327025"/>
          </a:xfrm>
          <a:prstGeom prst="line">
            <a:avLst/>
          </a:prstGeom>
        </p:spPr>
        <p:style>
          <a:lnRef idx="2">
            <a:schemeClr val="accent1"/>
          </a:lnRef>
          <a:fillRef idx="0">
            <a:schemeClr val="accent1"/>
          </a:fillRef>
          <a:effectRef idx="1">
            <a:schemeClr val="accent1"/>
          </a:effectRef>
          <a:fontRef idx="minor">
            <a:schemeClr val="tx1"/>
          </a:fontRef>
        </p:style>
      </p:cxnSp>
      <p:cxnSp>
        <p:nvCxnSpPr>
          <p:cNvPr id="28" name="27 Conector recto"/>
          <p:cNvCxnSpPr/>
          <p:nvPr/>
        </p:nvCxnSpPr>
        <p:spPr>
          <a:xfrm flipH="1">
            <a:off x="7580313" y="3181350"/>
            <a:ext cx="1587" cy="339725"/>
          </a:xfrm>
          <a:prstGeom prst="line">
            <a:avLst/>
          </a:prstGeom>
        </p:spPr>
        <p:style>
          <a:lnRef idx="2">
            <a:schemeClr val="accent1"/>
          </a:lnRef>
          <a:fillRef idx="0">
            <a:schemeClr val="accent1"/>
          </a:fillRef>
          <a:effectRef idx="1">
            <a:schemeClr val="accent1"/>
          </a:effectRef>
          <a:fontRef idx="minor">
            <a:schemeClr val="tx1"/>
          </a:fontRef>
        </p:style>
      </p:cxnSp>
      <p:sp>
        <p:nvSpPr>
          <p:cNvPr id="35861" name="28 CuadroTexto"/>
          <p:cNvSpPr txBox="1">
            <a:spLocks noChangeArrowheads="1"/>
          </p:cNvSpPr>
          <p:nvPr/>
        </p:nvSpPr>
        <p:spPr bwMode="auto">
          <a:xfrm>
            <a:off x="781050" y="3944938"/>
            <a:ext cx="1119188"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CL" sz="1200" b="1" u="sng"/>
              <a:t>Regla N°1</a:t>
            </a:r>
          </a:p>
          <a:p>
            <a:pPr algn="ctr" eaLnBrk="1" hangingPunct="1"/>
            <a:r>
              <a:rPr lang="es-CL" sz="1100" b="1"/>
              <a:t>Todos los DM NO INVASIVOS, excepto a los que les aplican las Reglas N° 2, 3 y 4</a:t>
            </a:r>
          </a:p>
        </p:txBody>
      </p:sp>
      <p:sp>
        <p:nvSpPr>
          <p:cNvPr id="35862" name="29 CuadroTexto"/>
          <p:cNvSpPr txBox="1">
            <a:spLocks noChangeArrowheads="1"/>
          </p:cNvSpPr>
          <p:nvPr/>
        </p:nvSpPr>
        <p:spPr bwMode="auto">
          <a:xfrm>
            <a:off x="2592388" y="3840163"/>
            <a:ext cx="1692275" cy="22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CL" sz="1200" b="1" u="sng"/>
              <a:t>Regla N°2</a:t>
            </a:r>
          </a:p>
          <a:p>
            <a:pPr algn="ctr" eaLnBrk="1" hangingPunct="1"/>
            <a:r>
              <a:rPr lang="es-CL" sz="1100" b="1"/>
              <a:t>Todos los DM NO INVASIVOS destinados a la conducción o almacenamiento de líquidos tejidos corporales o gases destinados a su introducción en el cuerpo</a:t>
            </a:r>
          </a:p>
          <a:p>
            <a:pPr eaLnBrk="1" hangingPunct="1"/>
            <a:endParaRPr lang="es-CL"/>
          </a:p>
        </p:txBody>
      </p:sp>
      <p:sp>
        <p:nvSpPr>
          <p:cNvPr id="35863" name="30 CuadroTexto"/>
          <p:cNvSpPr txBox="1">
            <a:spLocks noChangeArrowheads="1"/>
          </p:cNvSpPr>
          <p:nvPr/>
        </p:nvSpPr>
        <p:spPr bwMode="auto">
          <a:xfrm>
            <a:off x="4575175" y="3708400"/>
            <a:ext cx="1930400" cy="258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CL" sz="1200" b="1" u="sng"/>
              <a:t>Regla N°3:</a:t>
            </a:r>
          </a:p>
          <a:p>
            <a:pPr algn="ctr" eaLnBrk="1" hangingPunct="1"/>
            <a:r>
              <a:rPr lang="es-CL" sz="1100" b="1"/>
              <a:t>Todos los DM NO INVASIVOS para modificar composición biológica o química de células o tejidos humanos, de la sangre, de otros líquidos corporales o de otros líquidos destinados a implantarse o administrarse en el cuerpo</a:t>
            </a:r>
          </a:p>
          <a:p>
            <a:pPr eaLnBrk="1" hangingPunct="1"/>
            <a:endParaRPr lang="es-CL"/>
          </a:p>
        </p:txBody>
      </p:sp>
      <p:sp>
        <p:nvSpPr>
          <p:cNvPr id="35864" name="31 CuadroTexto"/>
          <p:cNvSpPr txBox="1">
            <a:spLocks noChangeArrowheads="1"/>
          </p:cNvSpPr>
          <p:nvPr/>
        </p:nvSpPr>
        <p:spPr bwMode="auto">
          <a:xfrm>
            <a:off x="7007225" y="3852863"/>
            <a:ext cx="1243013" cy="190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CL" sz="1200" b="1" u="sng"/>
              <a:t>Regla N°4</a:t>
            </a:r>
          </a:p>
          <a:p>
            <a:pPr algn="ctr" eaLnBrk="1" hangingPunct="1"/>
            <a:r>
              <a:rPr lang="es-CL" sz="1100" b="1"/>
              <a:t>Todos los DM no invasivos que entran en contacto con la piel o las membranas mucosas lesionadas</a:t>
            </a:r>
          </a:p>
          <a:p>
            <a:pPr eaLnBrk="1" hangingPunct="1"/>
            <a:endParaRPr lang="es-CL"/>
          </a:p>
        </p:txBody>
      </p:sp>
      <p:sp>
        <p:nvSpPr>
          <p:cNvPr id="35865" name="32 CuadroTexto"/>
          <p:cNvSpPr txBox="1">
            <a:spLocks noChangeArrowheads="1"/>
          </p:cNvSpPr>
          <p:nvPr/>
        </p:nvSpPr>
        <p:spPr bwMode="auto">
          <a:xfrm>
            <a:off x="1149350" y="6021388"/>
            <a:ext cx="5445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s-CL" sz="4000" b="1">
                <a:solidFill>
                  <a:srgbClr val="FF0000"/>
                </a:solidFill>
              </a:rPr>
              <a:t>X</a:t>
            </a:r>
          </a:p>
        </p:txBody>
      </p:sp>
      <p:sp>
        <p:nvSpPr>
          <p:cNvPr id="35866" name="34 CuadroTexto"/>
          <p:cNvSpPr txBox="1">
            <a:spLocks noChangeArrowheads="1"/>
          </p:cNvSpPr>
          <p:nvPr/>
        </p:nvSpPr>
        <p:spPr bwMode="auto">
          <a:xfrm>
            <a:off x="3187700" y="5992813"/>
            <a:ext cx="6127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s-CL" sz="4000" b="1">
                <a:solidFill>
                  <a:srgbClr val="FF0000"/>
                </a:solidFill>
              </a:rPr>
              <a:t>X</a:t>
            </a:r>
          </a:p>
        </p:txBody>
      </p:sp>
      <p:sp>
        <p:nvSpPr>
          <p:cNvPr id="35867" name="35 CuadroTexto"/>
          <p:cNvSpPr txBox="1">
            <a:spLocks noChangeArrowheads="1"/>
          </p:cNvSpPr>
          <p:nvPr/>
        </p:nvSpPr>
        <p:spPr bwMode="auto">
          <a:xfrm>
            <a:off x="7366000" y="5981700"/>
            <a:ext cx="5445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s-CL" sz="4000" b="1">
                <a:solidFill>
                  <a:srgbClr val="FF0000"/>
                </a:solidFill>
              </a:rPr>
              <a:t>X</a:t>
            </a:r>
          </a:p>
        </p:txBody>
      </p:sp>
      <p:pic>
        <p:nvPicPr>
          <p:cNvPr id="3074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9225" y="6107501"/>
            <a:ext cx="639763" cy="456811"/>
          </a:xfrm>
          <a:prstGeom prst="rect">
            <a:avLst/>
          </a:prstGeom>
          <a:solidFill>
            <a:srgbClr val="FFFF00"/>
          </a:solidFill>
          <a:ln>
            <a:noFill/>
          </a:ln>
          <a:effectLst>
            <a:glow rad="228600">
              <a:schemeClr val="accent6">
                <a:satMod val="175000"/>
                <a:alpha val="40000"/>
              </a:schemeClr>
            </a:glow>
          </a:effectLst>
          <a:extLst>
            <a:ext uri="{91240B29-F687-4F45-9708-019B960494DF}">
              <a14:hiddenLine xmlns:a14="http://schemas.microsoft.com/office/drawing/2010/main" w="9525">
                <a:solidFill>
                  <a:srgbClr val="000000"/>
                </a:solidFill>
                <a:miter lim="800000"/>
                <a:headEnd/>
                <a:tailEnd/>
              </a14:hiddenLine>
            </a:ext>
          </a:extLst>
        </p:spPr>
      </p:pic>
      <p:pic>
        <p:nvPicPr>
          <p:cNvPr id="35869" name="Picture 3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1013" y="636588"/>
            <a:ext cx="1184275" cy="1679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791901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2 Marcador de contenido"/>
          <p:cNvSpPr>
            <a:spLocks noGrp="1"/>
          </p:cNvSpPr>
          <p:nvPr>
            <p:ph sz="quarter" idx="12"/>
          </p:nvPr>
        </p:nvSpPr>
        <p:spPr bwMode="auto">
          <a:xfrm>
            <a:off x="406400" y="298450"/>
            <a:ext cx="5313363" cy="1066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fontAlgn="base">
              <a:spcAft>
                <a:spcPct val="0"/>
              </a:spcAft>
              <a:buFont typeface="Arial" charset="0"/>
              <a:buNone/>
            </a:pPr>
            <a:r>
              <a:rPr lang="es-CL" smtClean="0">
                <a:solidFill>
                  <a:srgbClr val="00A79D"/>
                </a:solidFill>
                <a:latin typeface="Verdana" pitchFamily="34" charset="0"/>
              </a:rPr>
              <a:t>d) Definir  la Clase de Riesgo que corresponde a la SOLUCIÓN  EUROCOLLINS</a:t>
            </a:r>
          </a:p>
        </p:txBody>
      </p:sp>
      <p:sp>
        <p:nvSpPr>
          <p:cNvPr id="36867" name="3 Marcador de contenido"/>
          <p:cNvSpPr>
            <a:spLocks noGrp="1"/>
          </p:cNvSpPr>
          <p:nvPr>
            <p:ph sz="quarter" idx="13"/>
          </p:nvPr>
        </p:nvSpPr>
        <p:spPr bwMode="auto">
          <a:xfrm>
            <a:off x="406400" y="1365250"/>
            <a:ext cx="5094288" cy="1555750"/>
          </a:xfrm>
          <a:gradFill rotWithShape="1">
            <a:gsLst>
              <a:gs pos="0">
                <a:srgbClr val="FFFF80"/>
              </a:gs>
              <a:gs pos="50000">
                <a:srgbClr val="FFFFB3"/>
              </a:gs>
              <a:gs pos="100000">
                <a:srgbClr val="FFFFDA"/>
              </a:gs>
            </a:gsLst>
            <a:lin ang="0" scaled="1"/>
          </a:gradFill>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fontAlgn="base">
              <a:spcAft>
                <a:spcPct val="0"/>
              </a:spcAft>
              <a:buFont typeface="Arial" charset="0"/>
              <a:buNone/>
            </a:pPr>
            <a:r>
              <a:rPr lang="es-CL" altLang="es-CL" b="1" smtClean="0">
                <a:solidFill>
                  <a:srgbClr val="606060"/>
                </a:solidFill>
                <a:latin typeface="Arial" charset="0"/>
                <a:cs typeface="Arial" charset="0"/>
              </a:rPr>
              <a:t>Buscar la CLASE DE RIESGO entre los descriptores de la Regla Correspondiente (Regla N°3).  Esto se puede hacer a partir del </a:t>
            </a:r>
            <a:r>
              <a:rPr lang="es-CL" altLang="es-CL" b="1" u="sng" smtClean="0">
                <a:solidFill>
                  <a:srgbClr val="606060"/>
                </a:solidFill>
                <a:latin typeface="Arial" charset="0"/>
                <a:cs typeface="Arial" charset="0"/>
              </a:rPr>
              <a:t>Texto o de los Diagramas</a:t>
            </a:r>
            <a:r>
              <a:rPr lang="es-CL" altLang="es-CL" b="1" smtClean="0">
                <a:solidFill>
                  <a:srgbClr val="606060"/>
                </a:solidFill>
                <a:latin typeface="Arial" charset="0"/>
                <a:cs typeface="Arial" charset="0"/>
              </a:rPr>
              <a:t> de las Reglas de Clasificación de la GUÍA.</a:t>
            </a:r>
            <a:endParaRPr lang="es-CL" altLang="es-CL" smtClean="0">
              <a:solidFill>
                <a:srgbClr val="606060"/>
              </a:solidFill>
              <a:latin typeface="Arial" charset="0"/>
              <a:cs typeface="Arial" charset="0"/>
            </a:endParaRPr>
          </a:p>
        </p:txBody>
      </p:sp>
      <p:sp>
        <p:nvSpPr>
          <p:cNvPr id="7" name="6 Flecha abajo"/>
          <p:cNvSpPr/>
          <p:nvPr/>
        </p:nvSpPr>
        <p:spPr>
          <a:xfrm>
            <a:off x="2511496" y="2920621"/>
            <a:ext cx="695728" cy="529017"/>
          </a:xfrm>
          <a:prstGeom prst="downArrow">
            <a:avLst/>
          </a:prstGeom>
          <a:solidFill>
            <a:srgbClr val="FF0000"/>
          </a:solidFill>
          <a:ln>
            <a:solidFill>
              <a:srgbClr val="FF0000"/>
            </a:solidFill>
          </a:ln>
          <a:effectLst>
            <a:innerShdw blurRad="114300">
              <a:prstClr val="black"/>
            </a:innerShdw>
          </a:effectLst>
          <a:scene3d>
            <a:camera prst="orthographicFront"/>
            <a:lightRig rig="threePt" dir="t"/>
          </a:scene3d>
          <a:sp3d>
            <a:bevelT prst="angle"/>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sp>
        <p:nvSpPr>
          <p:cNvPr id="31749" name="4 CuadroTexto"/>
          <p:cNvSpPr txBox="1">
            <a:spLocks noChangeArrowheads="1"/>
          </p:cNvSpPr>
          <p:nvPr/>
        </p:nvSpPr>
        <p:spPr bwMode="auto">
          <a:xfrm>
            <a:off x="406400" y="3498850"/>
            <a:ext cx="5313363" cy="2985433"/>
          </a:xfrm>
          <a:prstGeom prst="rect">
            <a:avLst/>
          </a:prstGeom>
          <a:solidFill>
            <a:srgbClr val="FFFF00"/>
          </a:solidFill>
          <a:ln>
            <a:noFill/>
          </a:ln>
          <a:effectLst>
            <a:glow rad="228600">
              <a:schemeClr val="accent6">
                <a:satMod val="175000"/>
                <a:alpha val="40000"/>
              </a:schemeClr>
            </a:glow>
          </a:effec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s-CL" dirty="0" smtClean="0"/>
              <a:t>En este caso la </a:t>
            </a:r>
            <a:r>
              <a:rPr lang="es-CL" b="1" dirty="0" smtClean="0"/>
              <a:t>Solución de </a:t>
            </a:r>
            <a:r>
              <a:rPr lang="es-CL" b="1" dirty="0" err="1" smtClean="0"/>
              <a:t>Eurocollins</a:t>
            </a:r>
            <a:r>
              <a:rPr lang="es-CL" b="1" dirty="0" smtClean="0"/>
              <a:t> </a:t>
            </a:r>
            <a:r>
              <a:rPr lang="es-CL" dirty="0" smtClean="0"/>
              <a:t>queda bien descrita por el párrafo </a:t>
            </a:r>
            <a:r>
              <a:rPr lang="es-CL" b="1" dirty="0" smtClean="0"/>
              <a:t>: </a:t>
            </a:r>
          </a:p>
          <a:p>
            <a:pPr eaLnBrk="1" hangingPunct="1">
              <a:defRPr/>
            </a:pPr>
            <a:endParaRPr lang="es-CL" sz="800" b="1" dirty="0" smtClean="0"/>
          </a:p>
          <a:p>
            <a:pPr eaLnBrk="1" hangingPunct="1">
              <a:defRPr/>
            </a:pPr>
            <a:r>
              <a:rPr lang="es-CL" b="1" dirty="0" smtClean="0"/>
              <a:t>“</a:t>
            </a:r>
            <a:r>
              <a:rPr lang="es-MX" b="1" dirty="0" smtClean="0"/>
              <a:t>Todos los DM no invasivos que consistan en una sustancia o mezcla de sustancias destinadas a ser usadas in vitro, en contacto directo con células , tejidos u órganos extraídos del cuerpo humano, o usados in vitro con embriones humanos antes de su implantación o administración en el cuerpo</a:t>
            </a:r>
            <a:r>
              <a:rPr lang="es-MX" dirty="0" smtClean="0"/>
              <a:t>, en cuyo caso pertenecen a la </a:t>
            </a:r>
            <a:r>
              <a:rPr lang="es-MX" b="1" u="sng" dirty="0" smtClean="0">
                <a:solidFill>
                  <a:srgbClr val="FF0000"/>
                </a:solidFill>
              </a:rPr>
              <a:t>Clase IV</a:t>
            </a:r>
            <a:r>
              <a:rPr lang="es-MX" b="1" dirty="0" smtClean="0">
                <a:solidFill>
                  <a:srgbClr val="FF0000"/>
                </a:solidFill>
              </a:rPr>
              <a:t>”</a:t>
            </a:r>
            <a:r>
              <a:rPr lang="es-MX" dirty="0" smtClean="0"/>
              <a:t> 	</a:t>
            </a:r>
          </a:p>
        </p:txBody>
      </p:sp>
      <p:sp>
        <p:nvSpPr>
          <p:cNvPr id="6" name="5 CuadroTexto"/>
          <p:cNvSpPr txBox="1"/>
          <p:nvPr/>
        </p:nvSpPr>
        <p:spPr>
          <a:xfrm>
            <a:off x="5720257" y="244990"/>
            <a:ext cx="3123492" cy="1384995"/>
          </a:xfrm>
          <a:prstGeom prst="rect">
            <a:avLst/>
          </a:prstGeom>
          <a:gradFill flip="none" rotWithShape="1">
            <a:gsLst>
              <a:gs pos="0">
                <a:srgbClr val="00A79D">
                  <a:tint val="66000"/>
                  <a:satMod val="160000"/>
                </a:srgbClr>
              </a:gs>
              <a:gs pos="50000">
                <a:srgbClr val="00A79D">
                  <a:tint val="44500"/>
                  <a:satMod val="160000"/>
                </a:srgbClr>
              </a:gs>
              <a:gs pos="100000">
                <a:srgbClr val="00A79D">
                  <a:tint val="23500"/>
                  <a:satMod val="160000"/>
                </a:srgbClr>
              </a:gs>
            </a:gsLst>
            <a:path path="circle">
              <a:fillToRect l="50000" t="50000" r="50000" b="50000"/>
            </a:path>
            <a:tileRect/>
          </a:gradFill>
        </p:spPr>
        <p:txBody>
          <a:bodyPr>
            <a:spAutoFit/>
          </a:bodyPr>
          <a:lstStyle/>
          <a:p>
            <a:pPr algn="ctr">
              <a:defRPr/>
            </a:pPr>
            <a:r>
              <a:rPr lang="es-CL" sz="1200" b="1" u="sng" dirty="0"/>
              <a:t>Regla N° 3</a:t>
            </a:r>
            <a:r>
              <a:rPr lang="es-CL" sz="1200" b="1" dirty="0"/>
              <a:t>: NO INVASIVOS para modificar composición biológica o química de células o tejidos humanos, de la sangre, de otros líquidos corporales o de otros líquidos destinados a implantarse o administrarse en el cuerpo</a:t>
            </a:r>
          </a:p>
        </p:txBody>
      </p:sp>
      <p:sp>
        <p:nvSpPr>
          <p:cNvPr id="2" name="1 Flecha derecha"/>
          <p:cNvSpPr/>
          <p:nvPr/>
        </p:nvSpPr>
        <p:spPr>
          <a:xfrm>
            <a:off x="5720256" y="4938082"/>
            <a:ext cx="454783" cy="375790"/>
          </a:xfrm>
          <a:prstGeom prst="rightArrow">
            <a:avLst>
              <a:gd name="adj1" fmla="val 36693"/>
              <a:gd name="adj2" fmla="val 50000"/>
            </a:avLst>
          </a:prstGeom>
          <a:solidFill>
            <a:srgbClr val="FF0000"/>
          </a:solidFill>
          <a:ln>
            <a:solidFill>
              <a:srgbClr val="FF0000"/>
            </a:solidFill>
          </a:ln>
          <a:effectLst>
            <a:innerShdw blurRad="63500" dist="50800" dir="2700000">
              <a:prstClr val="black">
                <a:alpha val="50000"/>
              </a:prstClr>
            </a:innerShdw>
          </a:effectLst>
          <a:scene3d>
            <a:camera prst="orthographicFront"/>
            <a:lightRig rig="threePt" dir="t"/>
          </a:scene3d>
          <a:sp3d>
            <a:bevelT prst="angle"/>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pic>
        <p:nvPicPr>
          <p:cNvPr id="3688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97613" y="1630363"/>
            <a:ext cx="2020887" cy="5006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56227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Content Placeholder 13"/>
          <p:cNvSpPr txBox="1">
            <a:spLocks/>
          </p:cNvSpPr>
          <p:nvPr/>
        </p:nvSpPr>
        <p:spPr bwMode="auto">
          <a:xfrm>
            <a:off x="406400" y="540864"/>
            <a:ext cx="8204200" cy="49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r>
              <a:rPr lang="es-CL" b="1" dirty="0" smtClean="0">
                <a:solidFill>
                  <a:srgbClr val="00A79D"/>
                </a:solidFill>
                <a:latin typeface="Verdana" pitchFamily="34" charset="0"/>
              </a:rPr>
              <a:t>4. ACCIONES </a:t>
            </a:r>
            <a:r>
              <a:rPr lang="es-CL" b="1" dirty="0">
                <a:solidFill>
                  <a:srgbClr val="00A79D"/>
                </a:solidFill>
                <a:latin typeface="Verdana" pitchFamily="34" charset="0"/>
              </a:rPr>
              <a:t>Y GESTIONES REALIZADAS</a:t>
            </a:r>
          </a:p>
        </p:txBody>
      </p:sp>
      <p:sp>
        <p:nvSpPr>
          <p:cNvPr id="6" name="5 Rectángulo"/>
          <p:cNvSpPr/>
          <p:nvPr/>
        </p:nvSpPr>
        <p:spPr>
          <a:xfrm>
            <a:off x="406399" y="1031401"/>
            <a:ext cx="8118475" cy="4894263"/>
          </a:xfrm>
          <a:prstGeom prst="rect">
            <a:avLst/>
          </a:prstGeom>
        </p:spPr>
        <p:txBody>
          <a:bodyPr>
            <a:spAutoFit/>
          </a:bodyPr>
          <a:lstStyle/>
          <a:p>
            <a:pPr algn="just">
              <a:defRPr/>
            </a:pPr>
            <a:endParaRPr lang="es-CL"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a:p>
            <a:pPr algn="just">
              <a:defRPr/>
            </a:pPr>
            <a:r>
              <a:rPr lang="es-CL" b="1"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5. Elaboración de Flujos de los Procesos </a:t>
            </a:r>
          </a:p>
          <a:p>
            <a:pPr algn="just">
              <a:defRPr/>
            </a:pPr>
            <a:endParaRPr lang="es-CL" b="1"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Wingdings" pitchFamily="2" charset="2"/>
              <a:buChar char="ü"/>
              <a:defRPr/>
            </a:pPr>
            <a:r>
              <a:rPr lang="es-MX"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Registro Sanitario de dispositivos médicos incluyendo los reactivos de diagnóstico </a:t>
            </a:r>
            <a:r>
              <a:rPr lang="es-MX" i="1"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in vitro</a:t>
            </a:r>
            <a:r>
              <a:rPr lang="es-MX"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a:t>
            </a:r>
          </a:p>
          <a:p>
            <a:pPr marL="285750" indent="-285750" algn="just">
              <a:buFont typeface="Wingdings" pitchFamily="2" charset="2"/>
              <a:buChar char="ü"/>
              <a:defRPr/>
            </a:pPr>
            <a:endParaRPr lang="es-MX" sz="600"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Wingdings" pitchFamily="2" charset="2"/>
              <a:buChar char="ü"/>
              <a:defRPr/>
            </a:pPr>
            <a:r>
              <a:rPr lang="es-MX"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Vigilancia del Punto de Entrada de dispositivos médicos (Importación).</a:t>
            </a:r>
          </a:p>
          <a:p>
            <a:pPr marL="285750" indent="-285750" algn="just">
              <a:buFont typeface="Wingdings" pitchFamily="2" charset="2"/>
              <a:buChar char="ü"/>
              <a:defRPr/>
            </a:pPr>
            <a:endParaRPr lang="es-MX" sz="600"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Wingdings" pitchFamily="2" charset="2"/>
              <a:buChar char="ü"/>
              <a:defRPr/>
            </a:pPr>
            <a:r>
              <a:rPr lang="es-MX"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Tecnovigilancia.</a:t>
            </a:r>
          </a:p>
          <a:p>
            <a:pPr marL="285750" indent="-285750" algn="just">
              <a:buFont typeface="Wingdings" pitchFamily="2" charset="2"/>
              <a:buChar char="ü"/>
              <a:defRPr/>
            </a:pPr>
            <a:endParaRPr lang="es-MX" sz="600"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Wingdings" pitchFamily="2" charset="2"/>
              <a:buChar char="ü"/>
              <a:defRPr/>
            </a:pPr>
            <a:r>
              <a:rPr lang="es-MX"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Autorización y Fiscalización de Empresas Fabricantes, Importadoras y Distribuidoras de dispositivos médicos.</a:t>
            </a:r>
          </a:p>
          <a:p>
            <a:pPr marL="285750" indent="-285750" algn="just">
              <a:buFont typeface="Wingdings" pitchFamily="2" charset="2"/>
              <a:buChar char="ü"/>
              <a:defRPr/>
            </a:pPr>
            <a:endParaRPr lang="es-MX" sz="600"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Wingdings" pitchFamily="2" charset="2"/>
              <a:buChar char="ü"/>
              <a:defRPr/>
            </a:pPr>
            <a:r>
              <a:rPr lang="es-MX"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Autorización y Fiscalización de Bodegas de dispositivos médicos.</a:t>
            </a:r>
          </a:p>
          <a:p>
            <a:pPr marL="285750" indent="-285750" algn="just">
              <a:buFont typeface="Wingdings" pitchFamily="2" charset="2"/>
              <a:buChar char="ü"/>
              <a:defRPr/>
            </a:pPr>
            <a:endParaRPr lang="es-MX"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a:p>
            <a:pPr algn="just">
              <a:defRPr/>
            </a:pPr>
            <a:r>
              <a:rPr lang="es-MX"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La implementación de estos procesos para el control de los dispositivos médicos, depende directamente de la disponibilidad de una plataforma electrónica y la aprobación de la modificación del Código Sanitario, Artículo 111. </a:t>
            </a:r>
            <a:endParaRPr lang="es-CL"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1602792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2"/>
          </p:nvPr>
        </p:nvSpPr>
        <p:spPr>
          <a:xfrm>
            <a:off x="406400" y="319221"/>
            <a:ext cx="8331200" cy="472349"/>
          </a:xfrm>
        </p:spPr>
        <p:txBody>
          <a:bodyPr/>
          <a:lstStyle/>
          <a:p>
            <a:r>
              <a:rPr lang="es-CL" dirty="0" smtClean="0">
                <a:solidFill>
                  <a:srgbClr val="00A79D"/>
                </a:solidFill>
                <a:latin typeface="Verdana" pitchFamily="34" charset="0"/>
              </a:rPr>
              <a:t>4. ACCIONES </a:t>
            </a:r>
            <a:r>
              <a:rPr lang="es-CL" dirty="0">
                <a:solidFill>
                  <a:srgbClr val="00A79D"/>
                </a:solidFill>
                <a:latin typeface="Verdana" pitchFamily="34" charset="0"/>
              </a:rPr>
              <a:t>Y GESTIONES </a:t>
            </a:r>
            <a:r>
              <a:rPr lang="es-CL" dirty="0" smtClean="0">
                <a:solidFill>
                  <a:srgbClr val="00A79D"/>
                </a:solidFill>
                <a:latin typeface="Verdana" pitchFamily="34" charset="0"/>
              </a:rPr>
              <a:t>REALIZADAS</a:t>
            </a:r>
            <a:endParaRPr lang="es-CL" dirty="0">
              <a:solidFill>
                <a:srgbClr val="00A79D"/>
              </a:solidFill>
              <a:latin typeface="Verdana" pitchFamily="34" charset="0"/>
            </a:endParaRPr>
          </a:p>
        </p:txBody>
      </p:sp>
      <p:pic>
        <p:nvPicPr>
          <p:cNvPr id="665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400" y="791570"/>
            <a:ext cx="8109044" cy="5843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56056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a:xfrm>
            <a:off x="406400" y="1295400"/>
            <a:ext cx="7772400" cy="5562600"/>
          </a:xfrm>
        </p:spPr>
        <p:txBody>
          <a:bodyPr/>
          <a:lstStyle/>
          <a:p>
            <a:pPr marL="342900" indent="-342900" algn="just">
              <a:defRPr/>
            </a:pPr>
            <a:r>
              <a:rPr lang="es-MX" sz="1800" dirty="0" smtClean="0">
                <a:solidFill>
                  <a:srgbClr val="4F81BD"/>
                </a:solidFill>
                <a:latin typeface="Verdana" pitchFamily="34" charset="0"/>
              </a:rPr>
              <a:t>.</a:t>
            </a:r>
          </a:p>
          <a:p>
            <a:pPr marL="342900" indent="-342900" algn="just">
              <a:defRPr/>
            </a:pPr>
            <a:endParaRPr lang="en-US" sz="2000" b="1" dirty="0" smtClean="0">
              <a:solidFill>
                <a:srgbClr val="4F81BD"/>
              </a:solidFill>
            </a:endParaRPr>
          </a:p>
          <a:p>
            <a:pPr algn="just">
              <a:defRPr/>
            </a:pPr>
            <a:r>
              <a:rPr lang="en-US" sz="1800" dirty="0" smtClean="0">
                <a:solidFill>
                  <a:srgbClr val="4F81BD"/>
                </a:solidFill>
              </a:rPr>
              <a:t>  </a:t>
            </a:r>
            <a:endParaRPr lang="en-US" sz="1800" dirty="0">
              <a:solidFill>
                <a:srgbClr val="4F81BD"/>
              </a:solidFill>
            </a:endParaRPr>
          </a:p>
        </p:txBody>
      </p:sp>
      <p:sp>
        <p:nvSpPr>
          <p:cNvPr id="55299" name="Content Placeholder 13"/>
          <p:cNvSpPr>
            <a:spLocks noGrp="1"/>
          </p:cNvSpPr>
          <p:nvPr>
            <p:ph sz="quarter" idx="12"/>
          </p:nvPr>
        </p:nvSpPr>
        <p:spPr bwMode="auto">
          <a:xfrm>
            <a:off x="0" y="481013"/>
            <a:ext cx="8866188" cy="4905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ctr" fontAlgn="base">
              <a:spcAft>
                <a:spcPct val="0"/>
              </a:spcAft>
              <a:buFont typeface="Arial" charset="0"/>
              <a:buNone/>
            </a:pPr>
            <a:r>
              <a:rPr lang="es-CL" altLang="es-CL" u="sng" dirty="0" smtClean="0">
                <a:solidFill>
                  <a:srgbClr val="00A79D"/>
                </a:solidFill>
                <a:latin typeface="Verdana" pitchFamily="34" charset="0"/>
              </a:rPr>
              <a:t>Objetivos de los Grupos de </a:t>
            </a:r>
            <a:r>
              <a:rPr lang="es-CL" altLang="es-CL" sz="2400" u="sng" dirty="0" smtClean="0">
                <a:solidFill>
                  <a:srgbClr val="00A79D"/>
                </a:solidFill>
                <a:latin typeface="Verdana" pitchFamily="34" charset="0"/>
              </a:rPr>
              <a:t>Armonización</a:t>
            </a:r>
          </a:p>
        </p:txBody>
      </p:sp>
      <p:sp>
        <p:nvSpPr>
          <p:cNvPr id="5" name="Content Placeholder 12"/>
          <p:cNvSpPr>
            <a:spLocks noGrp="1"/>
          </p:cNvSpPr>
          <p:nvPr>
            <p:ph idx="1"/>
          </p:nvPr>
        </p:nvSpPr>
        <p:spPr>
          <a:xfrm>
            <a:off x="406400" y="1295400"/>
            <a:ext cx="8204200" cy="5562600"/>
          </a:xfrm>
        </p:spPr>
        <p:txBody>
          <a:bodyPr/>
          <a:lstStyle/>
          <a:p>
            <a:pPr marL="285750" indent="-285750" algn="just">
              <a:defRPr/>
            </a:pPr>
            <a:endParaRPr lang="es-CL" sz="2400" dirty="0" smtClean="0">
              <a:solidFill>
                <a:srgbClr val="4F81BD"/>
              </a:solidFill>
            </a:endParaRPr>
          </a:p>
          <a:p>
            <a:pPr marL="285750" indent="-285750" algn="just">
              <a:defRPr/>
            </a:pPr>
            <a:endParaRPr lang="es-CL" sz="1800" dirty="0" smtClean="0">
              <a:solidFill>
                <a:srgbClr val="4F81BD"/>
              </a:solidFill>
            </a:endParaRPr>
          </a:p>
          <a:p>
            <a:pPr marL="285750" indent="-285750" algn="just">
              <a:defRPr/>
            </a:pPr>
            <a:endParaRPr lang="es-CL" sz="1800" dirty="0" smtClean="0">
              <a:solidFill>
                <a:srgbClr val="4F81BD"/>
              </a:solidFill>
            </a:endParaRPr>
          </a:p>
          <a:p>
            <a:pPr>
              <a:defRPr/>
            </a:pPr>
            <a:endParaRPr lang="en-US" dirty="0"/>
          </a:p>
        </p:txBody>
      </p:sp>
      <p:sp>
        <p:nvSpPr>
          <p:cNvPr id="6" name="Content Placeholder 12"/>
          <p:cNvSpPr>
            <a:spLocks noGrp="1"/>
          </p:cNvSpPr>
          <p:nvPr>
            <p:ph idx="1"/>
          </p:nvPr>
        </p:nvSpPr>
        <p:spPr>
          <a:xfrm>
            <a:off x="-898525" y="1447800"/>
            <a:ext cx="10453688" cy="5562600"/>
          </a:xfrm>
        </p:spPr>
        <p:txBody>
          <a:bodyPr/>
          <a:lstStyle/>
          <a:p>
            <a:pPr marL="285750" indent="-285750" algn="just">
              <a:defRPr/>
            </a:pPr>
            <a:endParaRPr lang="es-CL" sz="2400" dirty="0" smtClean="0">
              <a:solidFill>
                <a:srgbClr val="4F81BD"/>
              </a:solidFill>
            </a:endParaRPr>
          </a:p>
          <a:p>
            <a:pPr>
              <a:defRPr/>
            </a:pPr>
            <a:endParaRPr lang="en-US" dirty="0"/>
          </a:p>
        </p:txBody>
      </p:sp>
      <p:sp>
        <p:nvSpPr>
          <p:cNvPr id="9" name="Content Placeholder 12"/>
          <p:cNvSpPr>
            <a:spLocks noGrp="1"/>
          </p:cNvSpPr>
          <p:nvPr>
            <p:ph idx="1"/>
          </p:nvPr>
        </p:nvSpPr>
        <p:spPr>
          <a:xfrm>
            <a:off x="406400" y="971550"/>
            <a:ext cx="8204200" cy="5562600"/>
          </a:xfrm>
        </p:spPr>
        <p:txBody>
          <a:bodyPr/>
          <a:lstStyle/>
          <a:p>
            <a:pPr marL="285750" indent="-285750" algn="just">
              <a:defRPr/>
            </a:pPr>
            <a:endParaRPr lang="es-CL" sz="1800" dirty="0" smtClean="0">
              <a:solidFill>
                <a:srgbClr val="4F81BD"/>
              </a:solidFill>
            </a:endParaRPr>
          </a:p>
          <a:p>
            <a:pPr>
              <a:defRPr/>
            </a:pPr>
            <a:endParaRPr lang="en-US" dirty="0"/>
          </a:p>
        </p:txBody>
      </p:sp>
      <p:graphicFrame>
        <p:nvGraphicFramePr>
          <p:cNvPr id="11" name="10 Diagrama"/>
          <p:cNvGraphicFramePr/>
          <p:nvPr>
            <p:extLst>
              <p:ext uri="{D42A27DB-BD31-4B8C-83A1-F6EECF244321}">
                <p14:modId xmlns:p14="http://schemas.microsoft.com/office/powerpoint/2010/main" val="3057733618"/>
              </p:ext>
            </p:extLst>
          </p:nvPr>
        </p:nvGraphicFramePr>
        <p:xfrm>
          <a:off x="387927" y="1397000"/>
          <a:ext cx="8146473"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09572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Content Placeholder 12"/>
          <p:cNvSpPr>
            <a:spLocks noGrp="1"/>
          </p:cNvSpPr>
          <p:nvPr>
            <p:ph idx="1"/>
          </p:nvPr>
        </p:nvSpPr>
        <p:spPr bwMode="auto">
          <a:xfrm>
            <a:off x="406400" y="971550"/>
            <a:ext cx="8204200" cy="5562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fontAlgn="base">
              <a:spcAft>
                <a:spcPct val="0"/>
              </a:spcAft>
              <a:buFontTx/>
              <a:buNone/>
            </a:pPr>
            <a:r>
              <a:rPr lang="es-CL" altLang="es-CL" sz="1800" b="1" dirty="0" smtClean="0">
                <a:solidFill>
                  <a:srgbClr val="4D4D4D"/>
                </a:solidFill>
                <a:latin typeface="Verdana" pitchFamily="34" charset="0"/>
                <a:cs typeface="Arial" charset="0"/>
              </a:rPr>
              <a:t>Beneficios para los Gobiernos: </a:t>
            </a:r>
          </a:p>
          <a:p>
            <a:pPr algn="just" fontAlgn="base">
              <a:spcAft>
                <a:spcPct val="0"/>
              </a:spcAft>
              <a:buFontTx/>
              <a:buNone/>
            </a:pPr>
            <a:endParaRPr lang="es-CL" altLang="es-CL" sz="1800" dirty="0" smtClean="0">
              <a:solidFill>
                <a:srgbClr val="4D4D4D"/>
              </a:solidFill>
              <a:latin typeface="Verdana" pitchFamily="34" charset="0"/>
              <a:cs typeface="Arial" charset="0"/>
            </a:endParaRPr>
          </a:p>
          <a:p>
            <a:pPr marL="285750" indent="-285750" algn="just" fontAlgn="base">
              <a:spcAft>
                <a:spcPct val="0"/>
              </a:spcAft>
              <a:buFont typeface="Wingdings" pitchFamily="2" charset="2"/>
              <a:buChar char="Ø"/>
            </a:pPr>
            <a:r>
              <a:rPr lang="es-CL" altLang="es-CL" sz="1800" dirty="0" smtClean="0">
                <a:solidFill>
                  <a:srgbClr val="4D4D4D"/>
                </a:solidFill>
                <a:latin typeface="Verdana" pitchFamily="34" charset="0"/>
                <a:cs typeface="Arial" charset="0"/>
              </a:rPr>
              <a:t>Simplifica y acelera el desarrollo de nuevas regulaciones, al adoptar las mejores prácticas demostradas. </a:t>
            </a:r>
          </a:p>
          <a:p>
            <a:pPr marL="285750" indent="-285750" algn="just" fontAlgn="base">
              <a:spcAft>
                <a:spcPct val="0"/>
              </a:spcAft>
              <a:buFont typeface="Wingdings" pitchFamily="2" charset="2"/>
              <a:buChar char="Ø"/>
            </a:pPr>
            <a:endParaRPr lang="es-CL" altLang="es-CL" sz="1800" dirty="0" smtClean="0">
              <a:solidFill>
                <a:srgbClr val="4D4D4D"/>
              </a:solidFill>
              <a:latin typeface="Verdana" pitchFamily="34" charset="0"/>
              <a:cs typeface="Arial" charset="0"/>
            </a:endParaRPr>
          </a:p>
          <a:p>
            <a:pPr marL="285750" indent="-285750" algn="just" fontAlgn="base">
              <a:spcAft>
                <a:spcPct val="0"/>
              </a:spcAft>
              <a:buFont typeface="Wingdings" pitchFamily="2" charset="2"/>
              <a:buChar char="Ø"/>
            </a:pPr>
            <a:r>
              <a:rPr lang="es-CL" altLang="es-CL" sz="1800" dirty="0" smtClean="0">
                <a:solidFill>
                  <a:srgbClr val="4D4D4D"/>
                </a:solidFill>
                <a:latin typeface="Verdana" pitchFamily="34" charset="0"/>
                <a:cs typeface="Arial" charset="0"/>
              </a:rPr>
              <a:t>Se comparte información entre las agencias reguladoras: aceptación de reportes de auditorías, aprobaciones de DM, entre otros. </a:t>
            </a:r>
          </a:p>
          <a:p>
            <a:pPr marL="285750" indent="-285750" algn="just" fontAlgn="base">
              <a:spcAft>
                <a:spcPct val="0"/>
              </a:spcAft>
              <a:buFont typeface="Wingdings" pitchFamily="2" charset="2"/>
              <a:buChar char="Ø"/>
            </a:pPr>
            <a:endParaRPr lang="es-CL" altLang="es-CL" sz="1800" dirty="0" smtClean="0">
              <a:solidFill>
                <a:srgbClr val="4D4D4D"/>
              </a:solidFill>
              <a:latin typeface="Verdana" pitchFamily="34" charset="0"/>
              <a:cs typeface="Arial" charset="0"/>
            </a:endParaRPr>
          </a:p>
          <a:p>
            <a:pPr marL="285750" indent="-285750" algn="just" fontAlgn="base">
              <a:spcAft>
                <a:spcPct val="0"/>
              </a:spcAft>
              <a:buFont typeface="Wingdings" pitchFamily="2" charset="2"/>
              <a:buChar char="Ø"/>
            </a:pPr>
            <a:r>
              <a:rPr lang="es-CL" altLang="es-CL" sz="1800" dirty="0" smtClean="0">
                <a:solidFill>
                  <a:srgbClr val="4D4D4D"/>
                </a:solidFill>
                <a:latin typeface="Verdana" pitchFamily="34" charset="0"/>
                <a:cs typeface="Arial" charset="0"/>
              </a:rPr>
              <a:t>Ahorro de tiempo y presupuesto, al utilizar las guías armonizadas.</a:t>
            </a:r>
          </a:p>
          <a:p>
            <a:pPr algn="just" fontAlgn="base">
              <a:spcAft>
                <a:spcPct val="0"/>
              </a:spcAft>
              <a:buFontTx/>
              <a:buNone/>
            </a:pPr>
            <a:endParaRPr lang="es-CL" altLang="es-CL" sz="1800" b="1" dirty="0" smtClean="0">
              <a:solidFill>
                <a:srgbClr val="4D4D4D"/>
              </a:solidFill>
              <a:latin typeface="Verdana" pitchFamily="34" charset="0"/>
              <a:cs typeface="Arial" charset="0"/>
            </a:endParaRPr>
          </a:p>
          <a:p>
            <a:pPr algn="just" fontAlgn="base">
              <a:spcAft>
                <a:spcPct val="0"/>
              </a:spcAft>
              <a:buFontTx/>
              <a:buNone/>
            </a:pPr>
            <a:r>
              <a:rPr lang="es-CL" altLang="es-CL" sz="1800" b="1" dirty="0" smtClean="0">
                <a:solidFill>
                  <a:srgbClr val="4D4D4D"/>
                </a:solidFill>
                <a:latin typeface="Verdana" pitchFamily="34" charset="0"/>
                <a:cs typeface="Arial" charset="0"/>
              </a:rPr>
              <a:t>Beneficios para los Pacientes y Usuarios: </a:t>
            </a:r>
          </a:p>
          <a:p>
            <a:pPr algn="just" fontAlgn="base">
              <a:spcAft>
                <a:spcPct val="0"/>
              </a:spcAft>
              <a:buFontTx/>
              <a:buNone/>
            </a:pPr>
            <a:endParaRPr lang="es-CL" altLang="es-CL" sz="1800" dirty="0" smtClean="0">
              <a:solidFill>
                <a:srgbClr val="4D4D4D"/>
              </a:solidFill>
              <a:latin typeface="Verdana" pitchFamily="34" charset="0"/>
              <a:cs typeface="Arial" charset="0"/>
            </a:endParaRPr>
          </a:p>
          <a:p>
            <a:pPr marL="285750" indent="-285750" algn="just" fontAlgn="base">
              <a:spcAft>
                <a:spcPct val="0"/>
              </a:spcAft>
              <a:buFont typeface="Wingdings" pitchFamily="2" charset="2"/>
              <a:buChar char="Ø"/>
            </a:pPr>
            <a:r>
              <a:rPr lang="es-CL" altLang="es-CL" sz="1800" dirty="0" smtClean="0">
                <a:solidFill>
                  <a:srgbClr val="4D4D4D"/>
                </a:solidFill>
                <a:latin typeface="Verdana" pitchFamily="34" charset="0"/>
                <a:cs typeface="Arial" charset="0"/>
              </a:rPr>
              <a:t>Facilita a los pacientes un acceso más rápido a nuevas tecnologías y tratamientos. </a:t>
            </a:r>
          </a:p>
          <a:p>
            <a:pPr marL="285750" indent="-285750" algn="just" fontAlgn="base">
              <a:spcAft>
                <a:spcPct val="0"/>
              </a:spcAft>
              <a:buFont typeface="Wingdings" pitchFamily="2" charset="2"/>
              <a:buChar char="Ø"/>
            </a:pPr>
            <a:endParaRPr lang="es-CL" altLang="es-CL" sz="1800" dirty="0" smtClean="0">
              <a:solidFill>
                <a:srgbClr val="4D4D4D"/>
              </a:solidFill>
              <a:latin typeface="Verdana" pitchFamily="34" charset="0"/>
              <a:cs typeface="Arial" charset="0"/>
            </a:endParaRPr>
          </a:p>
          <a:p>
            <a:pPr marL="285750" indent="-285750" algn="just" fontAlgn="base">
              <a:spcAft>
                <a:spcPct val="0"/>
              </a:spcAft>
              <a:buFont typeface="Wingdings" pitchFamily="2" charset="2"/>
              <a:buChar char="Ø"/>
            </a:pPr>
            <a:r>
              <a:rPr lang="es-CL" altLang="es-CL" sz="1800" dirty="0" smtClean="0">
                <a:solidFill>
                  <a:srgbClr val="4D4D4D"/>
                </a:solidFill>
                <a:latin typeface="Verdana" pitchFamily="34" charset="0"/>
                <a:cs typeface="Arial" charset="0"/>
              </a:rPr>
              <a:t>Disponen de DM de calidad, seguros y efectivos. </a:t>
            </a:r>
          </a:p>
          <a:p>
            <a:pPr algn="just" fontAlgn="base">
              <a:spcAft>
                <a:spcPct val="0"/>
              </a:spcAft>
              <a:buFontTx/>
              <a:buNone/>
            </a:pPr>
            <a:endParaRPr lang="es-CL" altLang="es-CL" sz="1600" dirty="0" smtClean="0">
              <a:solidFill>
                <a:srgbClr val="4F81BD"/>
              </a:solidFill>
              <a:latin typeface="Verdana" pitchFamily="34" charset="0"/>
              <a:cs typeface="Arial" charset="0"/>
            </a:endParaRPr>
          </a:p>
          <a:p>
            <a:pPr algn="just" fontAlgn="base">
              <a:spcBef>
                <a:spcPct val="0"/>
              </a:spcBef>
              <a:spcAft>
                <a:spcPct val="0"/>
              </a:spcAft>
              <a:buFontTx/>
              <a:buNone/>
            </a:pPr>
            <a:endParaRPr lang="en-US" altLang="es-CL" sz="1600" dirty="0" smtClean="0">
              <a:solidFill>
                <a:srgbClr val="4F81BD"/>
              </a:solidFill>
              <a:latin typeface="Verdana" pitchFamily="34" charset="0"/>
              <a:cs typeface="Arial" charset="0"/>
            </a:endParaRPr>
          </a:p>
        </p:txBody>
      </p:sp>
      <p:sp>
        <p:nvSpPr>
          <p:cNvPr id="56323" name="Content Placeholder 13"/>
          <p:cNvSpPr>
            <a:spLocks noGrp="1"/>
          </p:cNvSpPr>
          <p:nvPr>
            <p:ph sz="quarter" idx="12"/>
          </p:nvPr>
        </p:nvSpPr>
        <p:spPr bwMode="auto">
          <a:xfrm>
            <a:off x="406400" y="319088"/>
            <a:ext cx="8204200" cy="4905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ctr" fontAlgn="base">
              <a:spcAft>
                <a:spcPct val="0"/>
              </a:spcAft>
              <a:buFontTx/>
              <a:buNone/>
            </a:pPr>
            <a:r>
              <a:rPr lang="es-CL" altLang="es-CL" sz="2400" u="sng" dirty="0" smtClean="0">
                <a:solidFill>
                  <a:srgbClr val="00A79D"/>
                </a:solidFill>
                <a:latin typeface="Verdana" pitchFamily="34" charset="0"/>
              </a:rPr>
              <a:t>Armonización Regulatoria</a:t>
            </a:r>
          </a:p>
        </p:txBody>
      </p:sp>
    </p:spTree>
    <p:extLst>
      <p:ext uri="{BB962C8B-B14F-4D97-AF65-F5344CB8AC3E}">
        <p14:creationId xmlns:p14="http://schemas.microsoft.com/office/powerpoint/2010/main" val="24698722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Marcador de contenido"/>
          <p:cNvSpPr>
            <a:spLocks noGrp="1"/>
          </p:cNvSpPr>
          <p:nvPr>
            <p:ph idx="1"/>
          </p:nvPr>
        </p:nvSpPr>
        <p:spPr>
          <a:xfrm>
            <a:off x="342900" y="1168400"/>
            <a:ext cx="8331200" cy="5689600"/>
          </a:xfrm>
        </p:spPr>
        <p:txBody>
          <a:bodyPr>
            <a:normAutofit lnSpcReduction="10000"/>
          </a:bodyPr>
          <a:lstStyle/>
          <a:p>
            <a:pPr marL="285750" indent="-285750" algn="just" fontAlgn="base">
              <a:spcAft>
                <a:spcPct val="0"/>
              </a:spcAft>
              <a:buFont typeface="Wingdings" pitchFamily="2" charset="2"/>
              <a:buChar char="Ø"/>
              <a:defRPr/>
            </a:pPr>
            <a:r>
              <a:rPr lang="es-MX" sz="1800" dirty="0" smtClean="0">
                <a:solidFill>
                  <a:srgbClr val="4D4D4D"/>
                </a:solidFill>
                <a:latin typeface="Verdana" pitchFamily="34" charset="0"/>
                <a:cs typeface="Arial" charset="0"/>
              </a:rPr>
              <a:t>La OMS </a:t>
            </a:r>
            <a:r>
              <a:rPr lang="es-MX" sz="1800" dirty="0">
                <a:solidFill>
                  <a:srgbClr val="4D4D4D"/>
                </a:solidFill>
                <a:latin typeface="Verdana" pitchFamily="34" charset="0"/>
                <a:cs typeface="Arial" charset="0"/>
              </a:rPr>
              <a:t>ha generado </a:t>
            </a:r>
            <a:r>
              <a:rPr lang="es-MX" sz="1800" dirty="0" smtClean="0">
                <a:solidFill>
                  <a:srgbClr val="4D4D4D"/>
                </a:solidFill>
                <a:latin typeface="Verdana" pitchFamily="34" charset="0"/>
                <a:cs typeface="Arial" charset="0"/>
              </a:rPr>
              <a:t>documentos </a:t>
            </a:r>
            <a:r>
              <a:rPr lang="es-MX" sz="1800" dirty="0">
                <a:solidFill>
                  <a:srgbClr val="4D4D4D"/>
                </a:solidFill>
                <a:latin typeface="Verdana" pitchFamily="34" charset="0"/>
                <a:cs typeface="Arial" charset="0"/>
              </a:rPr>
              <a:t>técnicos sobre dispositivos médicos, dentro de los que se encuentra el documento </a:t>
            </a:r>
            <a:r>
              <a:rPr lang="es-MX" sz="1800" b="1" i="1" dirty="0">
                <a:solidFill>
                  <a:srgbClr val="4D4D4D"/>
                </a:solidFill>
                <a:latin typeface="Verdana" pitchFamily="34" charset="0"/>
                <a:cs typeface="Arial" charset="0"/>
              </a:rPr>
              <a:t>WHO</a:t>
            </a:r>
            <a:r>
              <a:rPr lang="es-MX" sz="1800" b="1" dirty="0">
                <a:solidFill>
                  <a:srgbClr val="4D4D4D"/>
                </a:solidFill>
                <a:latin typeface="Verdana" pitchFamily="34" charset="0"/>
                <a:cs typeface="Arial" charset="0"/>
              </a:rPr>
              <a:t> </a:t>
            </a:r>
            <a:r>
              <a:rPr lang="es-MX" sz="1800" b="1" i="1" dirty="0">
                <a:solidFill>
                  <a:srgbClr val="4D4D4D"/>
                </a:solidFill>
                <a:latin typeface="Verdana" pitchFamily="34" charset="0"/>
                <a:cs typeface="Arial" charset="0"/>
              </a:rPr>
              <a:t>Global </a:t>
            </a:r>
            <a:r>
              <a:rPr lang="es-MX" sz="1800" b="1" i="1" dirty="0" err="1">
                <a:solidFill>
                  <a:srgbClr val="4D4D4D"/>
                </a:solidFill>
                <a:latin typeface="Verdana" pitchFamily="34" charset="0"/>
                <a:cs typeface="Arial" charset="0"/>
              </a:rPr>
              <a:t>Model</a:t>
            </a:r>
            <a:r>
              <a:rPr lang="es-MX" sz="1800" b="1" i="1" dirty="0">
                <a:solidFill>
                  <a:srgbClr val="4D4D4D"/>
                </a:solidFill>
                <a:latin typeface="Verdana" pitchFamily="34" charset="0"/>
                <a:cs typeface="Arial" charset="0"/>
              </a:rPr>
              <a:t> </a:t>
            </a:r>
            <a:r>
              <a:rPr lang="es-MX" sz="1800" b="1" i="1" dirty="0" err="1">
                <a:solidFill>
                  <a:srgbClr val="4D4D4D"/>
                </a:solidFill>
                <a:latin typeface="Verdana" pitchFamily="34" charset="0"/>
                <a:cs typeface="Arial" charset="0"/>
              </a:rPr>
              <a:t>Regulatory</a:t>
            </a:r>
            <a:r>
              <a:rPr lang="es-MX" sz="1800" b="1" i="1" dirty="0">
                <a:solidFill>
                  <a:srgbClr val="4D4D4D"/>
                </a:solidFill>
                <a:latin typeface="Verdana" pitchFamily="34" charset="0"/>
                <a:cs typeface="Arial" charset="0"/>
              </a:rPr>
              <a:t> Framework </a:t>
            </a:r>
            <a:r>
              <a:rPr lang="es-MX" sz="1800" b="1" i="1" dirty="0" err="1">
                <a:solidFill>
                  <a:srgbClr val="4D4D4D"/>
                </a:solidFill>
                <a:latin typeface="Verdana" pitchFamily="34" charset="0"/>
                <a:cs typeface="Arial" charset="0"/>
              </a:rPr>
              <a:t>for</a:t>
            </a:r>
            <a:r>
              <a:rPr lang="es-MX" sz="1800" b="1" i="1" dirty="0">
                <a:solidFill>
                  <a:srgbClr val="4D4D4D"/>
                </a:solidFill>
                <a:latin typeface="Verdana" pitchFamily="34" charset="0"/>
                <a:cs typeface="Arial" charset="0"/>
              </a:rPr>
              <a:t> Medical </a:t>
            </a:r>
            <a:r>
              <a:rPr lang="es-MX" sz="1800" b="1" i="1" dirty="0" err="1">
                <a:solidFill>
                  <a:srgbClr val="4D4D4D"/>
                </a:solidFill>
                <a:latin typeface="Verdana" pitchFamily="34" charset="0"/>
                <a:cs typeface="Arial" charset="0"/>
              </a:rPr>
              <a:t>Devices</a:t>
            </a:r>
            <a:r>
              <a:rPr lang="es-MX" sz="1800" b="1" i="1" dirty="0">
                <a:solidFill>
                  <a:srgbClr val="4D4D4D"/>
                </a:solidFill>
                <a:latin typeface="Verdana" pitchFamily="34" charset="0"/>
                <a:cs typeface="Arial" charset="0"/>
              </a:rPr>
              <a:t> </a:t>
            </a:r>
            <a:r>
              <a:rPr lang="es-MX" sz="1800" b="1" i="1" dirty="0" err="1">
                <a:solidFill>
                  <a:srgbClr val="4D4D4D"/>
                </a:solidFill>
                <a:latin typeface="Verdana" pitchFamily="34" charset="0"/>
                <a:cs typeface="Arial" charset="0"/>
              </a:rPr>
              <a:t>including</a:t>
            </a:r>
            <a:r>
              <a:rPr lang="es-MX" sz="1800" b="1" i="1" dirty="0">
                <a:solidFill>
                  <a:srgbClr val="4D4D4D"/>
                </a:solidFill>
                <a:latin typeface="Verdana" pitchFamily="34" charset="0"/>
                <a:cs typeface="Arial" charset="0"/>
              </a:rPr>
              <a:t> in vitro </a:t>
            </a:r>
            <a:r>
              <a:rPr lang="es-MX" sz="1800" b="1" i="1" dirty="0" err="1">
                <a:solidFill>
                  <a:srgbClr val="4D4D4D"/>
                </a:solidFill>
                <a:latin typeface="Verdana" pitchFamily="34" charset="0"/>
                <a:cs typeface="Arial" charset="0"/>
              </a:rPr>
              <a:t>diagnostic</a:t>
            </a:r>
            <a:r>
              <a:rPr lang="es-MX" sz="1800" b="1" i="1" dirty="0">
                <a:solidFill>
                  <a:srgbClr val="4D4D4D"/>
                </a:solidFill>
                <a:latin typeface="Verdana" pitchFamily="34" charset="0"/>
                <a:cs typeface="Arial" charset="0"/>
              </a:rPr>
              <a:t> medical </a:t>
            </a:r>
            <a:r>
              <a:rPr lang="es-MX" sz="1800" b="1" i="1" dirty="0" err="1">
                <a:solidFill>
                  <a:srgbClr val="4D4D4D"/>
                </a:solidFill>
                <a:latin typeface="Verdana" pitchFamily="34" charset="0"/>
                <a:cs typeface="Arial" charset="0"/>
              </a:rPr>
              <a:t>devices</a:t>
            </a:r>
            <a:r>
              <a:rPr lang="es-MX" sz="1800" b="1" dirty="0">
                <a:solidFill>
                  <a:srgbClr val="4D4D4D"/>
                </a:solidFill>
                <a:latin typeface="Verdana" pitchFamily="34" charset="0"/>
                <a:cs typeface="Arial" charset="0"/>
              </a:rPr>
              <a:t>, </a:t>
            </a:r>
            <a:r>
              <a:rPr lang="es-MX" sz="1800" b="1" dirty="0" smtClean="0">
                <a:solidFill>
                  <a:srgbClr val="4D4D4D"/>
                </a:solidFill>
                <a:latin typeface="Verdana" pitchFamily="34" charset="0"/>
                <a:cs typeface="Arial" charset="0"/>
              </a:rPr>
              <a:t>2017</a:t>
            </a:r>
            <a:r>
              <a:rPr lang="es-MX" sz="1800" b="1" dirty="0">
                <a:solidFill>
                  <a:srgbClr val="4D4D4D"/>
                </a:solidFill>
                <a:latin typeface="Verdana" pitchFamily="34" charset="0"/>
                <a:cs typeface="Arial" charset="0"/>
              </a:rPr>
              <a:t>, </a:t>
            </a:r>
            <a:r>
              <a:rPr lang="es-MX" sz="1800" dirty="0" smtClean="0">
                <a:solidFill>
                  <a:srgbClr val="4D4D4D"/>
                </a:solidFill>
                <a:latin typeface="Verdana" pitchFamily="34" charset="0"/>
                <a:cs typeface="Arial" charset="0"/>
              </a:rPr>
              <a:t>que entrega orientación </a:t>
            </a:r>
            <a:r>
              <a:rPr lang="es-MX" sz="1800" dirty="0">
                <a:solidFill>
                  <a:srgbClr val="4D4D4D"/>
                </a:solidFill>
                <a:latin typeface="Verdana" pitchFamily="34" charset="0"/>
                <a:cs typeface="Arial" charset="0"/>
              </a:rPr>
              <a:t>y directrices a los Estados Miembros, para el desarrollo e implementación de controles regulatorios, con el propósito de adoptar medidas que permitan garantizar la </a:t>
            </a:r>
            <a:r>
              <a:rPr lang="es-MX" sz="1800" dirty="0" smtClean="0">
                <a:solidFill>
                  <a:srgbClr val="4D4D4D"/>
                </a:solidFill>
                <a:latin typeface="Verdana" pitchFamily="34" charset="0"/>
                <a:cs typeface="Arial" charset="0"/>
              </a:rPr>
              <a:t>seguridad y el desempeño de </a:t>
            </a:r>
            <a:r>
              <a:rPr lang="es-MX" sz="1800" dirty="0">
                <a:solidFill>
                  <a:srgbClr val="4D4D4D"/>
                </a:solidFill>
                <a:latin typeface="Verdana" pitchFamily="34" charset="0"/>
                <a:cs typeface="Arial" charset="0"/>
              </a:rPr>
              <a:t>los dispositivos </a:t>
            </a:r>
            <a:r>
              <a:rPr lang="es-MX" sz="1800" dirty="0" smtClean="0">
                <a:solidFill>
                  <a:srgbClr val="4D4D4D"/>
                </a:solidFill>
                <a:latin typeface="Verdana" pitchFamily="34" charset="0"/>
                <a:cs typeface="Arial" charset="0"/>
              </a:rPr>
              <a:t>médicos. </a:t>
            </a:r>
          </a:p>
          <a:p>
            <a:pPr marL="285750" indent="-285750" algn="just" fontAlgn="base">
              <a:spcAft>
                <a:spcPct val="0"/>
              </a:spcAft>
              <a:buFont typeface="Wingdings" pitchFamily="2" charset="2"/>
              <a:buChar char="Ø"/>
              <a:defRPr/>
            </a:pPr>
            <a:endParaRPr lang="es-MX" sz="1800" dirty="0">
              <a:solidFill>
                <a:srgbClr val="4D4D4D"/>
              </a:solidFill>
              <a:latin typeface="Verdana" pitchFamily="34" charset="0"/>
              <a:cs typeface="Arial" charset="0"/>
            </a:endParaRPr>
          </a:p>
          <a:p>
            <a:pPr marL="285750" indent="-285750" algn="just" fontAlgn="base">
              <a:spcAft>
                <a:spcPct val="0"/>
              </a:spcAft>
              <a:buFont typeface="Wingdings" pitchFamily="2" charset="2"/>
              <a:buChar char="Ø"/>
              <a:defRPr/>
            </a:pPr>
            <a:r>
              <a:rPr lang="es-MX" sz="1800" dirty="0" smtClean="0">
                <a:solidFill>
                  <a:srgbClr val="4D4D4D"/>
                </a:solidFill>
                <a:latin typeface="Verdana" pitchFamily="34" charset="0"/>
                <a:cs typeface="Arial" charset="0"/>
              </a:rPr>
              <a:t>Este Modelo es de gran importancia para los Estados miembros de la OMS que tienen el deseo de llevar a mejor nivel esta situación.</a:t>
            </a:r>
          </a:p>
          <a:p>
            <a:pPr marL="285750" indent="-285750" algn="just" fontAlgn="base">
              <a:spcAft>
                <a:spcPct val="0"/>
              </a:spcAft>
              <a:buFont typeface="Wingdings" pitchFamily="2" charset="2"/>
              <a:buChar char="Ø"/>
              <a:defRPr/>
            </a:pPr>
            <a:endParaRPr lang="es-MX" sz="1800" dirty="0">
              <a:solidFill>
                <a:srgbClr val="4D4D4D"/>
              </a:solidFill>
              <a:latin typeface="Verdana" pitchFamily="34" charset="0"/>
              <a:cs typeface="Arial" charset="0"/>
            </a:endParaRPr>
          </a:p>
          <a:p>
            <a:pPr marL="285750" indent="-285750" algn="just" fontAlgn="base">
              <a:spcAft>
                <a:spcPct val="0"/>
              </a:spcAft>
              <a:buFont typeface="Wingdings" pitchFamily="2" charset="2"/>
              <a:buChar char="Ø"/>
              <a:defRPr/>
            </a:pPr>
            <a:r>
              <a:rPr lang="es-MX" sz="1800" dirty="0" smtClean="0">
                <a:solidFill>
                  <a:srgbClr val="4D4D4D"/>
                </a:solidFill>
                <a:latin typeface="Verdana" pitchFamily="34" charset="0"/>
                <a:cs typeface="Arial" charset="0"/>
              </a:rPr>
              <a:t>La OMS espera que esos países progresen desde controles reguladores básicos hacia un nivel mayor, en la medida que sus recursos se lo permitan.</a:t>
            </a:r>
          </a:p>
          <a:p>
            <a:pPr algn="just" fontAlgn="base">
              <a:spcAft>
                <a:spcPct val="0"/>
              </a:spcAft>
              <a:defRPr/>
            </a:pPr>
            <a:endParaRPr lang="es-MX" sz="1800" dirty="0">
              <a:solidFill>
                <a:srgbClr val="4D4D4D"/>
              </a:solidFill>
              <a:latin typeface="Verdana" pitchFamily="34" charset="0"/>
              <a:cs typeface="Arial" charset="0"/>
            </a:endParaRPr>
          </a:p>
          <a:p>
            <a:pPr marL="285750" indent="-285750" algn="just" fontAlgn="base">
              <a:spcAft>
                <a:spcPct val="0"/>
              </a:spcAft>
              <a:buFont typeface="Wingdings" pitchFamily="2" charset="2"/>
              <a:buChar char="Ø"/>
              <a:defRPr/>
            </a:pPr>
            <a:r>
              <a:rPr lang="es-MX" sz="1800" dirty="0">
                <a:solidFill>
                  <a:srgbClr val="4D4D4D"/>
                </a:solidFill>
                <a:latin typeface="Verdana" pitchFamily="34" charset="0"/>
                <a:cs typeface="Arial" charset="0"/>
              </a:rPr>
              <a:t>El Modelo recomienda los principios guías, las definiciones armonizadas </a:t>
            </a:r>
            <a:r>
              <a:rPr lang="es-MX" sz="1800" dirty="0" smtClean="0">
                <a:solidFill>
                  <a:srgbClr val="4D4D4D"/>
                </a:solidFill>
                <a:latin typeface="Verdana" pitchFamily="34" charset="0"/>
                <a:cs typeface="Arial" charset="0"/>
              </a:rPr>
              <a:t>y los </a:t>
            </a:r>
            <a:r>
              <a:rPr lang="es-MX" sz="1800" dirty="0">
                <a:solidFill>
                  <a:srgbClr val="4D4D4D"/>
                </a:solidFill>
                <a:latin typeface="Verdana" pitchFamily="34" charset="0"/>
                <a:cs typeface="Arial" charset="0"/>
              </a:rPr>
              <a:t>atributos que se deben considerar en una ley vinculante y aplicable para que una regulación sea eficiente y efectiva. </a:t>
            </a:r>
            <a:endParaRPr lang="es-MX" sz="1700" dirty="0" smtClean="0">
              <a:solidFill>
                <a:srgbClr val="4D4D4D"/>
              </a:solidFill>
              <a:latin typeface="Verdana" pitchFamily="34" charset="0"/>
              <a:cs typeface="Arial" charset="0"/>
            </a:endParaRPr>
          </a:p>
          <a:p>
            <a:pPr algn="just" fontAlgn="base">
              <a:spcAft>
                <a:spcPct val="0"/>
              </a:spcAft>
              <a:defRPr/>
            </a:pPr>
            <a:endParaRPr lang="es-MX" dirty="0">
              <a:solidFill>
                <a:srgbClr val="4D4D4D"/>
              </a:solidFill>
              <a:latin typeface="Verdana" pitchFamily="34" charset="0"/>
              <a:cs typeface="Arial" charset="0"/>
            </a:endParaRPr>
          </a:p>
          <a:p>
            <a:pPr algn="just" fontAlgn="base">
              <a:spcAft>
                <a:spcPct val="0"/>
              </a:spcAft>
              <a:buFontTx/>
              <a:buNone/>
              <a:defRPr/>
            </a:pPr>
            <a:endParaRPr lang="es-MX" dirty="0" smtClean="0">
              <a:solidFill>
                <a:srgbClr val="4D4D4D"/>
              </a:solidFill>
              <a:latin typeface="Verdana" pitchFamily="34" charset="0"/>
              <a:cs typeface="Arial" charset="0"/>
            </a:endParaRPr>
          </a:p>
        </p:txBody>
      </p:sp>
      <p:sp>
        <p:nvSpPr>
          <p:cNvPr id="24579" name="4 Rectángulo"/>
          <p:cNvSpPr>
            <a:spLocks noChangeArrowheads="1"/>
          </p:cNvSpPr>
          <p:nvPr/>
        </p:nvSpPr>
        <p:spPr bwMode="auto">
          <a:xfrm>
            <a:off x="120650" y="274638"/>
            <a:ext cx="87757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s-CL" altLang="es-CL" b="1" dirty="0" smtClean="0">
                <a:solidFill>
                  <a:srgbClr val="00A79C"/>
                </a:solidFill>
                <a:latin typeface="Verdana" pitchFamily="34" charset="0"/>
              </a:rPr>
              <a:t>1. MODELO </a:t>
            </a:r>
            <a:r>
              <a:rPr lang="es-CL" altLang="es-CL" b="1" dirty="0">
                <a:solidFill>
                  <a:srgbClr val="00A79C"/>
                </a:solidFill>
                <a:latin typeface="Verdana" pitchFamily="34" charset="0"/>
              </a:rPr>
              <a:t>GLOBAL </a:t>
            </a:r>
            <a:r>
              <a:rPr lang="es-CL" altLang="es-CL" b="1" dirty="0" smtClean="0">
                <a:solidFill>
                  <a:srgbClr val="00A79C"/>
                </a:solidFill>
                <a:latin typeface="Verdana" pitchFamily="34" charset="0"/>
              </a:rPr>
              <a:t>DE LA OMS DEL </a:t>
            </a:r>
            <a:r>
              <a:rPr lang="es-CL" altLang="es-CL" b="1" dirty="0">
                <a:solidFill>
                  <a:srgbClr val="00A79C"/>
                </a:solidFill>
                <a:latin typeface="Verdana" pitchFamily="34" charset="0"/>
              </a:rPr>
              <a:t>MARCO REGULATORIO PARA </a:t>
            </a:r>
            <a:r>
              <a:rPr lang="es-CL" altLang="es-CL" b="1" dirty="0" smtClean="0">
                <a:solidFill>
                  <a:srgbClr val="00A79C"/>
                </a:solidFill>
                <a:latin typeface="Verdana" pitchFamily="34" charset="0"/>
              </a:rPr>
              <a:t>los DISPOSITIVOS MÉDICOS (DM)  </a:t>
            </a:r>
            <a:endParaRPr lang="es-CL" altLang="es-CL" b="1" dirty="0">
              <a:solidFill>
                <a:srgbClr val="00A79C"/>
              </a:solidFill>
              <a:latin typeface="Verdana" pitchFamily="34" charset="0"/>
            </a:endParaRPr>
          </a:p>
        </p:txBody>
      </p:sp>
    </p:spTree>
    <p:extLst>
      <p:ext uri="{BB962C8B-B14F-4D97-AF65-F5344CB8AC3E}">
        <p14:creationId xmlns:p14="http://schemas.microsoft.com/office/powerpoint/2010/main" val="34526403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ontent Placeholder 12"/>
          <p:cNvSpPr>
            <a:spLocks noGrp="1"/>
          </p:cNvSpPr>
          <p:nvPr>
            <p:ph idx="1"/>
          </p:nvPr>
        </p:nvSpPr>
        <p:spPr>
          <a:xfrm>
            <a:off x="428625" y="714375"/>
            <a:ext cx="7996238" cy="3295650"/>
          </a:xfrm>
        </p:spPr>
        <p:txBody>
          <a:bodyPr>
            <a:normAutofit lnSpcReduction="10000"/>
          </a:bodyPr>
          <a:lstStyle/>
          <a:p>
            <a:pPr algn="just" fontAlgn="base">
              <a:spcAft>
                <a:spcPct val="0"/>
              </a:spcAft>
              <a:buFont typeface="Arial" charset="0"/>
              <a:buNone/>
              <a:defRPr/>
            </a:pPr>
            <a:endParaRPr lang="es-CL" altLang="es-CL" sz="2000" b="1" dirty="0" smtClean="0">
              <a:solidFill>
                <a:srgbClr val="4F81BD"/>
              </a:solidFill>
              <a:latin typeface="Verdana" pitchFamily="34" charset="0"/>
              <a:ea typeface="Verdana" pitchFamily="34" charset="0"/>
              <a:cs typeface="Verdana" pitchFamily="34" charset="0"/>
            </a:endParaRPr>
          </a:p>
          <a:p>
            <a:pPr algn="just" fontAlgn="base">
              <a:spcAft>
                <a:spcPct val="0"/>
              </a:spcAft>
              <a:buFont typeface="Arial" charset="0"/>
              <a:buNone/>
              <a:defRPr/>
            </a:pPr>
            <a:r>
              <a:rPr lang="es-CL" altLang="es-CL" sz="2000" b="1" dirty="0" smtClean="0">
                <a:solidFill>
                  <a:srgbClr val="4D4D4D"/>
                </a:solidFill>
                <a:latin typeface="Verdana" pitchFamily="34" charset="0"/>
                <a:ea typeface="Verdana" pitchFamily="34" charset="0"/>
                <a:cs typeface="Verdana" pitchFamily="34" charset="0"/>
              </a:rPr>
              <a:t>Beneficios para la Industria: </a:t>
            </a:r>
          </a:p>
          <a:p>
            <a:pPr algn="just" fontAlgn="base">
              <a:spcAft>
                <a:spcPct val="0"/>
              </a:spcAft>
              <a:buFont typeface="Arial" charset="0"/>
              <a:buNone/>
              <a:defRPr/>
            </a:pPr>
            <a:endParaRPr lang="es-CL" altLang="es-CL" sz="2000" dirty="0" smtClean="0">
              <a:solidFill>
                <a:srgbClr val="4D4D4D"/>
              </a:solidFill>
              <a:latin typeface="Verdana" pitchFamily="34" charset="0"/>
              <a:ea typeface="Verdana" pitchFamily="34" charset="0"/>
              <a:cs typeface="Verdana" pitchFamily="34" charset="0"/>
            </a:endParaRPr>
          </a:p>
          <a:p>
            <a:pPr marL="342900" indent="-342900" algn="just" fontAlgn="base">
              <a:spcAft>
                <a:spcPct val="0"/>
              </a:spcAft>
              <a:buFont typeface="Wingdings" pitchFamily="2" charset="2"/>
              <a:buChar char="Ø"/>
              <a:defRPr/>
            </a:pPr>
            <a:r>
              <a:rPr lang="es-CL" altLang="es-CL" sz="2000" dirty="0" smtClean="0">
                <a:solidFill>
                  <a:srgbClr val="4D4D4D"/>
                </a:solidFill>
                <a:latin typeface="Verdana" pitchFamily="34" charset="0"/>
                <a:ea typeface="Verdana" pitchFamily="34" charset="0"/>
                <a:cs typeface="Verdana" pitchFamily="34" charset="0"/>
              </a:rPr>
              <a:t>Vías de desarrollo predecibles.</a:t>
            </a:r>
          </a:p>
          <a:p>
            <a:pPr marL="342900" indent="-342900" algn="just" fontAlgn="base">
              <a:spcAft>
                <a:spcPct val="0"/>
              </a:spcAft>
              <a:buFont typeface="Wingdings" pitchFamily="2" charset="2"/>
              <a:buChar char="Ø"/>
              <a:defRPr/>
            </a:pPr>
            <a:endParaRPr lang="es-CL" altLang="es-CL" sz="2000" dirty="0" smtClean="0">
              <a:solidFill>
                <a:srgbClr val="4D4D4D"/>
              </a:solidFill>
              <a:latin typeface="Verdana" pitchFamily="34" charset="0"/>
              <a:ea typeface="Verdana" pitchFamily="34" charset="0"/>
              <a:cs typeface="Verdana" pitchFamily="34" charset="0"/>
            </a:endParaRPr>
          </a:p>
          <a:p>
            <a:pPr marL="342900" indent="-342900" algn="just" fontAlgn="base">
              <a:spcAft>
                <a:spcPct val="0"/>
              </a:spcAft>
              <a:buFont typeface="Wingdings" pitchFamily="2" charset="2"/>
              <a:buChar char="Ø"/>
              <a:defRPr/>
            </a:pPr>
            <a:r>
              <a:rPr lang="es-CL" altLang="es-CL" sz="2000" dirty="0" smtClean="0">
                <a:solidFill>
                  <a:srgbClr val="4D4D4D"/>
                </a:solidFill>
                <a:latin typeface="Verdana" pitchFamily="34" charset="0"/>
                <a:ea typeface="Verdana" pitchFamily="34" charset="0"/>
                <a:cs typeface="Verdana" pitchFamily="34" charset="0"/>
              </a:rPr>
              <a:t>Vías de aprobación predecibles a nivel global.</a:t>
            </a:r>
          </a:p>
          <a:p>
            <a:pPr algn="just" fontAlgn="base">
              <a:spcAft>
                <a:spcPct val="0"/>
              </a:spcAft>
              <a:defRPr/>
            </a:pPr>
            <a:endParaRPr lang="es-CL" altLang="es-CL" sz="2000" dirty="0" smtClean="0">
              <a:solidFill>
                <a:srgbClr val="4D4D4D"/>
              </a:solidFill>
              <a:latin typeface="Verdana" pitchFamily="34" charset="0"/>
              <a:ea typeface="Verdana" pitchFamily="34" charset="0"/>
              <a:cs typeface="Verdana" pitchFamily="34" charset="0"/>
            </a:endParaRPr>
          </a:p>
          <a:p>
            <a:pPr marL="342900" indent="-342900" algn="just" fontAlgn="base">
              <a:spcAft>
                <a:spcPct val="0"/>
              </a:spcAft>
              <a:buFont typeface="Wingdings" pitchFamily="2" charset="2"/>
              <a:buChar char="Ø"/>
              <a:defRPr/>
            </a:pPr>
            <a:r>
              <a:rPr lang="es-CL" altLang="es-CL" sz="2000" dirty="0" smtClean="0">
                <a:solidFill>
                  <a:srgbClr val="4D4D4D"/>
                </a:solidFill>
                <a:latin typeface="Verdana" pitchFamily="34" charset="0"/>
                <a:ea typeface="Verdana" pitchFamily="34" charset="0"/>
                <a:cs typeface="Verdana" pitchFamily="34" charset="0"/>
              </a:rPr>
              <a:t>Se facilita el comercio internacional a través de requerimientos similares y se eliminan obstáculos técnicos al comercio.</a:t>
            </a:r>
          </a:p>
          <a:p>
            <a:pPr algn="just" fontAlgn="base">
              <a:spcAft>
                <a:spcPct val="0"/>
              </a:spcAft>
              <a:buFont typeface="Arial" charset="0"/>
              <a:buNone/>
              <a:defRPr/>
            </a:pPr>
            <a:endParaRPr lang="es-CL" altLang="es-CL" sz="1600" dirty="0" smtClean="0">
              <a:solidFill>
                <a:srgbClr val="4F81BD"/>
              </a:solidFill>
              <a:latin typeface="Verdana" pitchFamily="34" charset="0"/>
              <a:ea typeface="Verdana" pitchFamily="34" charset="0"/>
              <a:cs typeface="Verdana" pitchFamily="34" charset="0"/>
            </a:endParaRPr>
          </a:p>
          <a:p>
            <a:pPr algn="just" fontAlgn="base">
              <a:spcBef>
                <a:spcPct val="0"/>
              </a:spcBef>
              <a:spcAft>
                <a:spcPct val="0"/>
              </a:spcAft>
              <a:buFont typeface="Arial" charset="0"/>
              <a:buNone/>
              <a:defRPr/>
            </a:pPr>
            <a:endParaRPr lang="en-US" altLang="es-CL" sz="1600" dirty="0" smtClean="0">
              <a:solidFill>
                <a:srgbClr val="4F81BD"/>
              </a:solidFill>
              <a:latin typeface="Verdana" pitchFamily="34" charset="0"/>
              <a:ea typeface="Verdana" pitchFamily="34" charset="0"/>
              <a:cs typeface="Verdana" pitchFamily="34" charset="0"/>
            </a:endParaRPr>
          </a:p>
        </p:txBody>
      </p:sp>
      <p:sp>
        <p:nvSpPr>
          <p:cNvPr id="57347" name="Content Placeholder 13"/>
          <p:cNvSpPr>
            <a:spLocks noGrp="1"/>
          </p:cNvSpPr>
          <p:nvPr>
            <p:ph sz="quarter" idx="12"/>
          </p:nvPr>
        </p:nvSpPr>
        <p:spPr bwMode="auto">
          <a:xfrm>
            <a:off x="406400" y="319088"/>
            <a:ext cx="8204200" cy="4905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ctr" fontAlgn="base">
              <a:spcAft>
                <a:spcPct val="0"/>
              </a:spcAft>
            </a:pPr>
            <a:r>
              <a:rPr lang="es-CL" altLang="es-CL" sz="2400" dirty="0" smtClean="0">
                <a:solidFill>
                  <a:srgbClr val="4F81BD"/>
                </a:solidFill>
                <a:latin typeface="Verdana" pitchFamily="34" charset="0"/>
              </a:rPr>
              <a:t>     </a:t>
            </a:r>
            <a:r>
              <a:rPr lang="es-CL" altLang="es-CL" sz="2400" u="sng" dirty="0">
                <a:solidFill>
                  <a:srgbClr val="00A79D"/>
                </a:solidFill>
                <a:latin typeface="Verdana" pitchFamily="34" charset="0"/>
              </a:rPr>
              <a:t>Armonización Regulatoria</a:t>
            </a:r>
          </a:p>
        </p:txBody>
      </p:sp>
      <p:pic>
        <p:nvPicPr>
          <p:cNvPr id="5734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000" y="4367213"/>
            <a:ext cx="2428875" cy="198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965075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2"/>
          </p:nvPr>
        </p:nvSpPr>
        <p:spPr>
          <a:xfrm>
            <a:off x="406400" y="319088"/>
            <a:ext cx="8331200" cy="747712"/>
          </a:xfrm>
        </p:spPr>
        <p:txBody>
          <a:bodyPr/>
          <a:lstStyle/>
          <a:p>
            <a:pPr marL="82550" indent="-82550" algn="ctr">
              <a:tabLst>
                <a:tab pos="82550" algn="l"/>
              </a:tabLst>
              <a:defRPr/>
            </a:pPr>
            <a:r>
              <a:rPr lang="es-MX" dirty="0" smtClean="0">
                <a:solidFill>
                  <a:srgbClr val="00A79D"/>
                </a:solidFill>
                <a:latin typeface="Verdana" pitchFamily="34" charset="0"/>
              </a:rPr>
              <a:t>IMDRF</a:t>
            </a:r>
          </a:p>
          <a:p>
            <a:pPr marL="82550" indent="-82550" algn="ctr">
              <a:tabLst>
                <a:tab pos="82550" algn="l"/>
              </a:tabLst>
              <a:defRPr/>
            </a:pPr>
            <a:r>
              <a:rPr lang="es-MX" u="sng" dirty="0" smtClean="0">
                <a:solidFill>
                  <a:srgbClr val="00A79D"/>
                </a:solidFill>
                <a:latin typeface="Verdana" pitchFamily="34" charset="0"/>
              </a:rPr>
              <a:t>I</a:t>
            </a:r>
            <a:r>
              <a:rPr lang="es-MX" b="0" dirty="0" smtClean="0">
                <a:solidFill>
                  <a:srgbClr val="00A79D"/>
                </a:solidFill>
                <a:latin typeface="Verdana" pitchFamily="34" charset="0"/>
              </a:rPr>
              <a:t>nternational</a:t>
            </a:r>
            <a:r>
              <a:rPr lang="es-MX" dirty="0" smtClean="0">
                <a:solidFill>
                  <a:srgbClr val="00A79D"/>
                </a:solidFill>
                <a:latin typeface="Verdana" pitchFamily="34" charset="0"/>
              </a:rPr>
              <a:t> </a:t>
            </a:r>
            <a:r>
              <a:rPr lang="es-MX" u="sng" dirty="0" smtClean="0">
                <a:solidFill>
                  <a:srgbClr val="00A79D"/>
                </a:solidFill>
                <a:latin typeface="Verdana" pitchFamily="34" charset="0"/>
              </a:rPr>
              <a:t>M</a:t>
            </a:r>
            <a:r>
              <a:rPr lang="es-MX" b="0" dirty="0" smtClean="0">
                <a:solidFill>
                  <a:srgbClr val="00A79D"/>
                </a:solidFill>
                <a:latin typeface="Verdana" pitchFamily="34" charset="0"/>
              </a:rPr>
              <a:t>edical</a:t>
            </a:r>
            <a:r>
              <a:rPr lang="es-MX" dirty="0" smtClean="0">
                <a:solidFill>
                  <a:srgbClr val="00A79D"/>
                </a:solidFill>
                <a:latin typeface="Verdana" pitchFamily="34" charset="0"/>
              </a:rPr>
              <a:t> </a:t>
            </a:r>
            <a:r>
              <a:rPr lang="es-MX" u="sng" dirty="0" smtClean="0">
                <a:solidFill>
                  <a:srgbClr val="00A79D"/>
                </a:solidFill>
                <a:latin typeface="Verdana" pitchFamily="34" charset="0"/>
              </a:rPr>
              <a:t>D</a:t>
            </a:r>
            <a:r>
              <a:rPr lang="es-MX" b="0" dirty="0" smtClean="0">
                <a:solidFill>
                  <a:srgbClr val="00A79D"/>
                </a:solidFill>
                <a:latin typeface="Verdana" pitchFamily="34" charset="0"/>
              </a:rPr>
              <a:t>evices</a:t>
            </a:r>
            <a:r>
              <a:rPr lang="es-MX" dirty="0" smtClean="0">
                <a:solidFill>
                  <a:srgbClr val="00A79D"/>
                </a:solidFill>
                <a:latin typeface="Verdana" pitchFamily="34" charset="0"/>
              </a:rPr>
              <a:t> </a:t>
            </a:r>
            <a:r>
              <a:rPr lang="es-MX" u="sng" dirty="0" smtClean="0">
                <a:solidFill>
                  <a:srgbClr val="00A79D"/>
                </a:solidFill>
                <a:latin typeface="Verdana" pitchFamily="34" charset="0"/>
              </a:rPr>
              <a:t>R</a:t>
            </a:r>
            <a:r>
              <a:rPr lang="es-MX" b="0" dirty="0" smtClean="0">
                <a:solidFill>
                  <a:srgbClr val="00A79D"/>
                </a:solidFill>
                <a:latin typeface="Verdana" pitchFamily="34" charset="0"/>
              </a:rPr>
              <a:t>egulators</a:t>
            </a:r>
            <a:r>
              <a:rPr lang="es-MX" dirty="0" smtClean="0">
                <a:solidFill>
                  <a:srgbClr val="00A79D"/>
                </a:solidFill>
                <a:latin typeface="Verdana" pitchFamily="34" charset="0"/>
              </a:rPr>
              <a:t> </a:t>
            </a:r>
            <a:r>
              <a:rPr lang="es-MX" u="sng" dirty="0" smtClean="0">
                <a:solidFill>
                  <a:srgbClr val="00A79D"/>
                </a:solidFill>
                <a:latin typeface="Verdana" pitchFamily="34" charset="0"/>
              </a:rPr>
              <a:t>F</a:t>
            </a:r>
            <a:r>
              <a:rPr lang="es-MX" b="0" dirty="0" smtClean="0">
                <a:solidFill>
                  <a:srgbClr val="00A79D"/>
                </a:solidFill>
                <a:latin typeface="Verdana" pitchFamily="34" charset="0"/>
              </a:rPr>
              <a:t>orum</a:t>
            </a:r>
          </a:p>
          <a:p>
            <a:pPr algn="ctr">
              <a:defRPr/>
            </a:pPr>
            <a:endParaRPr lang="es-MX" dirty="0" smtClean="0">
              <a:solidFill>
                <a:srgbClr val="4F81BD"/>
              </a:solidFill>
              <a:latin typeface="Verdana" pitchFamily="34" charset="0"/>
            </a:endParaRPr>
          </a:p>
          <a:p>
            <a:pPr>
              <a:defRPr/>
            </a:pPr>
            <a:endParaRPr lang="es-CL" dirty="0"/>
          </a:p>
        </p:txBody>
      </p:sp>
      <p:sp>
        <p:nvSpPr>
          <p:cNvPr id="4" name="Content Placeholder 12"/>
          <p:cNvSpPr>
            <a:spLocks noGrp="1"/>
          </p:cNvSpPr>
          <p:nvPr>
            <p:ph idx="1"/>
          </p:nvPr>
        </p:nvSpPr>
        <p:spPr bwMode="auto">
          <a:xfrm>
            <a:off x="398463" y="1268413"/>
            <a:ext cx="8204200" cy="5121275"/>
          </a:xfrm>
          <a:ln>
            <a:miter lim="800000"/>
            <a:headEnd/>
            <a:tailEnd/>
          </a:ln>
        </p:spPr>
        <p:txBody>
          <a:bodyPr wrap="square" numCol="1" anchor="t" anchorCtr="0" compatLnSpc="1">
            <a:prstTxWarp prst="textNoShape">
              <a:avLst/>
            </a:prstTxWarp>
          </a:bodyPr>
          <a:lstStyle/>
          <a:p>
            <a:pPr algn="just" fontAlgn="base">
              <a:spcAft>
                <a:spcPct val="0"/>
              </a:spcAft>
              <a:buFont typeface="Arial" pitchFamily="34" charset="0"/>
              <a:buChar char="•"/>
              <a:defRPr/>
            </a:pPr>
            <a:r>
              <a:rPr lang="es-CL" altLang="es-CL" sz="2000" dirty="0" smtClean="0">
                <a:latin typeface="Verdana" pitchFamily="34" charset="0"/>
                <a:ea typeface="Verdana" pitchFamily="34" charset="0"/>
                <a:cs typeface="Verdana" pitchFamily="34" charset="0"/>
              </a:rPr>
              <a:t> El IMDRF fue creado en febrero de 2011, como un Foro de discusión para buscar la convergencia en la regulación de dispositivos médicos.</a:t>
            </a:r>
          </a:p>
          <a:p>
            <a:pPr algn="just" fontAlgn="base">
              <a:spcAft>
                <a:spcPct val="0"/>
              </a:spcAft>
              <a:buFont typeface="Arial" pitchFamily="34" charset="0"/>
              <a:buChar char="•"/>
              <a:defRPr/>
            </a:pPr>
            <a:endParaRPr lang="es-CL" altLang="es-CL" sz="1400" dirty="0" smtClean="0">
              <a:latin typeface="Verdana" pitchFamily="34" charset="0"/>
              <a:ea typeface="Verdana" pitchFamily="34" charset="0"/>
              <a:cs typeface="Verdana" pitchFamily="34" charset="0"/>
            </a:endParaRPr>
          </a:p>
          <a:p>
            <a:pPr algn="just" fontAlgn="base">
              <a:spcAft>
                <a:spcPct val="0"/>
              </a:spcAft>
              <a:buFont typeface="Arial" pitchFamily="34" charset="0"/>
              <a:buChar char="•"/>
              <a:defRPr/>
            </a:pPr>
            <a:r>
              <a:rPr lang="es-CL" altLang="es-CL" sz="2000" dirty="0" smtClean="0">
                <a:latin typeface="Verdana" pitchFamily="34" charset="0"/>
                <a:ea typeface="Verdana" pitchFamily="34" charset="0"/>
                <a:cs typeface="Verdana" pitchFamily="34" charset="0"/>
              </a:rPr>
              <a:t> </a:t>
            </a:r>
            <a:r>
              <a:rPr lang="es-CL" sz="2000" dirty="0" smtClean="0"/>
              <a:t>Es un </a:t>
            </a:r>
            <a:r>
              <a:rPr lang="es-CL" sz="2000" u="sng" dirty="0" smtClean="0"/>
              <a:t>grupo voluntario de reguladores</a:t>
            </a:r>
            <a:r>
              <a:rPr lang="es-CL" sz="2000" dirty="0" smtClean="0"/>
              <a:t>, de todo el mundo, que se unieron para desarrollar y aprovechar el trabajo fundacional realizado por el ya desaparecido, </a:t>
            </a:r>
            <a:r>
              <a:rPr lang="es-CL" sz="2000" i="1" dirty="0" smtClean="0"/>
              <a:t>Global Harmonization Task Force </a:t>
            </a:r>
            <a:r>
              <a:rPr lang="es-CL" sz="2000" dirty="0" smtClean="0"/>
              <a:t>(GHTF), y de esta manera acelerar la armonización y convergencia internacional de la Regulación de dispositivos médicos. </a:t>
            </a:r>
          </a:p>
          <a:p>
            <a:pPr algn="just" fontAlgn="base">
              <a:spcAft>
                <a:spcPct val="0"/>
              </a:spcAft>
              <a:buFont typeface="Arial" pitchFamily="34" charset="0"/>
              <a:buChar char="•"/>
              <a:defRPr/>
            </a:pPr>
            <a:endParaRPr lang="es-CL" altLang="es-CL" sz="1400" dirty="0" smtClean="0">
              <a:latin typeface="Verdana" pitchFamily="34" charset="0"/>
              <a:ea typeface="Verdana" pitchFamily="34" charset="0"/>
              <a:cs typeface="Verdana" pitchFamily="34" charset="0"/>
            </a:endParaRPr>
          </a:p>
          <a:p>
            <a:pPr algn="just" fontAlgn="base">
              <a:spcAft>
                <a:spcPct val="0"/>
              </a:spcAft>
              <a:defRPr/>
            </a:pPr>
            <a:endParaRPr lang="en-US" altLang="es-CL" sz="1600" dirty="0" smtClean="0">
              <a:solidFill>
                <a:srgbClr val="4F81BD"/>
              </a:solidFill>
              <a:latin typeface="Verdana" pitchFamily="34" charset="0"/>
              <a:ea typeface="Verdana" pitchFamily="34" charset="0"/>
              <a:cs typeface="Verdana" pitchFamily="34" charset="0"/>
            </a:endParaRPr>
          </a:p>
        </p:txBody>
      </p:sp>
      <p:pic>
        <p:nvPicPr>
          <p:cNvPr id="5837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450" y="4797425"/>
            <a:ext cx="6624638"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Rectángulo"/>
          <p:cNvSpPr/>
          <p:nvPr/>
        </p:nvSpPr>
        <p:spPr>
          <a:xfrm>
            <a:off x="2700338" y="5589588"/>
            <a:ext cx="3240087" cy="368300"/>
          </a:xfrm>
          <a:prstGeom prst="rect">
            <a:avLst/>
          </a:prstGeom>
        </p:spPr>
        <p:txBody>
          <a:bodyPr>
            <a:spAutoFit/>
          </a:bodyPr>
          <a:lstStyle/>
          <a:p>
            <a:pPr algn="ctr">
              <a:defRPr/>
            </a:pPr>
            <a:r>
              <a:rPr lang="es-CL" b="1" dirty="0">
                <a:solidFill>
                  <a:schemeClr val="tx1">
                    <a:lumMod val="65000"/>
                    <a:lumOff val="35000"/>
                  </a:schemeClr>
                </a:solidFill>
                <a:latin typeface="Verdana" pitchFamily="34" charset="0"/>
                <a:ea typeface="Verdana" pitchFamily="34" charset="0"/>
                <a:cs typeface="Verdana" pitchFamily="34" charset="0"/>
              </a:rPr>
              <a:t>www.imdrf.org</a:t>
            </a:r>
          </a:p>
        </p:txBody>
      </p:sp>
    </p:spTree>
    <p:extLst>
      <p:ext uri="{BB962C8B-B14F-4D97-AF65-F5344CB8AC3E}">
        <p14:creationId xmlns:p14="http://schemas.microsoft.com/office/powerpoint/2010/main" val="22595883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2"/>
          </p:nvPr>
        </p:nvSpPr>
        <p:spPr>
          <a:xfrm>
            <a:off x="755650" y="260350"/>
            <a:ext cx="7989888" cy="626754"/>
          </a:xfrm>
        </p:spPr>
        <p:txBody>
          <a:bodyPr/>
          <a:lstStyle/>
          <a:p>
            <a:pPr marL="82550" indent="-82550" algn="ctr">
              <a:tabLst>
                <a:tab pos="82550" algn="l"/>
              </a:tabLst>
              <a:defRPr/>
            </a:pPr>
            <a:r>
              <a:rPr lang="es-MX" sz="2400" u="sng" dirty="0" smtClean="0">
                <a:solidFill>
                  <a:srgbClr val="00A79D"/>
                </a:solidFill>
                <a:latin typeface="Verdana" pitchFamily="34" charset="0"/>
              </a:rPr>
              <a:t>Integrantes Actuales del IMDRF</a:t>
            </a:r>
          </a:p>
          <a:p>
            <a:pPr>
              <a:defRPr/>
            </a:pPr>
            <a:endParaRPr lang="es-MX" sz="1800" dirty="0" smtClean="0">
              <a:solidFill>
                <a:schemeClr val="tx1">
                  <a:lumMod val="75000"/>
                  <a:lumOff val="25000"/>
                </a:schemeClr>
              </a:solidFill>
              <a:latin typeface="Verdana" pitchFamily="34" charset="0"/>
            </a:endParaRPr>
          </a:p>
          <a:p>
            <a:pPr algn="just">
              <a:defRPr/>
            </a:pPr>
            <a:r>
              <a:rPr lang="es-MX" sz="1600" dirty="0" smtClean="0">
                <a:solidFill>
                  <a:schemeClr val="tx1">
                    <a:lumMod val="75000"/>
                    <a:lumOff val="25000"/>
                  </a:schemeClr>
                </a:solidFill>
                <a:latin typeface="Verdana" pitchFamily="34" charset="0"/>
              </a:rPr>
              <a:t>Comité Directivo: </a:t>
            </a:r>
            <a:r>
              <a:rPr lang="es-MX" sz="1600" b="0" dirty="0" smtClean="0">
                <a:solidFill>
                  <a:schemeClr val="tx1">
                    <a:lumMod val="75000"/>
                    <a:lumOff val="25000"/>
                  </a:schemeClr>
                </a:solidFill>
                <a:latin typeface="Verdana" pitchFamily="34" charset="0"/>
              </a:rPr>
              <a:t>Autoridades Reguladoras representantes de: </a:t>
            </a:r>
          </a:p>
          <a:p>
            <a:pPr indent="-160338" algn="just">
              <a:buFontTx/>
              <a:buAutoNum type="arabicPeriod"/>
              <a:defRPr/>
            </a:pPr>
            <a:r>
              <a:rPr lang="es-MX" sz="1600" b="0" dirty="0" smtClean="0">
                <a:solidFill>
                  <a:schemeClr val="tx1">
                    <a:lumMod val="75000"/>
                    <a:lumOff val="25000"/>
                  </a:schemeClr>
                </a:solidFill>
                <a:latin typeface="Verdana" pitchFamily="34" charset="0"/>
              </a:rPr>
              <a:t>Australia </a:t>
            </a:r>
          </a:p>
          <a:p>
            <a:pPr indent="-160338" algn="just">
              <a:buFontTx/>
              <a:buAutoNum type="arabicPeriod"/>
              <a:defRPr/>
            </a:pPr>
            <a:r>
              <a:rPr lang="es-MX" sz="1600" b="0" dirty="0" smtClean="0">
                <a:solidFill>
                  <a:schemeClr val="tx1">
                    <a:lumMod val="75000"/>
                    <a:lumOff val="25000"/>
                  </a:schemeClr>
                </a:solidFill>
                <a:latin typeface="Verdana" pitchFamily="34" charset="0"/>
              </a:rPr>
              <a:t>Canadá</a:t>
            </a:r>
          </a:p>
          <a:p>
            <a:pPr indent="-160338" algn="just">
              <a:buFontTx/>
              <a:buAutoNum type="arabicPeriod"/>
              <a:defRPr/>
            </a:pPr>
            <a:r>
              <a:rPr lang="es-MX" sz="1600" b="0" dirty="0" smtClean="0">
                <a:solidFill>
                  <a:schemeClr val="tx1">
                    <a:lumMod val="75000"/>
                    <a:lumOff val="25000"/>
                  </a:schemeClr>
                </a:solidFill>
                <a:latin typeface="Verdana" pitchFamily="34" charset="0"/>
              </a:rPr>
              <a:t>China</a:t>
            </a:r>
          </a:p>
          <a:p>
            <a:pPr indent="-160338" algn="just">
              <a:buFontTx/>
              <a:buAutoNum type="arabicPeriod"/>
              <a:defRPr/>
            </a:pPr>
            <a:r>
              <a:rPr lang="es-MX" sz="1600" b="0" dirty="0" smtClean="0">
                <a:solidFill>
                  <a:schemeClr val="tx1">
                    <a:lumMod val="75000"/>
                    <a:lumOff val="25000"/>
                  </a:schemeClr>
                </a:solidFill>
                <a:latin typeface="Verdana" pitchFamily="34" charset="0"/>
              </a:rPr>
              <a:t>Comunidad Europea</a:t>
            </a:r>
          </a:p>
          <a:p>
            <a:pPr indent="-160338" algn="just">
              <a:buFontTx/>
              <a:buAutoNum type="arabicPeriod"/>
              <a:defRPr/>
            </a:pPr>
            <a:r>
              <a:rPr lang="es-MX" sz="1600" b="0" dirty="0" smtClean="0">
                <a:solidFill>
                  <a:schemeClr val="tx1">
                    <a:lumMod val="75000"/>
                    <a:lumOff val="25000"/>
                  </a:schemeClr>
                </a:solidFill>
                <a:latin typeface="Verdana" pitchFamily="34" charset="0"/>
              </a:rPr>
              <a:t>Japón</a:t>
            </a:r>
          </a:p>
          <a:p>
            <a:pPr indent="-160338" algn="just">
              <a:buFontTx/>
              <a:buAutoNum type="arabicPeriod"/>
              <a:defRPr/>
            </a:pPr>
            <a:r>
              <a:rPr lang="es-MX" sz="1600" b="0" dirty="0" smtClean="0">
                <a:solidFill>
                  <a:schemeClr val="tx1">
                    <a:lumMod val="75000"/>
                    <a:lumOff val="25000"/>
                  </a:schemeClr>
                </a:solidFill>
                <a:latin typeface="Verdana" pitchFamily="34" charset="0"/>
              </a:rPr>
              <a:t>Estados Unidos </a:t>
            </a:r>
          </a:p>
          <a:p>
            <a:pPr indent="-160338" algn="just">
              <a:buFontTx/>
              <a:buAutoNum type="arabicPeriod"/>
              <a:defRPr/>
            </a:pPr>
            <a:r>
              <a:rPr lang="es-MX" sz="1600" b="0" dirty="0" smtClean="0">
                <a:solidFill>
                  <a:schemeClr val="tx1">
                    <a:lumMod val="75000"/>
                    <a:lumOff val="25000"/>
                  </a:schemeClr>
                </a:solidFill>
                <a:latin typeface="Verdana" pitchFamily="34" charset="0"/>
              </a:rPr>
              <a:t>Brasil</a:t>
            </a:r>
          </a:p>
          <a:p>
            <a:pPr indent="-160338" algn="just">
              <a:buFontTx/>
              <a:buAutoNum type="arabicPeriod"/>
              <a:defRPr/>
            </a:pPr>
            <a:r>
              <a:rPr lang="es-MX" sz="1600" b="0" dirty="0" smtClean="0">
                <a:solidFill>
                  <a:schemeClr val="tx1">
                    <a:lumMod val="75000"/>
                    <a:lumOff val="25000"/>
                  </a:schemeClr>
                </a:solidFill>
                <a:latin typeface="Verdana" pitchFamily="34" charset="0"/>
              </a:rPr>
              <a:t>Rusia</a:t>
            </a:r>
          </a:p>
          <a:p>
            <a:pPr indent="-160338" algn="just">
              <a:buFontTx/>
              <a:buAutoNum type="arabicPeriod"/>
              <a:defRPr/>
            </a:pPr>
            <a:r>
              <a:rPr lang="es-MX" sz="1600" b="0" dirty="0" smtClean="0">
                <a:solidFill>
                  <a:schemeClr val="tx1">
                    <a:lumMod val="75000"/>
                    <a:lumOff val="25000"/>
                  </a:schemeClr>
                </a:solidFill>
                <a:latin typeface="Verdana" pitchFamily="34" charset="0"/>
              </a:rPr>
              <a:t>Singapur </a:t>
            </a:r>
          </a:p>
          <a:p>
            <a:pPr indent="-160338" algn="just">
              <a:buFontTx/>
              <a:buAutoNum type="arabicPeriod"/>
              <a:defRPr/>
            </a:pPr>
            <a:r>
              <a:rPr lang="es-MX" sz="1600" b="0" dirty="0">
                <a:solidFill>
                  <a:schemeClr val="tx1">
                    <a:lumMod val="75000"/>
                    <a:lumOff val="25000"/>
                  </a:schemeClr>
                </a:solidFill>
                <a:latin typeface="Verdana" pitchFamily="34" charset="0"/>
              </a:rPr>
              <a:t> </a:t>
            </a:r>
            <a:r>
              <a:rPr lang="es-MX" sz="1600" b="0" dirty="0" smtClean="0">
                <a:solidFill>
                  <a:schemeClr val="tx1">
                    <a:lumMod val="75000"/>
                    <a:lumOff val="25000"/>
                  </a:schemeClr>
                </a:solidFill>
                <a:latin typeface="Verdana" pitchFamily="34" charset="0"/>
              </a:rPr>
              <a:t>Corea del Sur</a:t>
            </a:r>
          </a:p>
          <a:p>
            <a:pPr algn="just">
              <a:defRPr/>
            </a:pPr>
            <a:endParaRPr lang="es-CL" sz="1000" b="0" dirty="0" smtClean="0">
              <a:solidFill>
                <a:schemeClr val="tx1">
                  <a:lumMod val="75000"/>
                  <a:lumOff val="25000"/>
                </a:schemeClr>
              </a:solidFill>
              <a:latin typeface="Verdana" pitchFamily="34" charset="0"/>
            </a:endParaRPr>
          </a:p>
          <a:p>
            <a:pPr indent="-160338" algn="just">
              <a:defRPr/>
            </a:pPr>
            <a:r>
              <a:rPr lang="es-CL" sz="1600" dirty="0" smtClean="0">
                <a:solidFill>
                  <a:schemeClr val="tx1">
                    <a:lumMod val="75000"/>
                    <a:lumOff val="25000"/>
                  </a:schemeClr>
                </a:solidFill>
                <a:latin typeface="Verdana" pitchFamily="34" charset="0"/>
              </a:rPr>
              <a:t>Observadores Oficiales:</a:t>
            </a:r>
          </a:p>
          <a:p>
            <a:pPr marL="296862" indent="-457200" algn="just">
              <a:buFont typeface="Arial"/>
              <a:buAutoNum type="arabicPeriod"/>
              <a:defRPr/>
            </a:pPr>
            <a:r>
              <a:rPr lang="es-CL" sz="1600" b="0" dirty="0" smtClean="0">
                <a:solidFill>
                  <a:schemeClr val="tx1">
                    <a:lumMod val="75000"/>
                    <a:lumOff val="25000"/>
                  </a:schemeClr>
                </a:solidFill>
                <a:latin typeface="Verdana" pitchFamily="34" charset="0"/>
              </a:rPr>
              <a:t>Organización Mundial de la Salud (OMS)</a:t>
            </a:r>
          </a:p>
          <a:p>
            <a:pPr marL="296862" indent="-457200" algn="just">
              <a:buFont typeface="Arial"/>
              <a:buAutoNum type="arabicPeriod"/>
              <a:defRPr/>
            </a:pPr>
            <a:r>
              <a:rPr lang="es-CL" sz="1600" b="0" dirty="0" smtClean="0">
                <a:solidFill>
                  <a:schemeClr val="tx1">
                    <a:lumMod val="75000"/>
                    <a:lumOff val="25000"/>
                  </a:schemeClr>
                </a:solidFill>
                <a:latin typeface="Verdana" pitchFamily="34" charset="0"/>
              </a:rPr>
              <a:t>APEC</a:t>
            </a:r>
            <a:r>
              <a:rPr lang="es-CL" sz="1600" b="0" dirty="0">
                <a:solidFill>
                  <a:schemeClr val="tx1">
                    <a:lumMod val="75000"/>
                    <a:lumOff val="25000"/>
                  </a:schemeClr>
                </a:solidFill>
                <a:latin typeface="Verdana" pitchFamily="34" charset="0"/>
              </a:rPr>
              <a:t> LSIF Regulatory Harmonization Steering </a:t>
            </a:r>
            <a:r>
              <a:rPr lang="es-CL" sz="1600" b="0" dirty="0" smtClean="0">
                <a:solidFill>
                  <a:schemeClr val="tx1">
                    <a:lumMod val="75000"/>
                    <a:lumOff val="25000"/>
                  </a:schemeClr>
                </a:solidFill>
                <a:latin typeface="Verdana" pitchFamily="34" charset="0"/>
              </a:rPr>
              <a:t>Committee</a:t>
            </a:r>
          </a:p>
          <a:p>
            <a:pPr algn="just">
              <a:defRPr/>
            </a:pPr>
            <a:endParaRPr lang="es-CL" sz="1000" b="0" dirty="0" smtClean="0">
              <a:solidFill>
                <a:schemeClr val="tx1">
                  <a:lumMod val="75000"/>
                  <a:lumOff val="25000"/>
                </a:schemeClr>
              </a:solidFill>
              <a:latin typeface="Verdana" pitchFamily="34" charset="0"/>
            </a:endParaRPr>
          </a:p>
          <a:p>
            <a:pPr marL="296862" indent="-457200" algn="just">
              <a:defRPr/>
            </a:pPr>
            <a:r>
              <a:rPr lang="es-CL" sz="1600" dirty="0" smtClean="0">
                <a:solidFill>
                  <a:schemeClr val="tx1">
                    <a:lumMod val="75000"/>
                    <a:lumOff val="25000"/>
                  </a:schemeClr>
                </a:solidFill>
                <a:latin typeface="Verdana" pitchFamily="34" charset="0"/>
              </a:rPr>
              <a:t>Organizaciones Afiliadas:</a:t>
            </a:r>
          </a:p>
          <a:p>
            <a:pPr marL="296862" indent="-457200" algn="just">
              <a:buFont typeface="Arial"/>
              <a:buAutoNum type="arabicPeriod"/>
              <a:defRPr/>
            </a:pPr>
            <a:r>
              <a:rPr lang="es-CL" sz="1600" b="0" i="1" dirty="0" smtClean="0">
                <a:solidFill>
                  <a:schemeClr val="tx1">
                    <a:lumMod val="75000"/>
                    <a:lumOff val="25000"/>
                  </a:schemeClr>
                </a:solidFill>
                <a:latin typeface="Verdana" pitchFamily="34" charset="0"/>
              </a:rPr>
              <a:t>Asian Harmonization Working Party </a:t>
            </a:r>
            <a:r>
              <a:rPr lang="es-CL" sz="1600" b="0" dirty="0" smtClean="0">
                <a:solidFill>
                  <a:schemeClr val="tx1">
                    <a:lumMod val="75000"/>
                    <a:lumOff val="25000"/>
                  </a:schemeClr>
                </a:solidFill>
                <a:latin typeface="Verdana" pitchFamily="34" charset="0"/>
              </a:rPr>
              <a:t>(AHWP)</a:t>
            </a:r>
          </a:p>
          <a:p>
            <a:pPr marL="296862" indent="-457200" algn="just">
              <a:buFont typeface="Arial"/>
              <a:buAutoNum type="arabicPeriod"/>
              <a:defRPr/>
            </a:pPr>
            <a:r>
              <a:rPr lang="es-CL" sz="1600" b="0" dirty="0" smtClean="0">
                <a:solidFill>
                  <a:schemeClr val="tx1">
                    <a:lumMod val="75000"/>
                    <a:lumOff val="25000"/>
                  </a:schemeClr>
                </a:solidFill>
                <a:latin typeface="Verdana" pitchFamily="34" charset="0"/>
              </a:rPr>
              <a:t>Organización Panamericana de la Salud (OPS)</a:t>
            </a:r>
          </a:p>
          <a:p>
            <a:pPr marL="296862" indent="-457200">
              <a:buFont typeface="Arial"/>
              <a:buAutoNum type="arabicPeriod"/>
              <a:defRPr/>
            </a:pPr>
            <a:endParaRPr lang="es-MX" dirty="0" smtClean="0">
              <a:solidFill>
                <a:schemeClr val="tx1">
                  <a:lumMod val="75000"/>
                  <a:lumOff val="25000"/>
                </a:schemeClr>
              </a:solidFill>
              <a:latin typeface="Verdana" pitchFamily="34" charset="0"/>
            </a:endParaRPr>
          </a:p>
        </p:txBody>
      </p:sp>
    </p:spTree>
    <p:extLst>
      <p:ext uri="{BB962C8B-B14F-4D97-AF65-F5344CB8AC3E}">
        <p14:creationId xmlns:p14="http://schemas.microsoft.com/office/powerpoint/2010/main" val="36643723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3 Marcador de contenido"/>
          <p:cNvSpPr>
            <a:spLocks noGrp="1"/>
          </p:cNvSpPr>
          <p:nvPr>
            <p:ph sz="quarter" idx="13"/>
          </p:nvPr>
        </p:nvSpPr>
        <p:spPr bwMode="auto">
          <a:xfrm>
            <a:off x="406400" y="1966913"/>
            <a:ext cx="8331200" cy="3794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fontAlgn="base">
              <a:spcAft>
                <a:spcPct val="0"/>
              </a:spcAft>
              <a:buFont typeface="Arial" charset="0"/>
              <a:buNone/>
            </a:pPr>
            <a:endParaRPr lang="es-CL" smtClean="0">
              <a:latin typeface="Verdana" pitchFamily="34" charset="0"/>
            </a:endParaRPr>
          </a:p>
        </p:txBody>
      </p:sp>
      <p:pic>
        <p:nvPicPr>
          <p:cNvPr id="60419" name="Picture 2"/>
          <p:cNvPicPr>
            <a:picLocks noGrp="1" noChangeAspect="1" noChangeArrowheads="1"/>
          </p:cNvPicPr>
          <p:nvPr>
            <p:ph sz="quarter" idx="12"/>
          </p:nvPr>
        </p:nvPicPr>
        <p:blipFill>
          <a:blip r:embed="rId2">
            <a:extLst>
              <a:ext uri="{28A0092B-C50C-407E-A947-70E740481C1C}">
                <a14:useLocalDpi xmlns:a14="http://schemas.microsoft.com/office/drawing/2010/main" val="0"/>
              </a:ext>
            </a:extLst>
          </a:blip>
          <a:srcRect/>
          <a:stretch>
            <a:fillRect/>
          </a:stretch>
        </p:blipFill>
        <p:spPr bwMode="auto">
          <a:xfrm>
            <a:off x="0" y="817563"/>
            <a:ext cx="8921750" cy="53482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20" name="2 Marcador de contenido"/>
          <p:cNvSpPr>
            <a:spLocks noGrp="1"/>
          </p:cNvSpPr>
          <p:nvPr>
            <p:ph sz="quarter" idx="12"/>
          </p:nvPr>
        </p:nvSpPr>
        <p:spPr bwMode="auto">
          <a:xfrm>
            <a:off x="406400" y="249238"/>
            <a:ext cx="8331200" cy="5873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ctr" fontAlgn="base">
              <a:spcAft>
                <a:spcPct val="0"/>
              </a:spcAft>
              <a:buFont typeface="Arial" charset="0"/>
              <a:buNone/>
            </a:pPr>
            <a:r>
              <a:rPr lang="es-CL" altLang="es-CL" smtClean="0">
                <a:solidFill>
                  <a:srgbClr val="00A79D"/>
                </a:solidFill>
                <a:latin typeface="Verdana" pitchFamily="34" charset="0"/>
              </a:rPr>
              <a:t>AHWP: 30 Países miembros a Diciembre de 2017</a:t>
            </a:r>
          </a:p>
        </p:txBody>
      </p:sp>
      <p:sp>
        <p:nvSpPr>
          <p:cNvPr id="3" name="2 Rectángulo"/>
          <p:cNvSpPr/>
          <p:nvPr/>
        </p:nvSpPr>
        <p:spPr>
          <a:xfrm>
            <a:off x="3692525" y="6291263"/>
            <a:ext cx="2236788" cy="368300"/>
          </a:xfrm>
          <a:prstGeom prst="rect">
            <a:avLst/>
          </a:prstGeom>
        </p:spPr>
        <p:txBody>
          <a:bodyPr wrap="none">
            <a:spAutoFit/>
          </a:bodyPr>
          <a:lstStyle/>
          <a:p>
            <a:pPr>
              <a:defRPr/>
            </a:pPr>
            <a:r>
              <a:rPr lang="es-CL" b="1" dirty="0">
                <a:solidFill>
                  <a:schemeClr val="tx1">
                    <a:lumMod val="65000"/>
                    <a:lumOff val="35000"/>
                  </a:schemeClr>
                </a:solidFill>
                <a:latin typeface="Verdana" pitchFamily="34" charset="0"/>
                <a:ea typeface="Verdana" pitchFamily="34" charset="0"/>
                <a:cs typeface="Verdana" pitchFamily="34" charset="0"/>
              </a:rPr>
              <a:t>www.ahwp.info</a:t>
            </a:r>
          </a:p>
        </p:txBody>
      </p:sp>
    </p:spTree>
    <p:extLst>
      <p:ext uri="{BB962C8B-B14F-4D97-AF65-F5344CB8AC3E}">
        <p14:creationId xmlns:p14="http://schemas.microsoft.com/office/powerpoint/2010/main" val="894751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2 Marcador de contenido"/>
          <p:cNvSpPr txBox="1">
            <a:spLocks/>
          </p:cNvSpPr>
          <p:nvPr/>
        </p:nvSpPr>
        <p:spPr bwMode="auto">
          <a:xfrm>
            <a:off x="347663" y="260350"/>
            <a:ext cx="8331200"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r>
              <a:rPr lang="es-CL" altLang="es-CL" sz="2000" b="1">
                <a:solidFill>
                  <a:srgbClr val="00A79D"/>
                </a:solidFill>
                <a:latin typeface="Verdana" pitchFamily="34" charset="0"/>
              </a:rPr>
              <a:t>AHWP (</a:t>
            </a:r>
            <a:r>
              <a:rPr lang="es-CL" altLang="es-CL" sz="2000" b="1" u="sng">
                <a:solidFill>
                  <a:srgbClr val="00A79D"/>
                </a:solidFill>
                <a:latin typeface="Verdana" pitchFamily="34" charset="0"/>
              </a:rPr>
              <a:t>A</a:t>
            </a:r>
            <a:r>
              <a:rPr lang="es-CL" altLang="es-CL" sz="2000" b="1">
                <a:solidFill>
                  <a:srgbClr val="00A79D"/>
                </a:solidFill>
                <a:latin typeface="Verdana" pitchFamily="34" charset="0"/>
              </a:rPr>
              <a:t>sian </a:t>
            </a:r>
            <a:r>
              <a:rPr lang="es-CL" altLang="es-CL" sz="2000" b="1" u="sng">
                <a:solidFill>
                  <a:srgbClr val="00A79D"/>
                </a:solidFill>
                <a:latin typeface="Verdana" pitchFamily="34" charset="0"/>
              </a:rPr>
              <a:t>H</a:t>
            </a:r>
            <a:r>
              <a:rPr lang="es-CL" altLang="es-CL" sz="2000" b="1">
                <a:solidFill>
                  <a:srgbClr val="00A79D"/>
                </a:solidFill>
                <a:latin typeface="Verdana" pitchFamily="34" charset="0"/>
              </a:rPr>
              <a:t>armonization </a:t>
            </a:r>
            <a:r>
              <a:rPr lang="es-CL" altLang="es-CL" sz="2000" b="1" u="sng">
                <a:solidFill>
                  <a:srgbClr val="00A79D"/>
                </a:solidFill>
                <a:latin typeface="Verdana" pitchFamily="34" charset="0"/>
              </a:rPr>
              <a:t>W</a:t>
            </a:r>
            <a:r>
              <a:rPr lang="es-CL" altLang="es-CL" sz="2000" b="1">
                <a:solidFill>
                  <a:srgbClr val="00A79D"/>
                </a:solidFill>
                <a:latin typeface="Verdana" pitchFamily="34" charset="0"/>
              </a:rPr>
              <a:t>orking </a:t>
            </a:r>
            <a:r>
              <a:rPr lang="es-CL" altLang="es-CL" sz="2000" b="1" u="sng">
                <a:solidFill>
                  <a:srgbClr val="00A79D"/>
                </a:solidFill>
                <a:latin typeface="Verdana" pitchFamily="34" charset="0"/>
              </a:rPr>
              <a:t>P</a:t>
            </a:r>
            <a:r>
              <a:rPr lang="es-CL" altLang="es-CL" sz="2000" b="1">
                <a:solidFill>
                  <a:srgbClr val="00A79D"/>
                </a:solidFill>
                <a:latin typeface="Verdana" pitchFamily="34" charset="0"/>
              </a:rPr>
              <a:t>arty)</a:t>
            </a:r>
          </a:p>
        </p:txBody>
      </p:sp>
      <p:sp>
        <p:nvSpPr>
          <p:cNvPr id="6" name="Content Placeholder 12"/>
          <p:cNvSpPr>
            <a:spLocks noGrp="1"/>
          </p:cNvSpPr>
          <p:nvPr>
            <p:ph idx="1"/>
          </p:nvPr>
        </p:nvSpPr>
        <p:spPr>
          <a:xfrm>
            <a:off x="411163" y="744538"/>
            <a:ext cx="8204200" cy="5688012"/>
          </a:xfrm>
        </p:spPr>
        <p:txBody>
          <a:bodyPr>
            <a:normAutofit fontScale="25000" lnSpcReduction="20000"/>
          </a:bodyPr>
          <a:lstStyle/>
          <a:p>
            <a:pPr marL="342900" indent="-342900" algn="just">
              <a:buFont typeface="Wingdings" pitchFamily="2" charset="2"/>
              <a:buChar char="q"/>
              <a:defRPr/>
            </a:pPr>
            <a:endParaRPr lang="es-MX" sz="6400" dirty="0">
              <a:solidFill>
                <a:srgbClr val="4D4D4D"/>
              </a:solidFill>
            </a:endParaRPr>
          </a:p>
          <a:p>
            <a:pPr marL="342900" indent="-342900" algn="just">
              <a:buFont typeface="Wingdings" pitchFamily="2" charset="2"/>
              <a:buChar char="q"/>
              <a:defRPr/>
            </a:pPr>
            <a:r>
              <a:rPr lang="es-MX" sz="6400" dirty="0" smtClean="0">
                <a:solidFill>
                  <a:srgbClr val="4D4D4D"/>
                </a:solidFill>
              </a:rPr>
              <a:t>AHWP </a:t>
            </a:r>
            <a:r>
              <a:rPr lang="es-MX" sz="6400" dirty="0">
                <a:solidFill>
                  <a:srgbClr val="4D4D4D"/>
                </a:solidFill>
              </a:rPr>
              <a:t>es una organización sin fines de lucro, cuyos objetivos son crear una directriz común para la armonización regulatoria de los dispositivos médicos </a:t>
            </a:r>
            <a:r>
              <a:rPr lang="es-MX" sz="6400" u="sng" dirty="0">
                <a:solidFill>
                  <a:srgbClr val="4D4D4D"/>
                </a:solidFill>
              </a:rPr>
              <a:t>en Asia y otras regiones</a:t>
            </a:r>
            <a:r>
              <a:rPr lang="es-MX" sz="6400" dirty="0">
                <a:solidFill>
                  <a:srgbClr val="4D4D4D"/>
                </a:solidFill>
              </a:rPr>
              <a:t>, fomentar una mejor comprensión sobre los beneficios de la armonización y facilitar la vinculación con </a:t>
            </a:r>
            <a:r>
              <a:rPr lang="es-MX" sz="6400" dirty="0" smtClean="0">
                <a:solidFill>
                  <a:srgbClr val="4D4D4D"/>
                </a:solidFill>
              </a:rPr>
              <a:t>el IMDRF, </a:t>
            </a:r>
            <a:r>
              <a:rPr lang="es-MX" sz="6400" dirty="0">
                <a:solidFill>
                  <a:srgbClr val="4D4D4D"/>
                </a:solidFill>
              </a:rPr>
              <a:t>APEC y otros organismos internacionales</a:t>
            </a:r>
            <a:r>
              <a:rPr lang="es-MX" sz="6400" dirty="0" smtClean="0">
                <a:solidFill>
                  <a:srgbClr val="4D4D4D"/>
                </a:solidFill>
              </a:rPr>
              <a:t>.</a:t>
            </a:r>
          </a:p>
          <a:p>
            <a:pPr algn="just">
              <a:defRPr/>
            </a:pPr>
            <a:endParaRPr lang="es-MX" sz="4000" dirty="0" smtClean="0">
              <a:solidFill>
                <a:srgbClr val="4D4D4D"/>
              </a:solidFill>
            </a:endParaRPr>
          </a:p>
          <a:p>
            <a:pPr marL="342900" indent="-342900" algn="just">
              <a:buFont typeface="Wingdings" pitchFamily="2" charset="2"/>
              <a:buChar char="q"/>
              <a:defRPr/>
            </a:pPr>
            <a:r>
              <a:rPr lang="es-MX" sz="6400" dirty="0">
                <a:solidFill>
                  <a:srgbClr val="4D4D4D"/>
                </a:solidFill>
              </a:rPr>
              <a:t>E</a:t>
            </a:r>
            <a:r>
              <a:rPr lang="es-MX" sz="6400" dirty="0" smtClean="0">
                <a:solidFill>
                  <a:srgbClr val="4D4D4D"/>
                </a:solidFill>
              </a:rPr>
              <a:t>stá </a:t>
            </a:r>
            <a:r>
              <a:rPr lang="es-MX" sz="6400" dirty="0">
                <a:solidFill>
                  <a:srgbClr val="4D4D4D"/>
                </a:solidFill>
              </a:rPr>
              <a:t>conformada por expertos </a:t>
            </a:r>
            <a:r>
              <a:rPr lang="es-MX" sz="6400" u="sng" dirty="0">
                <a:solidFill>
                  <a:srgbClr val="4D4D4D"/>
                </a:solidFill>
              </a:rPr>
              <a:t>representantes de las autoridades </a:t>
            </a:r>
            <a:r>
              <a:rPr lang="es-MX" sz="6400" u="sng" dirty="0" smtClean="0">
                <a:solidFill>
                  <a:srgbClr val="4D4D4D"/>
                </a:solidFill>
              </a:rPr>
              <a:t>reguladoras </a:t>
            </a:r>
            <a:r>
              <a:rPr lang="es-MX" sz="6400" u="sng" dirty="0">
                <a:solidFill>
                  <a:srgbClr val="4D4D4D"/>
                </a:solidFill>
              </a:rPr>
              <a:t>y de la industria</a:t>
            </a:r>
            <a:r>
              <a:rPr lang="es-MX" sz="6400" dirty="0">
                <a:solidFill>
                  <a:srgbClr val="4D4D4D"/>
                </a:solidFill>
              </a:rPr>
              <a:t> de dispositivos médicos de los estados miembros, los cuales se reúnen durante el año, con el propósito de armonizar los documentos y procedimientos guías que describen un modelo regulatorio mundial para dispositivos médicos. </a:t>
            </a:r>
          </a:p>
          <a:p>
            <a:pPr marL="342900" indent="-342900" algn="just">
              <a:buFont typeface="Wingdings" pitchFamily="2" charset="2"/>
              <a:buChar char="q"/>
              <a:defRPr/>
            </a:pPr>
            <a:endParaRPr lang="es-MX" sz="4000" dirty="0" smtClean="0">
              <a:solidFill>
                <a:srgbClr val="4D4D4D"/>
              </a:solidFill>
            </a:endParaRPr>
          </a:p>
          <a:p>
            <a:pPr marL="342900" indent="-342900" algn="just">
              <a:buFont typeface="Wingdings" pitchFamily="2" charset="2"/>
              <a:buChar char="q"/>
              <a:defRPr/>
            </a:pPr>
            <a:r>
              <a:rPr lang="es-MX" sz="6400" dirty="0" smtClean="0">
                <a:solidFill>
                  <a:srgbClr val="4D4D4D"/>
                </a:solidFill>
              </a:rPr>
              <a:t>La </a:t>
            </a:r>
            <a:r>
              <a:rPr lang="es-MX" sz="6400" dirty="0">
                <a:solidFill>
                  <a:srgbClr val="4D4D4D"/>
                </a:solidFill>
              </a:rPr>
              <a:t>participación </a:t>
            </a:r>
            <a:r>
              <a:rPr lang="es-MX" sz="6400" dirty="0" smtClean="0">
                <a:solidFill>
                  <a:srgbClr val="4D4D4D"/>
                </a:solidFill>
              </a:rPr>
              <a:t>de Chile como país miembro de este Grupo de Armonización desde el año 2009, ha permitido que los representantes del ISP asistan a los encuentros anuales, que tienen como propósito </a:t>
            </a:r>
            <a:r>
              <a:rPr lang="es-MX" sz="6400" dirty="0">
                <a:solidFill>
                  <a:srgbClr val="4D4D4D"/>
                </a:solidFill>
              </a:rPr>
              <a:t>intercambiar información entre los diferentes entes reguladores y grupos de la industria, a fin de lograr la convergencia en prácticas normativas relacionadas con la seguridad, efectividad y la calidad de dispositivos </a:t>
            </a:r>
            <a:r>
              <a:rPr lang="es-MX" sz="6400" dirty="0" smtClean="0">
                <a:solidFill>
                  <a:srgbClr val="4D4D4D"/>
                </a:solidFill>
              </a:rPr>
              <a:t>médicos.</a:t>
            </a:r>
          </a:p>
          <a:p>
            <a:pPr algn="just">
              <a:defRPr/>
            </a:pPr>
            <a:endParaRPr lang="es-MX" sz="4000" dirty="0">
              <a:solidFill>
                <a:srgbClr val="4D4D4D"/>
              </a:solidFill>
            </a:endParaRPr>
          </a:p>
          <a:p>
            <a:pPr marL="342900" indent="-342900" algn="just">
              <a:buFont typeface="Wingdings" pitchFamily="2" charset="2"/>
              <a:buChar char="q"/>
              <a:defRPr/>
            </a:pPr>
            <a:r>
              <a:rPr lang="es-MX" sz="6400" b="1" dirty="0" smtClean="0">
                <a:solidFill>
                  <a:srgbClr val="4D4D4D"/>
                </a:solidFill>
              </a:rPr>
              <a:t>Los </a:t>
            </a:r>
            <a:r>
              <a:rPr lang="es-MX" sz="6400" b="1" dirty="0">
                <a:solidFill>
                  <a:srgbClr val="4D4D4D"/>
                </a:solidFill>
              </a:rPr>
              <a:t>conocimientos adquiridos por </a:t>
            </a:r>
            <a:r>
              <a:rPr lang="es-MX" sz="6400" b="1" dirty="0" smtClean="0">
                <a:solidFill>
                  <a:srgbClr val="4D4D4D"/>
                </a:solidFill>
              </a:rPr>
              <a:t>los profesionales del ISP </a:t>
            </a:r>
            <a:r>
              <a:rPr lang="es-MX" sz="6400" b="1" dirty="0">
                <a:solidFill>
                  <a:srgbClr val="4D4D4D"/>
                </a:solidFill>
              </a:rPr>
              <a:t>asistentes </a:t>
            </a:r>
            <a:r>
              <a:rPr lang="es-MX" sz="6400" b="1" dirty="0" smtClean="0">
                <a:solidFill>
                  <a:srgbClr val="4D4D4D"/>
                </a:solidFill>
              </a:rPr>
              <a:t>han permitido obtener </a:t>
            </a:r>
            <a:r>
              <a:rPr lang="es-MX" sz="6400" b="1" dirty="0">
                <a:solidFill>
                  <a:srgbClr val="4D4D4D"/>
                </a:solidFill>
              </a:rPr>
              <a:t>una </a:t>
            </a:r>
            <a:r>
              <a:rPr lang="es-MX" sz="6400" b="1" u="sng" dirty="0">
                <a:solidFill>
                  <a:srgbClr val="4D4D4D"/>
                </a:solidFill>
              </a:rPr>
              <a:t>visión crítica de la actual regulación y control</a:t>
            </a:r>
            <a:r>
              <a:rPr lang="es-MX" sz="6400" b="1" dirty="0">
                <a:solidFill>
                  <a:srgbClr val="4D4D4D"/>
                </a:solidFill>
              </a:rPr>
              <a:t> de dispositivos médicos en Chile, en relación a las directrices internacionales.</a:t>
            </a:r>
            <a:endParaRPr lang="es-MX" sz="6400" b="1" dirty="0" smtClean="0">
              <a:solidFill>
                <a:srgbClr val="4D4D4D"/>
              </a:solidFill>
            </a:endParaRPr>
          </a:p>
          <a:p>
            <a:pPr marL="342900" indent="-342900" algn="just">
              <a:buFont typeface="Wingdings" pitchFamily="2" charset="2"/>
              <a:buChar char="q"/>
              <a:defRPr/>
            </a:pPr>
            <a:endParaRPr lang="es-MX" sz="5600" b="1" dirty="0">
              <a:solidFill>
                <a:srgbClr val="4D4D4D"/>
              </a:solidFill>
            </a:endParaRPr>
          </a:p>
          <a:p>
            <a:pPr marL="342900" indent="-342900" algn="just">
              <a:buFont typeface="Wingdings" pitchFamily="2" charset="2"/>
              <a:buChar char="q"/>
              <a:defRPr/>
            </a:pPr>
            <a:endParaRPr lang="es-CL" sz="2000" dirty="0" smtClean="0">
              <a:solidFill>
                <a:srgbClr val="4D4D4D"/>
              </a:solidFill>
            </a:endParaRPr>
          </a:p>
          <a:p>
            <a:pPr algn="just">
              <a:defRPr/>
            </a:pPr>
            <a:endParaRPr lang="es-CL" sz="2000" dirty="0" smtClean="0"/>
          </a:p>
          <a:p>
            <a:pPr algn="just">
              <a:defRPr/>
            </a:pPr>
            <a:endParaRPr lang="es-CL" sz="2000" dirty="0" smtClean="0"/>
          </a:p>
          <a:p>
            <a:pPr algn="just">
              <a:defRPr/>
            </a:pPr>
            <a:endParaRPr lang="es-CL" altLang="es-CL" sz="2000" dirty="0" smtClean="0">
              <a:latin typeface="Verdana" pitchFamily="34" charset="0"/>
              <a:ea typeface="Verdana" pitchFamily="34" charset="0"/>
              <a:cs typeface="Verdana" pitchFamily="34" charset="0"/>
            </a:endParaRPr>
          </a:p>
          <a:p>
            <a:pPr algn="just">
              <a:defRPr/>
            </a:pPr>
            <a:endParaRPr lang="es-CL" altLang="es-CL" sz="2000" dirty="0" smtClean="0">
              <a:latin typeface="Verdana" pitchFamily="34" charset="0"/>
              <a:ea typeface="Verdana" pitchFamily="34" charset="0"/>
              <a:cs typeface="Verdana" pitchFamily="34" charset="0"/>
            </a:endParaRPr>
          </a:p>
          <a:p>
            <a:pPr algn="just" fontAlgn="base">
              <a:spcBef>
                <a:spcPct val="0"/>
              </a:spcBef>
              <a:spcAft>
                <a:spcPct val="0"/>
              </a:spcAft>
              <a:buFont typeface="Arial" charset="0"/>
              <a:buNone/>
              <a:defRPr/>
            </a:pPr>
            <a:endParaRPr lang="en-US" altLang="es-CL" sz="1600" dirty="0" smtClean="0">
              <a:solidFill>
                <a:srgbClr val="4F81BD"/>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21448985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extLst>
              <p:ext uri="{D42A27DB-BD31-4B8C-83A1-F6EECF244321}">
                <p14:modId xmlns:p14="http://schemas.microsoft.com/office/powerpoint/2010/main" val="3117163933"/>
              </p:ext>
            </p:extLst>
          </p:nvPr>
        </p:nvGraphicFramePr>
        <p:xfrm>
          <a:off x="468313" y="2129048"/>
          <a:ext cx="8131175" cy="4559094"/>
        </p:xfrm>
        <a:graphic>
          <a:graphicData uri="http://schemas.openxmlformats.org/drawingml/2006/table">
            <a:tbl>
              <a:tblPr/>
              <a:tblGrid>
                <a:gridCol w="1808134"/>
                <a:gridCol w="6323041"/>
              </a:tblGrid>
              <a:tr h="506566">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sz="1600" b="1" i="0" u="none" strike="noStrike" cap="none" normalizeH="0" baseline="0" dirty="0" smtClean="0">
                          <a:ln>
                            <a:noFill/>
                          </a:ln>
                          <a:solidFill>
                            <a:srgbClr val="FFFFFF"/>
                          </a:solidFill>
                          <a:effectLst/>
                          <a:latin typeface="Verdana" pitchFamily="34" charset="0"/>
                          <a:cs typeface="Arial" charset="0"/>
                        </a:rPr>
                        <a:t>N° 1 (WG1)</a:t>
                      </a:r>
                    </a:p>
                  </a:txBody>
                  <a:tcPr marL="91435" marR="914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sz="1600" b="1" i="0" u="none" strike="noStrike" cap="none" normalizeH="0" baseline="0" dirty="0" smtClean="0">
                          <a:ln>
                            <a:noFill/>
                          </a:ln>
                          <a:solidFill>
                            <a:srgbClr val="FFFFFF"/>
                          </a:solidFill>
                          <a:effectLst/>
                          <a:latin typeface="Verdana" pitchFamily="34" charset="0"/>
                          <a:cs typeface="Arial" charset="0"/>
                        </a:rPr>
                        <a:t>Pre – comercialización : DM General</a:t>
                      </a:r>
                    </a:p>
                  </a:txBody>
                  <a:tcPr marL="91435" marR="914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A79C"/>
                    </a:solidFill>
                  </a:tcPr>
                </a:tc>
              </a:tr>
              <a:tr h="506566">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sz="1600" b="0" i="0" u="none" strike="noStrike" cap="none" normalizeH="0" baseline="0" dirty="0" smtClean="0">
                          <a:ln>
                            <a:noFill/>
                          </a:ln>
                          <a:solidFill>
                            <a:srgbClr val="000000"/>
                          </a:solidFill>
                          <a:effectLst/>
                          <a:latin typeface="Verdana" pitchFamily="34" charset="0"/>
                          <a:cs typeface="Arial" charset="0"/>
                        </a:rPr>
                        <a:t>N° 2 (WG2)</a:t>
                      </a:r>
                    </a:p>
                  </a:txBody>
                  <a:tcPr marL="91435" marR="9143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sz="1600" b="0" i="0" u="none" strike="noStrike" cap="none" normalizeH="0" baseline="0" dirty="0" smtClean="0">
                          <a:ln>
                            <a:noFill/>
                          </a:ln>
                          <a:solidFill>
                            <a:srgbClr val="000000"/>
                          </a:solidFill>
                          <a:effectLst/>
                          <a:latin typeface="Verdana" pitchFamily="34" charset="0"/>
                          <a:cs typeface="Arial" charset="0"/>
                        </a:rPr>
                        <a:t>Pre – comercialización : DMIV</a:t>
                      </a:r>
                    </a:p>
                  </a:txBody>
                  <a:tcPr marL="91435" marR="9143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06566">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sz="1600" b="0" i="0" u="none" strike="noStrike" cap="none" normalizeH="0" baseline="0" smtClean="0">
                          <a:ln>
                            <a:noFill/>
                          </a:ln>
                          <a:solidFill>
                            <a:srgbClr val="000000"/>
                          </a:solidFill>
                          <a:effectLst/>
                          <a:latin typeface="Verdana" pitchFamily="34" charset="0"/>
                          <a:cs typeface="Arial" charset="0"/>
                        </a:rPr>
                        <a:t>N° 3 (WG3)</a:t>
                      </a:r>
                    </a:p>
                  </a:txBody>
                  <a:tcPr marL="91435" marR="9143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sz="1600" b="0" i="0" u="none" strike="noStrike" cap="none" normalizeH="0" baseline="0" dirty="0" smtClean="0">
                          <a:ln>
                            <a:noFill/>
                          </a:ln>
                          <a:solidFill>
                            <a:srgbClr val="000000"/>
                          </a:solidFill>
                          <a:effectLst/>
                          <a:latin typeface="Verdana" pitchFamily="34" charset="0"/>
                          <a:cs typeface="Arial" charset="0"/>
                        </a:rPr>
                        <a:t>Pre – comercialización: Software como DM</a:t>
                      </a:r>
                    </a:p>
                  </a:txBody>
                  <a:tcPr marL="91435" marR="9143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06566">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sz="1600" b="0" i="0" u="none" strike="noStrike" cap="none" normalizeH="0" baseline="0" dirty="0" smtClean="0">
                          <a:ln>
                            <a:noFill/>
                          </a:ln>
                          <a:solidFill>
                            <a:srgbClr val="000000"/>
                          </a:solidFill>
                          <a:effectLst/>
                          <a:latin typeface="Verdana" pitchFamily="34" charset="0"/>
                          <a:cs typeface="Arial" charset="0"/>
                        </a:rPr>
                        <a:t>N° 4 (WG4)</a:t>
                      </a:r>
                    </a:p>
                  </a:txBody>
                  <a:tcPr marL="91435" marR="9143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sz="1600" b="0" i="0" u="none" strike="noStrike" cap="none" normalizeH="0" baseline="0" dirty="0" smtClean="0">
                          <a:ln>
                            <a:noFill/>
                          </a:ln>
                          <a:solidFill>
                            <a:srgbClr val="000000"/>
                          </a:solidFill>
                          <a:effectLst/>
                          <a:latin typeface="Verdana" pitchFamily="34" charset="0"/>
                          <a:cs typeface="Arial" charset="0"/>
                        </a:rPr>
                        <a:t>Post - comercialización</a:t>
                      </a:r>
                    </a:p>
                  </a:txBody>
                  <a:tcPr marL="91435" marR="9143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06566">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sz="1600" b="0" i="0" u="none" strike="noStrike" cap="none" normalizeH="0" baseline="0" smtClean="0">
                          <a:ln>
                            <a:noFill/>
                          </a:ln>
                          <a:solidFill>
                            <a:srgbClr val="000000"/>
                          </a:solidFill>
                          <a:effectLst/>
                          <a:latin typeface="Verdana" pitchFamily="34" charset="0"/>
                          <a:cs typeface="Arial" charset="0"/>
                        </a:rPr>
                        <a:t>N° 5 (WG5)</a:t>
                      </a:r>
                    </a:p>
                  </a:txBody>
                  <a:tcPr marL="91435" marR="9143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sz="1600" b="0" i="0" u="none" strike="noStrike" cap="none" normalizeH="0" baseline="0" dirty="0" smtClean="0">
                          <a:ln>
                            <a:noFill/>
                          </a:ln>
                          <a:solidFill>
                            <a:srgbClr val="000000"/>
                          </a:solidFill>
                          <a:effectLst/>
                          <a:latin typeface="Verdana" pitchFamily="34" charset="0"/>
                          <a:cs typeface="Arial" charset="0"/>
                        </a:rPr>
                        <a:t>Investigación Clínica</a:t>
                      </a:r>
                    </a:p>
                  </a:txBody>
                  <a:tcPr marL="91435" marR="9143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06566">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sz="1600" b="0" i="0" u="none" strike="noStrike" cap="none" normalizeH="0" baseline="0" dirty="0" smtClean="0">
                          <a:ln>
                            <a:noFill/>
                          </a:ln>
                          <a:solidFill>
                            <a:srgbClr val="000000"/>
                          </a:solidFill>
                          <a:effectLst/>
                          <a:latin typeface="Verdana" pitchFamily="34" charset="0"/>
                          <a:cs typeface="Arial" charset="0"/>
                        </a:rPr>
                        <a:t>N° 6 (WG6)</a:t>
                      </a:r>
                    </a:p>
                  </a:txBody>
                  <a:tcPr marL="91435" marR="9143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sz="1600" b="0" i="0" u="none" strike="noStrike" cap="none" normalizeH="0" baseline="0" dirty="0" smtClean="0">
                          <a:ln>
                            <a:noFill/>
                          </a:ln>
                          <a:solidFill>
                            <a:srgbClr val="000000"/>
                          </a:solidFill>
                          <a:effectLst/>
                          <a:latin typeface="Verdana" pitchFamily="34" charset="0"/>
                          <a:cs typeface="Arial" charset="0"/>
                        </a:rPr>
                        <a:t>Sistema de Gestión de la Calidad: Auditoría</a:t>
                      </a:r>
                    </a:p>
                  </a:txBody>
                  <a:tcPr marL="91435" marR="9143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06566">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sz="1600" b="0" i="0" u="none" strike="noStrike" cap="none" normalizeH="0" baseline="0" smtClean="0">
                          <a:ln>
                            <a:noFill/>
                          </a:ln>
                          <a:solidFill>
                            <a:srgbClr val="000000"/>
                          </a:solidFill>
                          <a:effectLst/>
                          <a:latin typeface="Verdana" pitchFamily="34" charset="0"/>
                          <a:cs typeface="Arial" charset="0"/>
                        </a:rPr>
                        <a:t>N° 7 (WG7)</a:t>
                      </a:r>
                    </a:p>
                  </a:txBody>
                  <a:tcPr marL="91435" marR="9143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sz="1600" b="0" i="0" u="none" strike="noStrike" cap="none" normalizeH="0" baseline="0" dirty="0" smtClean="0">
                          <a:ln>
                            <a:noFill/>
                          </a:ln>
                          <a:solidFill>
                            <a:srgbClr val="000000"/>
                          </a:solidFill>
                          <a:effectLst/>
                          <a:latin typeface="Verdana" pitchFamily="34" charset="0"/>
                          <a:cs typeface="Arial" charset="0"/>
                        </a:rPr>
                        <a:t>Sistema de Gestión de la Calidad: Implementación</a:t>
                      </a:r>
                    </a:p>
                  </a:txBody>
                  <a:tcPr marL="91435" marR="9143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06566">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sz="1600" b="0" i="0" u="none" strike="noStrike" cap="none" normalizeH="0" baseline="0" dirty="0" smtClean="0">
                          <a:ln>
                            <a:noFill/>
                          </a:ln>
                          <a:solidFill>
                            <a:srgbClr val="000000"/>
                          </a:solidFill>
                          <a:effectLst/>
                          <a:latin typeface="Verdana" pitchFamily="34" charset="0"/>
                          <a:cs typeface="Arial" charset="0"/>
                        </a:rPr>
                        <a:t>N° 8 (WG8)</a:t>
                      </a:r>
                    </a:p>
                  </a:txBody>
                  <a:tcPr marL="91435" marR="9143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sz="1600" b="0" i="0" u="none" strike="noStrike" cap="none" normalizeH="0" baseline="0" dirty="0" smtClean="0">
                          <a:ln>
                            <a:noFill/>
                          </a:ln>
                          <a:solidFill>
                            <a:srgbClr val="000000"/>
                          </a:solidFill>
                          <a:effectLst/>
                          <a:latin typeface="Verdana" pitchFamily="34" charset="0"/>
                          <a:cs typeface="Arial" charset="0"/>
                        </a:rPr>
                        <a:t>Normas</a:t>
                      </a:r>
                    </a:p>
                  </a:txBody>
                  <a:tcPr marL="91435" marR="9143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06566">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sz="1600" b="0" i="0" u="none" strike="noStrike" cap="none" normalizeH="0" baseline="0" dirty="0" smtClean="0">
                          <a:ln>
                            <a:noFill/>
                          </a:ln>
                          <a:solidFill>
                            <a:srgbClr val="000000"/>
                          </a:solidFill>
                          <a:effectLst/>
                          <a:latin typeface="Verdana" pitchFamily="34" charset="0"/>
                          <a:cs typeface="Arial" charset="0"/>
                        </a:rPr>
                        <a:t>N° 9 (WG9)</a:t>
                      </a:r>
                    </a:p>
                  </a:txBody>
                  <a:tcPr marL="91435" marR="9143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s-CL" sz="1600" b="0" i="0" u="none" strike="noStrike" cap="none" normalizeH="0" baseline="0" dirty="0" smtClean="0">
                          <a:ln>
                            <a:noFill/>
                          </a:ln>
                          <a:solidFill>
                            <a:srgbClr val="000000"/>
                          </a:solidFill>
                          <a:effectLst/>
                          <a:latin typeface="Verdana" pitchFamily="34" charset="0"/>
                          <a:cs typeface="Arial" charset="0"/>
                        </a:rPr>
                        <a:t>UDI &amp; Nomenclatura</a:t>
                      </a:r>
                    </a:p>
                  </a:txBody>
                  <a:tcPr marL="91435" marR="9143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62498" name="2 Marcador de contenido"/>
          <p:cNvSpPr>
            <a:spLocks noGrp="1"/>
          </p:cNvSpPr>
          <p:nvPr>
            <p:ph sz="quarter" idx="12"/>
          </p:nvPr>
        </p:nvSpPr>
        <p:spPr bwMode="auto">
          <a:xfrm>
            <a:off x="406400" y="207963"/>
            <a:ext cx="8331200" cy="7477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ctr" fontAlgn="base">
              <a:spcAft>
                <a:spcPct val="0"/>
              </a:spcAft>
              <a:buFont typeface="Arial" charset="0"/>
              <a:buNone/>
            </a:pPr>
            <a:r>
              <a:rPr lang="es-CL" altLang="es-CL" u="sng" dirty="0" smtClean="0">
                <a:solidFill>
                  <a:srgbClr val="00A79D"/>
                </a:solidFill>
                <a:latin typeface="Verdana" pitchFamily="34" charset="0"/>
              </a:rPr>
              <a:t>AHWP: Grupos de Trabajo</a:t>
            </a:r>
          </a:p>
        </p:txBody>
      </p:sp>
      <p:pic>
        <p:nvPicPr>
          <p:cNvPr id="62499" name="Imagen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521575" y="0"/>
            <a:ext cx="1216025"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12"/>
          <p:cNvSpPr>
            <a:spLocks noGrp="1"/>
          </p:cNvSpPr>
          <p:nvPr>
            <p:ph idx="1"/>
          </p:nvPr>
        </p:nvSpPr>
        <p:spPr>
          <a:xfrm>
            <a:off x="395288" y="793750"/>
            <a:ext cx="8204200" cy="1050925"/>
          </a:xfr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0800000" scaled="1"/>
            <a:tileRect/>
          </a:gradFill>
        </p:spPr>
        <p:txBody>
          <a:bodyPr>
            <a:normAutofit fontScale="70000" lnSpcReduction="20000"/>
          </a:bodyPr>
          <a:lstStyle/>
          <a:p>
            <a:pPr algn="just">
              <a:defRPr/>
            </a:pPr>
            <a:r>
              <a:rPr lang="es-MX" sz="2200" dirty="0">
                <a:solidFill>
                  <a:srgbClr val="4D4D4D"/>
                </a:solidFill>
              </a:rPr>
              <a:t>Esta organización está </a:t>
            </a:r>
            <a:r>
              <a:rPr lang="es-MX" sz="2200" dirty="0" smtClean="0">
                <a:solidFill>
                  <a:srgbClr val="4D4D4D"/>
                </a:solidFill>
              </a:rPr>
              <a:t>conformada por 9 Grupos </a:t>
            </a:r>
            <a:r>
              <a:rPr lang="es-MX" sz="2200" dirty="0">
                <a:solidFill>
                  <a:srgbClr val="4D4D4D"/>
                </a:solidFill>
              </a:rPr>
              <a:t>de </a:t>
            </a:r>
            <a:r>
              <a:rPr lang="es-MX" sz="2200" dirty="0" smtClean="0">
                <a:solidFill>
                  <a:srgbClr val="4D4D4D"/>
                </a:solidFill>
              </a:rPr>
              <a:t>Trabajo, cuya labor es desarrollar documentos técnicos dirigidos a fabricantes, importadores y distribuidores de DM, relacionados con temas regulatorios relevantes dentro del ciclo de vida de un DM, para contribuir con la armonización regulatoria. Todos los documentos se encuentran publicados en la página web de AHWP</a:t>
            </a:r>
            <a:r>
              <a:rPr lang="es-MX" sz="2200" dirty="0">
                <a:solidFill>
                  <a:schemeClr val="tx1"/>
                </a:solidFill>
              </a:rPr>
              <a:t>: </a:t>
            </a:r>
            <a:r>
              <a:rPr lang="es-MX" sz="2200" dirty="0" smtClean="0">
                <a:solidFill>
                  <a:srgbClr val="FFFF00"/>
                </a:solidFill>
                <a:hlinkClick r:id="rId4"/>
              </a:rPr>
              <a:t>www.ahwp.info</a:t>
            </a:r>
            <a:endParaRPr lang="es-MX" sz="2200" dirty="0" smtClean="0">
              <a:solidFill>
                <a:srgbClr val="FFFF00"/>
              </a:solidFill>
            </a:endParaRPr>
          </a:p>
          <a:p>
            <a:pPr algn="just">
              <a:defRPr/>
            </a:pPr>
            <a:endParaRPr lang="es-MX" sz="2200" dirty="0">
              <a:solidFill>
                <a:srgbClr val="4D4D4D"/>
              </a:solidFill>
            </a:endParaRPr>
          </a:p>
          <a:p>
            <a:pPr algn="just">
              <a:defRPr/>
            </a:pPr>
            <a:endParaRPr lang="es-MX" sz="2200" dirty="0" smtClean="0">
              <a:solidFill>
                <a:srgbClr val="4D4D4D"/>
              </a:solidFill>
            </a:endParaRPr>
          </a:p>
          <a:p>
            <a:pPr algn="just">
              <a:defRPr/>
            </a:pPr>
            <a:endParaRPr lang="es-MX" sz="5600" dirty="0" smtClean="0">
              <a:solidFill>
                <a:srgbClr val="4D4D4D"/>
              </a:solidFill>
            </a:endParaRPr>
          </a:p>
          <a:p>
            <a:pPr marL="342900" indent="-342900" algn="just">
              <a:buFont typeface="Wingdings" pitchFamily="2" charset="2"/>
              <a:buChar char="q"/>
              <a:defRPr/>
            </a:pPr>
            <a:endParaRPr lang="es-MX" sz="5600" dirty="0">
              <a:solidFill>
                <a:srgbClr val="4D4D4D"/>
              </a:solidFill>
            </a:endParaRPr>
          </a:p>
          <a:p>
            <a:pPr marL="342900" indent="-342900" algn="just">
              <a:buFont typeface="Wingdings" pitchFamily="2" charset="2"/>
              <a:buChar char="q"/>
              <a:defRPr/>
            </a:pPr>
            <a:endParaRPr lang="es-CL" sz="2000" dirty="0" smtClean="0">
              <a:solidFill>
                <a:srgbClr val="4D4D4D"/>
              </a:solidFill>
            </a:endParaRPr>
          </a:p>
          <a:p>
            <a:pPr algn="just">
              <a:defRPr/>
            </a:pPr>
            <a:endParaRPr lang="es-CL" sz="2000" dirty="0" smtClean="0"/>
          </a:p>
          <a:p>
            <a:pPr algn="just">
              <a:defRPr/>
            </a:pPr>
            <a:endParaRPr lang="es-CL" sz="2000" dirty="0" smtClean="0"/>
          </a:p>
          <a:p>
            <a:pPr algn="just">
              <a:defRPr/>
            </a:pPr>
            <a:endParaRPr lang="es-CL" altLang="es-CL" sz="2000" dirty="0" smtClean="0">
              <a:latin typeface="Verdana" pitchFamily="34" charset="0"/>
              <a:ea typeface="Verdana" pitchFamily="34" charset="0"/>
              <a:cs typeface="Verdana" pitchFamily="34" charset="0"/>
            </a:endParaRPr>
          </a:p>
          <a:p>
            <a:pPr algn="just">
              <a:defRPr/>
            </a:pPr>
            <a:endParaRPr lang="es-CL" altLang="es-CL" sz="2000" dirty="0" smtClean="0">
              <a:latin typeface="Verdana" pitchFamily="34" charset="0"/>
              <a:ea typeface="Verdana" pitchFamily="34" charset="0"/>
              <a:cs typeface="Verdana" pitchFamily="34" charset="0"/>
            </a:endParaRPr>
          </a:p>
          <a:p>
            <a:pPr algn="just" fontAlgn="base">
              <a:spcBef>
                <a:spcPct val="0"/>
              </a:spcBef>
              <a:spcAft>
                <a:spcPct val="0"/>
              </a:spcAft>
              <a:buFont typeface="Arial" charset="0"/>
              <a:buNone/>
              <a:defRPr/>
            </a:pPr>
            <a:endParaRPr lang="en-US" altLang="es-CL" sz="1600" dirty="0" smtClean="0">
              <a:solidFill>
                <a:srgbClr val="4F81BD"/>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19669174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1630926259"/>
              </p:ext>
            </p:extLst>
          </p:nvPr>
        </p:nvGraphicFramePr>
        <p:xfrm>
          <a:off x="1474638" y="1012569"/>
          <a:ext cx="5799619" cy="42691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3491"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41738" y="3176588"/>
            <a:ext cx="1514475" cy="731837"/>
          </a:xfrm>
          <a:prstGeom prst="rect">
            <a:avLst/>
          </a:prstGeom>
          <a:noFill/>
          <a:ln w="9525">
            <a:solidFill>
              <a:srgbClr val="5F5F5F"/>
            </a:solidFill>
            <a:miter lim="800000"/>
            <a:headEnd/>
            <a:tailEnd/>
          </a:ln>
          <a:extLst>
            <a:ext uri="{909E8E84-426E-40DD-AFC4-6F175D3DCCD1}">
              <a14:hiddenFill xmlns:a14="http://schemas.microsoft.com/office/drawing/2010/main">
                <a:solidFill>
                  <a:srgbClr val="FFFFFF"/>
                </a:solidFill>
              </a14:hiddenFill>
            </a:ext>
          </a:extLst>
        </p:spPr>
      </p:pic>
      <p:sp>
        <p:nvSpPr>
          <p:cNvPr id="63492" name="2 Marcador de contenido"/>
          <p:cNvSpPr>
            <a:spLocks noGrp="1"/>
          </p:cNvSpPr>
          <p:nvPr>
            <p:ph sz="quarter" idx="12"/>
          </p:nvPr>
        </p:nvSpPr>
        <p:spPr bwMode="auto">
          <a:xfrm>
            <a:off x="406400" y="249238"/>
            <a:ext cx="8331200" cy="5873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ctr" fontAlgn="base">
              <a:spcAft>
                <a:spcPct val="0"/>
              </a:spcAft>
              <a:buFontTx/>
              <a:buNone/>
            </a:pPr>
            <a:r>
              <a:rPr lang="es-CL" altLang="es-CL" sz="2400" dirty="0" smtClean="0">
                <a:solidFill>
                  <a:srgbClr val="00A79D"/>
                </a:solidFill>
                <a:latin typeface="Verdana" pitchFamily="34" charset="0"/>
              </a:rPr>
              <a:t>AHWP e IMDRF: Trabajo Colaborativo con otras Organizaciones</a:t>
            </a:r>
          </a:p>
        </p:txBody>
      </p:sp>
      <p:pic>
        <p:nvPicPr>
          <p:cNvPr id="63493"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41738" y="2489200"/>
            <a:ext cx="1514475" cy="687388"/>
          </a:xfrm>
          <a:prstGeom prst="rect">
            <a:avLst/>
          </a:prstGeom>
          <a:noFill/>
          <a:ln w="9525">
            <a:solidFill>
              <a:srgbClr val="4D4D4D"/>
            </a:solidFill>
            <a:miter lim="800000"/>
            <a:headEnd/>
            <a:tailEnd/>
          </a:ln>
          <a:extLst>
            <a:ext uri="{909E8E84-426E-40DD-AFC4-6F175D3DCCD1}">
              <a14:hiddenFill xmlns:a14="http://schemas.microsoft.com/office/drawing/2010/main">
                <a:solidFill>
                  <a:srgbClr val="FFFFFF"/>
                </a:solidFill>
              </a14:hiddenFill>
            </a:ext>
          </a:extLst>
        </p:spPr>
      </p:pic>
      <p:pic>
        <p:nvPicPr>
          <p:cNvPr id="63494" name="Picture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339975" y="2832894"/>
            <a:ext cx="9112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5" name="Picture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098925" y="1266683"/>
            <a:ext cx="581025"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6" name="Picture 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989387" y="4448175"/>
            <a:ext cx="800100"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7" name="Picture 1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566794" y="2832894"/>
            <a:ext cx="8667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1 Marcador de contenido"/>
          <p:cNvSpPr>
            <a:spLocks noGrp="1"/>
          </p:cNvSpPr>
          <p:nvPr>
            <p:ph idx="1"/>
          </p:nvPr>
        </p:nvSpPr>
        <p:spPr>
          <a:xfrm>
            <a:off x="393700" y="5589588"/>
            <a:ext cx="8208963" cy="1152525"/>
          </a:xfr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p:spPr>
        <p:txBody>
          <a:bodyPr>
            <a:normAutofit fontScale="92500" lnSpcReduction="10000"/>
          </a:bodyPr>
          <a:lstStyle/>
          <a:p>
            <a:pPr algn="just">
              <a:defRPr/>
            </a:pPr>
            <a:r>
              <a:rPr lang="es-MX" sz="1600" b="1" dirty="0" smtClean="0">
                <a:solidFill>
                  <a:schemeClr val="tx1"/>
                </a:solidFill>
              </a:rPr>
              <a:t>IMDRF y AHWP realizan un trabajo colaborativo entre ambos, pero además con otros organismos e instituciones relacionadas con la regulación de dispositivos médicos, tales como la OMS, OPS, ISO (Organización Internacional de Normalización) y APEC (Foro de Cooperación Económica de Asia – Pacífico).</a:t>
            </a:r>
          </a:p>
          <a:p>
            <a:pPr>
              <a:defRPr/>
            </a:pPr>
            <a:endParaRPr lang="es-MX" dirty="0"/>
          </a:p>
          <a:p>
            <a:pPr>
              <a:defRPr/>
            </a:pPr>
            <a:endParaRPr lang="es-CL" dirty="0"/>
          </a:p>
        </p:txBody>
      </p:sp>
    </p:spTree>
    <p:extLst>
      <p:ext uri="{BB962C8B-B14F-4D97-AF65-F5344CB8AC3E}">
        <p14:creationId xmlns:p14="http://schemas.microsoft.com/office/powerpoint/2010/main" val="36349809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ClipArt Placeholder 5" descr="14388911417_2b6cf5e298_o.jpg"/>
          <p:cNvPicPr>
            <a:picLocks noGrp="1" noChangeAspect="1"/>
          </p:cNvPicPr>
          <p:nvPr>
            <p:ph type="clipArt" sz="quarter" idx="4294967295"/>
          </p:nvPr>
        </p:nvPicPr>
        <p:blipFill>
          <a:blip r:embed="rId3">
            <a:extLst>
              <a:ext uri="{28A0092B-C50C-407E-A947-70E740481C1C}">
                <a14:useLocalDpi xmlns:a14="http://schemas.microsoft.com/office/drawing/2010/main" val="0"/>
              </a:ext>
            </a:extLst>
          </a:blip>
          <a:srcRect/>
          <a:stretch>
            <a:fillRect/>
          </a:stretch>
        </p:blipFill>
        <p:spPr bwMode="auto">
          <a:xfrm>
            <a:off x="0" y="14288"/>
            <a:ext cx="2781300" cy="68294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Content Placeholder 10"/>
          <p:cNvSpPr>
            <a:spLocks noGrp="1"/>
          </p:cNvSpPr>
          <p:nvPr>
            <p:ph sz="quarter" idx="11"/>
          </p:nvPr>
        </p:nvSpPr>
        <p:spPr bwMode="auto">
          <a:xfrm>
            <a:off x="3286125" y="1133475"/>
            <a:ext cx="5172075" cy="4086225"/>
          </a:xfrm>
          <a:extLst/>
        </p:spPr>
        <p:txBody>
          <a:bodyPr wrap="square" lIns="91440" tIns="45720" rIns="91440" bIns="45720" numCol="1" anchor="t" anchorCtr="0" compatLnSpc="1">
            <a:prstTxWarp prst="textNoShape">
              <a:avLst/>
            </a:prstTxWarp>
          </a:bodyPr>
          <a:lstStyle/>
          <a:p>
            <a:pPr marL="342900" indent="-342900" eaLnBrk="1" hangingPunct="1">
              <a:lnSpc>
                <a:spcPct val="150000"/>
              </a:lnSpc>
              <a:buFont typeface="Arial" charset="0"/>
              <a:buAutoNum type="arabicPeriod"/>
              <a:defRPr/>
            </a:pPr>
            <a:r>
              <a:rPr lang="es-CL" sz="1800" dirty="0" smtClean="0">
                <a:solidFill>
                  <a:schemeClr val="tx1">
                    <a:lumMod val="75000"/>
                    <a:lumOff val="25000"/>
                  </a:schemeClr>
                </a:solidFill>
                <a:latin typeface="Verdana" pitchFamily="34" charset="0"/>
                <a:ea typeface="Verdana" pitchFamily="34" charset="0"/>
                <a:cs typeface="Verdana" pitchFamily="34" charset="0"/>
              </a:rPr>
              <a:t>Antecedentes y Contexto</a:t>
            </a:r>
          </a:p>
          <a:p>
            <a:pPr marL="342900" indent="-342900" eaLnBrk="1" hangingPunct="1">
              <a:lnSpc>
                <a:spcPct val="150000"/>
              </a:lnSpc>
              <a:buFont typeface="Arial" charset="0"/>
              <a:buAutoNum type="arabicPeriod"/>
              <a:defRPr/>
            </a:pPr>
            <a:endParaRPr lang="es-CL" sz="600" dirty="0" smtClean="0">
              <a:solidFill>
                <a:schemeClr val="tx1">
                  <a:lumMod val="75000"/>
                  <a:lumOff val="25000"/>
                </a:schemeClr>
              </a:solidFill>
              <a:latin typeface="Verdana" pitchFamily="34" charset="0"/>
              <a:ea typeface="Verdana" pitchFamily="34" charset="0"/>
              <a:cs typeface="Verdana" pitchFamily="34" charset="0"/>
            </a:endParaRPr>
          </a:p>
          <a:p>
            <a:pPr marL="342900" indent="-342900" eaLnBrk="1" hangingPunct="1">
              <a:lnSpc>
                <a:spcPct val="150000"/>
              </a:lnSpc>
              <a:buFont typeface="Arial" charset="0"/>
              <a:buAutoNum type="arabicPeriod"/>
              <a:defRPr/>
            </a:pPr>
            <a:r>
              <a:rPr lang="es-CL" sz="1800" dirty="0" smtClean="0">
                <a:solidFill>
                  <a:schemeClr val="tx1">
                    <a:lumMod val="75000"/>
                    <a:lumOff val="25000"/>
                  </a:schemeClr>
                </a:solidFill>
                <a:latin typeface="Verdana" pitchFamily="34" charset="0"/>
                <a:ea typeface="Verdana" pitchFamily="34" charset="0"/>
                <a:cs typeface="Verdana" pitchFamily="34" charset="0"/>
              </a:rPr>
              <a:t>Modelo Global Marco Regulatorio de DM</a:t>
            </a:r>
          </a:p>
          <a:p>
            <a:pPr marL="342900" indent="-342900" eaLnBrk="1" hangingPunct="1">
              <a:lnSpc>
                <a:spcPct val="150000"/>
              </a:lnSpc>
              <a:buFont typeface="Arial" charset="0"/>
              <a:buAutoNum type="arabicPeriod"/>
              <a:defRPr/>
            </a:pPr>
            <a:r>
              <a:rPr lang="es-CL" sz="1800" dirty="0" smtClean="0">
                <a:solidFill>
                  <a:schemeClr val="tx1">
                    <a:lumMod val="75000"/>
                    <a:lumOff val="25000"/>
                  </a:schemeClr>
                </a:solidFill>
                <a:latin typeface="Verdana" pitchFamily="34" charset="0"/>
                <a:ea typeface="Verdana" pitchFamily="34" charset="0"/>
                <a:cs typeface="Verdana" pitchFamily="34" charset="0"/>
              </a:rPr>
              <a:t>Situación Actual</a:t>
            </a:r>
          </a:p>
          <a:p>
            <a:pPr marL="342900" indent="-342900" eaLnBrk="1" hangingPunct="1">
              <a:lnSpc>
                <a:spcPct val="150000"/>
              </a:lnSpc>
              <a:buFont typeface="Arial" charset="0"/>
              <a:buAutoNum type="arabicPeriod"/>
              <a:defRPr/>
            </a:pPr>
            <a:endParaRPr lang="es-CL" sz="600" dirty="0" smtClean="0">
              <a:solidFill>
                <a:schemeClr val="tx1">
                  <a:lumMod val="75000"/>
                  <a:lumOff val="25000"/>
                </a:schemeClr>
              </a:solidFill>
              <a:latin typeface="Verdana" pitchFamily="34" charset="0"/>
              <a:ea typeface="Verdana" pitchFamily="34" charset="0"/>
              <a:cs typeface="Verdana" pitchFamily="34" charset="0"/>
            </a:endParaRPr>
          </a:p>
          <a:p>
            <a:pPr marL="342900" indent="-342900" eaLnBrk="1" hangingPunct="1">
              <a:lnSpc>
                <a:spcPct val="150000"/>
              </a:lnSpc>
              <a:buFont typeface="Arial" charset="0"/>
              <a:buAutoNum type="arabicPeriod"/>
              <a:defRPr/>
            </a:pPr>
            <a:r>
              <a:rPr lang="es-CL" sz="1800" dirty="0" smtClean="0">
                <a:solidFill>
                  <a:schemeClr val="tx1">
                    <a:lumMod val="75000"/>
                    <a:lumOff val="25000"/>
                  </a:schemeClr>
                </a:solidFill>
                <a:latin typeface="Verdana" pitchFamily="34" charset="0"/>
                <a:ea typeface="Verdana" pitchFamily="34" charset="0"/>
                <a:cs typeface="Verdana" pitchFamily="34" charset="0"/>
              </a:rPr>
              <a:t>Acciones y Gestiones Realizadas</a:t>
            </a:r>
          </a:p>
          <a:p>
            <a:pPr marL="342900" indent="-342900" eaLnBrk="1" hangingPunct="1">
              <a:lnSpc>
                <a:spcPct val="150000"/>
              </a:lnSpc>
              <a:buFont typeface="Arial" charset="0"/>
              <a:buAutoNum type="arabicPeriod"/>
              <a:defRPr/>
            </a:pPr>
            <a:endParaRPr lang="es-CL" sz="600" dirty="0" smtClean="0">
              <a:solidFill>
                <a:schemeClr val="tx1">
                  <a:lumMod val="75000"/>
                  <a:lumOff val="25000"/>
                </a:schemeClr>
              </a:solidFill>
              <a:latin typeface="Verdana" pitchFamily="34" charset="0"/>
              <a:ea typeface="Verdana" pitchFamily="34" charset="0"/>
              <a:cs typeface="Verdana" pitchFamily="34" charset="0"/>
            </a:endParaRPr>
          </a:p>
          <a:p>
            <a:pPr marL="342900" indent="-342900" eaLnBrk="1" hangingPunct="1">
              <a:lnSpc>
                <a:spcPct val="150000"/>
              </a:lnSpc>
              <a:buFont typeface="Arial" charset="0"/>
              <a:buAutoNum type="arabicPeriod"/>
              <a:defRPr/>
            </a:pPr>
            <a:r>
              <a:rPr lang="es-CL" sz="1800" dirty="0" smtClean="0">
                <a:solidFill>
                  <a:schemeClr val="tx1">
                    <a:lumMod val="75000"/>
                    <a:lumOff val="25000"/>
                  </a:schemeClr>
                </a:solidFill>
                <a:latin typeface="Verdana" pitchFamily="34" charset="0"/>
                <a:ea typeface="Verdana" pitchFamily="34" charset="0"/>
                <a:cs typeface="Verdana" pitchFamily="34" charset="0"/>
              </a:rPr>
              <a:t>Ejes del Trabajo Actual</a:t>
            </a:r>
          </a:p>
          <a:p>
            <a:pPr marL="342900" indent="-342900" eaLnBrk="1" hangingPunct="1">
              <a:lnSpc>
                <a:spcPct val="150000"/>
              </a:lnSpc>
              <a:buFont typeface="Arial" charset="0"/>
              <a:buAutoNum type="arabicPeriod"/>
              <a:defRPr/>
            </a:pPr>
            <a:endParaRPr lang="es-CL" sz="600" dirty="0">
              <a:solidFill>
                <a:schemeClr val="tx1">
                  <a:lumMod val="75000"/>
                  <a:lumOff val="25000"/>
                </a:schemeClr>
              </a:solidFill>
              <a:latin typeface="Verdana" pitchFamily="34" charset="0"/>
              <a:ea typeface="Verdana" pitchFamily="34" charset="0"/>
              <a:cs typeface="Verdana" pitchFamily="34" charset="0"/>
            </a:endParaRPr>
          </a:p>
          <a:p>
            <a:pPr marL="342900" indent="-342900" eaLnBrk="1" hangingPunct="1">
              <a:lnSpc>
                <a:spcPct val="150000"/>
              </a:lnSpc>
              <a:buFont typeface="Arial" charset="0"/>
              <a:buAutoNum type="arabicPeriod"/>
              <a:defRPr/>
            </a:pPr>
            <a:r>
              <a:rPr lang="es-CL" sz="1800" dirty="0" smtClean="0">
                <a:solidFill>
                  <a:schemeClr val="tx1">
                    <a:lumMod val="75000"/>
                    <a:lumOff val="25000"/>
                  </a:schemeClr>
                </a:solidFill>
                <a:latin typeface="Verdana" pitchFamily="34" charset="0"/>
                <a:ea typeface="Verdana" pitchFamily="34" charset="0"/>
                <a:cs typeface="Verdana" pitchFamily="34" charset="0"/>
              </a:rPr>
              <a:t>Desafíos</a:t>
            </a:r>
          </a:p>
          <a:p>
            <a:pPr marL="342900" indent="-342900" eaLnBrk="1" hangingPunct="1">
              <a:lnSpc>
                <a:spcPct val="150000"/>
              </a:lnSpc>
              <a:buFont typeface="Arial" charset="0"/>
              <a:buAutoNum type="arabicPeriod"/>
              <a:defRPr/>
            </a:pPr>
            <a:endParaRPr lang="es-CL" sz="600" dirty="0" smtClean="0">
              <a:solidFill>
                <a:schemeClr val="tx1">
                  <a:lumMod val="75000"/>
                  <a:lumOff val="25000"/>
                </a:schemeClr>
              </a:solidFill>
              <a:latin typeface="Verdana" pitchFamily="34" charset="0"/>
              <a:ea typeface="Verdana" pitchFamily="34" charset="0"/>
              <a:cs typeface="Verdana" pitchFamily="34" charset="0"/>
            </a:endParaRPr>
          </a:p>
          <a:p>
            <a:pPr marL="342900" indent="-342900" eaLnBrk="1" hangingPunct="1">
              <a:lnSpc>
                <a:spcPct val="150000"/>
              </a:lnSpc>
              <a:buFont typeface="Arial" charset="0"/>
              <a:buAutoNum type="arabicPeriod"/>
              <a:defRPr/>
            </a:pPr>
            <a:r>
              <a:rPr lang="es-CL" sz="1800" dirty="0" smtClean="0">
                <a:solidFill>
                  <a:schemeClr val="tx1">
                    <a:lumMod val="75000"/>
                    <a:lumOff val="25000"/>
                  </a:schemeClr>
                </a:solidFill>
                <a:latin typeface="Verdana" pitchFamily="34" charset="0"/>
                <a:ea typeface="Verdana" pitchFamily="34" charset="0"/>
                <a:cs typeface="Verdana" pitchFamily="34" charset="0"/>
              </a:rPr>
              <a:t>Reflexiones Finales</a:t>
            </a:r>
            <a:endParaRPr lang="es-CL" sz="1800" dirty="0">
              <a:solidFill>
                <a:schemeClr val="tx1">
                  <a:lumMod val="75000"/>
                  <a:lumOff val="25000"/>
                </a:schemeClr>
              </a:solidFill>
              <a:latin typeface="Verdana" pitchFamily="34" charset="0"/>
              <a:ea typeface="Verdana" pitchFamily="34" charset="0"/>
              <a:cs typeface="Verdana" pitchFamily="34" charset="0"/>
            </a:endParaRPr>
          </a:p>
        </p:txBody>
      </p:sp>
      <p:pic>
        <p:nvPicPr>
          <p:cNvPr id="65540" name="Picture 13" descr="Complemento-Logo-Gobierno-160x14px.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06400" y="0"/>
            <a:ext cx="20320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541" name="5 Rectángulo"/>
          <p:cNvSpPr>
            <a:spLocks noChangeArrowheads="1"/>
          </p:cNvSpPr>
          <p:nvPr/>
        </p:nvSpPr>
        <p:spPr bwMode="auto">
          <a:xfrm>
            <a:off x="3295650" y="387350"/>
            <a:ext cx="55435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lgn="just"/>
            <a:r>
              <a:rPr lang="es-CL" b="1">
                <a:solidFill>
                  <a:srgbClr val="00A79D"/>
                </a:solidFill>
                <a:latin typeface="Verdana" pitchFamily="34" charset="0"/>
              </a:rPr>
              <a:t>CONTENIDOS</a:t>
            </a:r>
          </a:p>
        </p:txBody>
      </p:sp>
      <p:sp>
        <p:nvSpPr>
          <p:cNvPr id="6" name="5 Rectángulo"/>
          <p:cNvSpPr/>
          <p:nvPr/>
        </p:nvSpPr>
        <p:spPr>
          <a:xfrm>
            <a:off x="3295650" y="3943350"/>
            <a:ext cx="5172075" cy="485775"/>
          </a:xfrm>
          <a:prstGeom prst="rect">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spTree>
    <p:extLst>
      <p:ext uri="{BB962C8B-B14F-4D97-AF65-F5344CB8AC3E}">
        <p14:creationId xmlns:p14="http://schemas.microsoft.com/office/powerpoint/2010/main" val="39105712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Content Placeholder 13"/>
          <p:cNvSpPr>
            <a:spLocks noGrp="1"/>
          </p:cNvSpPr>
          <p:nvPr>
            <p:ph sz="quarter" idx="12"/>
          </p:nvPr>
        </p:nvSpPr>
        <p:spPr bwMode="auto">
          <a:xfrm>
            <a:off x="287338" y="296863"/>
            <a:ext cx="8501062" cy="7477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ctr" fontAlgn="base">
              <a:spcAft>
                <a:spcPct val="0"/>
              </a:spcAft>
              <a:buFont typeface="Arial" charset="0"/>
              <a:buNone/>
            </a:pPr>
            <a:r>
              <a:rPr lang="es-CL" altLang="es-CL" sz="1800" smtClean="0">
                <a:solidFill>
                  <a:srgbClr val="00A79D"/>
                </a:solidFill>
                <a:latin typeface="Verdana" pitchFamily="34" charset="0"/>
                <a:ea typeface="MS PGothic" pitchFamily="34" charset="-128"/>
              </a:rPr>
              <a:t>Consideraciones para el desarrollo de los Ejes de Trabajo:</a:t>
            </a:r>
          </a:p>
        </p:txBody>
      </p:sp>
      <p:graphicFrame>
        <p:nvGraphicFramePr>
          <p:cNvPr id="12" name="11 Diagrama"/>
          <p:cNvGraphicFramePr/>
          <p:nvPr>
            <p:extLst>
              <p:ext uri="{D42A27DB-BD31-4B8C-83A1-F6EECF244321}">
                <p14:modId xmlns:p14="http://schemas.microsoft.com/office/powerpoint/2010/main" val="1495896179"/>
              </p:ext>
            </p:extLst>
          </p:nvPr>
        </p:nvGraphicFramePr>
        <p:xfrm>
          <a:off x="899592" y="836712"/>
          <a:ext cx="7488832"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2228" name="12 Grupo"/>
          <p:cNvGrpSpPr>
            <a:grpSpLocks/>
          </p:cNvGrpSpPr>
          <p:nvPr/>
        </p:nvGrpSpPr>
        <p:grpSpPr bwMode="auto">
          <a:xfrm>
            <a:off x="879475" y="4456113"/>
            <a:ext cx="7488238" cy="1133475"/>
            <a:chOff x="0" y="2032000"/>
            <a:chExt cx="7488832" cy="936000"/>
          </a:xfrm>
          <a:solidFill>
            <a:srgbClr val="F9796F"/>
          </a:solidFill>
        </p:grpSpPr>
        <p:sp>
          <p:nvSpPr>
            <p:cNvPr id="14" name="13 Rectángulo redondeado"/>
            <p:cNvSpPr/>
            <p:nvPr/>
          </p:nvSpPr>
          <p:spPr>
            <a:xfrm>
              <a:off x="0" y="2032000"/>
              <a:ext cx="7488832" cy="936000"/>
            </a:xfrm>
            <a:prstGeom prst="roundRect">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 name="14 Rectángulo"/>
            <p:cNvSpPr/>
            <p:nvPr/>
          </p:nvSpPr>
          <p:spPr>
            <a:xfrm>
              <a:off x="46042" y="2077882"/>
              <a:ext cx="7396749" cy="844235"/>
            </a:xfrm>
            <a:prstGeom prst="rect">
              <a:avLst/>
            </a:prstGeom>
            <a:grpFill/>
          </p:spPr>
          <p:style>
            <a:lnRef idx="0">
              <a:scrgbClr r="0" g="0" b="0"/>
            </a:lnRef>
            <a:fillRef idx="0">
              <a:scrgbClr r="0" g="0" b="0"/>
            </a:fillRef>
            <a:effectRef idx="0">
              <a:scrgbClr r="0" g="0" b="0"/>
            </a:effectRef>
            <a:fontRef idx="minor">
              <a:schemeClr val="lt1"/>
            </a:fontRef>
          </p:style>
          <p:txBody>
            <a:bodyPr lIns="148590" tIns="148590" rIns="148590" bIns="148590" spcCol="1270" anchor="ctr"/>
            <a:lstStyle/>
            <a:p>
              <a:pPr defTabSz="1733550">
                <a:lnSpc>
                  <a:spcPct val="90000"/>
                </a:lnSpc>
                <a:spcAft>
                  <a:spcPct val="35000"/>
                </a:spcAft>
                <a:defRPr/>
              </a:pPr>
              <a:endParaRPr lang="es-CL" sz="3900"/>
            </a:p>
          </p:txBody>
        </p:sp>
      </p:grpSp>
      <p:grpSp>
        <p:nvGrpSpPr>
          <p:cNvPr id="52229" name="15 Grupo"/>
          <p:cNvGrpSpPr>
            <a:grpSpLocks/>
          </p:cNvGrpSpPr>
          <p:nvPr/>
        </p:nvGrpSpPr>
        <p:grpSpPr bwMode="auto">
          <a:xfrm>
            <a:off x="863600" y="5624513"/>
            <a:ext cx="7488238" cy="1062037"/>
            <a:chOff x="0" y="1152130"/>
            <a:chExt cx="7488832" cy="973440"/>
          </a:xfrm>
          <a:solidFill>
            <a:srgbClr val="00A79D"/>
          </a:solidFill>
        </p:grpSpPr>
        <p:sp>
          <p:nvSpPr>
            <p:cNvPr id="17" name="16 Rectángulo redondeado"/>
            <p:cNvSpPr/>
            <p:nvPr/>
          </p:nvSpPr>
          <p:spPr>
            <a:xfrm>
              <a:off x="0" y="1152130"/>
              <a:ext cx="7488832" cy="973440"/>
            </a:xfrm>
            <a:prstGeom prst="roundRect">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17 Rectángulo"/>
            <p:cNvSpPr/>
            <p:nvPr/>
          </p:nvSpPr>
          <p:spPr>
            <a:xfrm>
              <a:off x="47629" y="1200147"/>
              <a:ext cx="7393574" cy="877406"/>
            </a:xfrm>
            <a:prstGeom prst="rect">
              <a:avLst/>
            </a:prstGeom>
            <a:grpFill/>
          </p:spPr>
          <p:style>
            <a:lnRef idx="0">
              <a:scrgbClr r="0" g="0" b="0"/>
            </a:lnRef>
            <a:fillRef idx="0">
              <a:scrgbClr r="0" g="0" b="0"/>
            </a:fillRef>
            <a:effectRef idx="0">
              <a:scrgbClr r="0" g="0" b="0"/>
            </a:effectRef>
            <a:fontRef idx="minor">
              <a:schemeClr val="lt1"/>
            </a:fontRef>
          </p:style>
          <p:txBody>
            <a:bodyPr lIns="152400" tIns="152400" rIns="152400" bIns="152400" spcCol="1270" anchor="ctr"/>
            <a:lstStyle/>
            <a:p>
              <a:pPr defTabSz="1778000">
                <a:lnSpc>
                  <a:spcPct val="90000"/>
                </a:lnSpc>
                <a:spcAft>
                  <a:spcPct val="35000"/>
                </a:spcAft>
                <a:defRPr/>
              </a:pPr>
              <a:endParaRPr lang="es-CL" sz="4000" dirty="0">
                <a:latin typeface="Verdana" pitchFamily="34" charset="0"/>
                <a:ea typeface="Verdana" pitchFamily="34" charset="0"/>
                <a:cs typeface="Verdana" pitchFamily="34" charset="0"/>
              </a:endParaRPr>
            </a:p>
          </p:txBody>
        </p:sp>
      </p:grpSp>
      <p:sp>
        <p:nvSpPr>
          <p:cNvPr id="66566" name="18 CuadroTexto"/>
          <p:cNvSpPr txBox="1">
            <a:spLocks noChangeArrowheads="1"/>
          </p:cNvSpPr>
          <p:nvPr/>
        </p:nvSpPr>
        <p:spPr bwMode="auto">
          <a:xfrm>
            <a:off x="968375" y="1916113"/>
            <a:ext cx="7242175" cy="133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endParaRPr lang="es-CL" sz="1600">
              <a:latin typeface="Verdana" pitchFamily="34" charset="0"/>
            </a:endParaRPr>
          </a:p>
          <a:p>
            <a:pPr algn="just" eaLnBrk="1" hangingPunct="1"/>
            <a:r>
              <a:rPr lang="es-CL" sz="1600" b="1">
                <a:solidFill>
                  <a:schemeClr val="bg1"/>
                </a:solidFill>
                <a:latin typeface="Verdana" pitchFamily="34" charset="0"/>
              </a:rPr>
              <a:t>2. Revisión del marco regulatorio de DM de las Agencias Reguladoras de la Región y de Alta Vigilancia Sanitaria </a:t>
            </a:r>
          </a:p>
          <a:p>
            <a:pPr algn="just" eaLnBrk="1" hangingPunct="1"/>
            <a:endParaRPr lang="es-CL" sz="500" b="1">
              <a:solidFill>
                <a:schemeClr val="bg1"/>
              </a:solidFill>
              <a:latin typeface="Verdana" pitchFamily="34" charset="0"/>
            </a:endParaRPr>
          </a:p>
          <a:p>
            <a:pPr algn="ctr" eaLnBrk="1" hangingPunct="1"/>
            <a:r>
              <a:rPr lang="es-CL" sz="1400">
                <a:solidFill>
                  <a:schemeClr val="bg1"/>
                </a:solidFill>
                <a:latin typeface="Verdana" pitchFamily="34" charset="0"/>
              </a:rPr>
              <a:t>(FDA, HEALTH  CANADA, COFEPRIS, INVIMA, CECMED, ANVISA, ANMAT, UNIÓN EUROPEA)</a:t>
            </a:r>
          </a:p>
        </p:txBody>
      </p:sp>
      <p:sp>
        <p:nvSpPr>
          <p:cNvPr id="66567" name="20 CuadroTexto"/>
          <p:cNvSpPr txBox="1">
            <a:spLocks noChangeArrowheads="1"/>
          </p:cNvSpPr>
          <p:nvPr/>
        </p:nvSpPr>
        <p:spPr bwMode="auto">
          <a:xfrm>
            <a:off x="976313" y="4730750"/>
            <a:ext cx="6985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just" eaLnBrk="1" hangingPunct="1"/>
            <a:r>
              <a:rPr lang="es-CL" sz="1600" b="1">
                <a:solidFill>
                  <a:schemeClr val="bg1"/>
                </a:solidFill>
                <a:latin typeface="Verdana" pitchFamily="34" charset="0"/>
              </a:rPr>
              <a:t>4. Tendencia mundial de modernización de los procesos regulatorios  en las Agencias Reguladoras Nacionales </a:t>
            </a:r>
          </a:p>
        </p:txBody>
      </p:sp>
      <p:sp>
        <p:nvSpPr>
          <p:cNvPr id="66568" name="21 CuadroTexto"/>
          <p:cNvSpPr txBox="1">
            <a:spLocks noChangeArrowheads="1"/>
          </p:cNvSpPr>
          <p:nvPr/>
        </p:nvSpPr>
        <p:spPr bwMode="auto">
          <a:xfrm>
            <a:off x="976313" y="5876925"/>
            <a:ext cx="71247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just" eaLnBrk="1" hangingPunct="1"/>
            <a:r>
              <a:rPr lang="es-CL" sz="1600" b="1">
                <a:solidFill>
                  <a:schemeClr val="bg1"/>
                </a:solidFill>
                <a:latin typeface="Verdana" pitchFamily="34" charset="0"/>
              </a:rPr>
              <a:t>5. Proyecto de Apoyo al Fortalecimiento de la Regulación de Dispositivos Médicos - BID  </a:t>
            </a:r>
          </a:p>
        </p:txBody>
      </p:sp>
    </p:spTree>
    <p:extLst>
      <p:ext uri="{BB962C8B-B14F-4D97-AF65-F5344CB8AC3E}">
        <p14:creationId xmlns:p14="http://schemas.microsoft.com/office/powerpoint/2010/main" val="23427109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Content Placeholder 13"/>
          <p:cNvSpPr txBox="1">
            <a:spLocks/>
          </p:cNvSpPr>
          <p:nvPr/>
        </p:nvSpPr>
        <p:spPr bwMode="auto">
          <a:xfrm>
            <a:off x="406400" y="233363"/>
            <a:ext cx="8204200" cy="49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endParaRPr lang="es-CL" b="1">
              <a:solidFill>
                <a:srgbClr val="4F81BD"/>
              </a:solidFill>
              <a:latin typeface="Verdana" pitchFamily="34" charset="0"/>
            </a:endParaRPr>
          </a:p>
        </p:txBody>
      </p:sp>
      <p:sp>
        <p:nvSpPr>
          <p:cNvPr id="67587" name="Content Placeholder 13"/>
          <p:cNvSpPr txBox="1">
            <a:spLocks/>
          </p:cNvSpPr>
          <p:nvPr/>
        </p:nvSpPr>
        <p:spPr bwMode="auto">
          <a:xfrm>
            <a:off x="558800" y="233363"/>
            <a:ext cx="8204200" cy="49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r>
              <a:rPr lang="es-CL" sz="2400" b="1" dirty="0" smtClean="0">
                <a:solidFill>
                  <a:srgbClr val="00A79D"/>
                </a:solidFill>
                <a:latin typeface="Verdana" pitchFamily="34" charset="0"/>
              </a:rPr>
              <a:t>5. EJES </a:t>
            </a:r>
            <a:r>
              <a:rPr lang="es-CL" sz="2400" b="1" dirty="0">
                <a:solidFill>
                  <a:srgbClr val="00A79D"/>
                </a:solidFill>
                <a:latin typeface="Verdana" pitchFamily="34" charset="0"/>
              </a:rPr>
              <a:t>DE TRABAJO ACTUAL</a:t>
            </a:r>
          </a:p>
        </p:txBody>
      </p:sp>
      <p:sp>
        <p:nvSpPr>
          <p:cNvPr id="10" name="Redondear rectángulo de esquina del mismo lado 4"/>
          <p:cNvSpPr/>
          <p:nvPr/>
        </p:nvSpPr>
        <p:spPr>
          <a:xfrm>
            <a:off x="2500313" y="4905375"/>
            <a:ext cx="5008562" cy="86995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92024" tIns="17145" rIns="17145" bIns="17145" spcCol="1270" anchor="ctr"/>
          <a:lstStyle/>
          <a:p>
            <a:pPr marL="228600" lvl="1" indent="-228600" defTabSz="1200150">
              <a:lnSpc>
                <a:spcPct val="90000"/>
              </a:lnSpc>
              <a:spcAft>
                <a:spcPct val="15000"/>
              </a:spcAft>
              <a:buFontTx/>
              <a:buChar char="••"/>
              <a:defRPr/>
            </a:pPr>
            <a:endParaRPr lang="es-CL" sz="2700"/>
          </a:p>
          <a:p>
            <a:pPr marL="228600" lvl="1" indent="-228600" defTabSz="1200150">
              <a:lnSpc>
                <a:spcPct val="90000"/>
              </a:lnSpc>
              <a:spcAft>
                <a:spcPct val="15000"/>
              </a:spcAft>
              <a:buFontTx/>
              <a:buChar char="••"/>
              <a:defRPr/>
            </a:pPr>
            <a:endParaRPr lang="es-CL" sz="2700"/>
          </a:p>
        </p:txBody>
      </p:sp>
      <p:graphicFrame>
        <p:nvGraphicFramePr>
          <p:cNvPr id="11" name="10 Diagrama"/>
          <p:cNvGraphicFramePr/>
          <p:nvPr>
            <p:extLst>
              <p:ext uri="{D42A27DB-BD31-4B8C-83A1-F6EECF244321}">
                <p14:modId xmlns:p14="http://schemas.microsoft.com/office/powerpoint/2010/main" val="1666435506"/>
              </p:ext>
            </p:extLst>
          </p:nvPr>
        </p:nvGraphicFramePr>
        <p:xfrm>
          <a:off x="783664" y="887505"/>
          <a:ext cx="7449671" cy="53429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3254" name="11 Grupo"/>
          <p:cNvGrpSpPr>
            <a:grpSpLocks/>
          </p:cNvGrpSpPr>
          <p:nvPr/>
        </p:nvGrpSpPr>
        <p:grpSpPr bwMode="auto">
          <a:xfrm>
            <a:off x="1158875" y="1360488"/>
            <a:ext cx="2254250" cy="1481137"/>
            <a:chOff x="512247" y="1986154"/>
            <a:chExt cx="2254825" cy="1324062"/>
          </a:xfr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path path="circle">
              <a:fillToRect l="50000" t="50000" r="50000" b="50000"/>
            </a:path>
            <a:tileRect/>
          </a:gradFill>
          <a:scene3d>
            <a:camera prst="orthographicFront">
              <a:rot lat="0" lon="0" rev="0"/>
            </a:camera>
            <a:lightRig rig="balanced" dir="t">
              <a:rot lat="0" lon="0" rev="8700000"/>
            </a:lightRig>
          </a:scene3d>
        </p:grpSpPr>
        <p:sp>
          <p:nvSpPr>
            <p:cNvPr id="13" name="12 Elipse"/>
            <p:cNvSpPr/>
            <p:nvPr/>
          </p:nvSpPr>
          <p:spPr>
            <a:xfrm>
              <a:off x="512247" y="1986154"/>
              <a:ext cx="2254825" cy="1324062"/>
            </a:xfrm>
            <a:prstGeom prst="ellipse">
              <a:avLst/>
            </a:prstGeom>
            <a:grpFill/>
            <a:ln>
              <a:noFill/>
            </a:ln>
            <a:effectLst>
              <a:outerShdw blurRad="44450" dist="27940" dir="5400000" algn="ctr">
                <a:srgbClr val="000000">
                  <a:alpha val="32000"/>
                </a:srgbClr>
              </a:outerShdw>
            </a:effectLst>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Elipse 4"/>
            <p:cNvSpPr/>
            <p:nvPr/>
          </p:nvSpPr>
          <p:spPr>
            <a:xfrm>
              <a:off x="842531" y="2180576"/>
              <a:ext cx="1594257" cy="935217"/>
            </a:xfrm>
            <a:prstGeom prst="rect">
              <a:avLst/>
            </a:prstGeom>
            <a:grpFill/>
            <a:ln>
              <a:noFill/>
            </a:ln>
            <a:effectLst>
              <a:outerShdw blurRad="44450" dist="27940" dir="5400000" algn="ctr">
                <a:srgbClr val="000000">
                  <a:alpha val="32000"/>
                </a:srgbClr>
              </a:outerShdw>
            </a:effectLst>
            <a:sp3d>
              <a:bevelT w="190500" h="38100"/>
            </a:sp3d>
          </p:spPr>
          <p:style>
            <a:lnRef idx="0">
              <a:scrgbClr r="0" g="0" b="0"/>
            </a:lnRef>
            <a:fillRef idx="0">
              <a:scrgbClr r="0" g="0" b="0"/>
            </a:fillRef>
            <a:effectRef idx="0">
              <a:scrgbClr r="0" g="0" b="0"/>
            </a:effectRef>
            <a:fontRef idx="minor">
              <a:schemeClr val="lt1"/>
            </a:fontRef>
          </p:style>
          <p:txBody>
            <a:bodyPr lIns="17780" tIns="17780" rIns="17780" bIns="17780" spcCol="1270" anchor="ctr"/>
            <a:lstStyle/>
            <a:p>
              <a:pPr algn="ctr" defTabSz="622300">
                <a:lnSpc>
                  <a:spcPct val="90000"/>
                </a:lnSpc>
                <a:spcAft>
                  <a:spcPct val="35000"/>
                </a:spcAft>
                <a:defRPr/>
              </a:pPr>
              <a:r>
                <a:rPr lang="es-CL" sz="1400" b="1" dirty="0">
                  <a:solidFill>
                    <a:schemeClr val="tx1"/>
                  </a:solidFill>
                  <a:latin typeface="Verdana" pitchFamily="34" charset="0"/>
                  <a:ea typeface="Verdana" pitchFamily="34" charset="0"/>
                  <a:cs typeface="Verdana" pitchFamily="34" charset="0"/>
                </a:rPr>
                <a:t>7. Capacitación</a:t>
              </a:r>
            </a:p>
          </p:txBody>
        </p:sp>
      </p:grpSp>
      <p:grpSp>
        <p:nvGrpSpPr>
          <p:cNvPr id="53255" name="14 Grupo"/>
          <p:cNvGrpSpPr>
            <a:grpSpLocks/>
          </p:cNvGrpSpPr>
          <p:nvPr/>
        </p:nvGrpSpPr>
        <p:grpSpPr bwMode="auto">
          <a:xfrm>
            <a:off x="5453063" y="1479550"/>
            <a:ext cx="2254250" cy="1524000"/>
            <a:chOff x="512247" y="1986154"/>
            <a:chExt cx="2254825" cy="1324062"/>
          </a:xfrm>
          <a:gradFill flip="none" rotWithShape="1">
            <a:gsLst>
              <a:gs pos="0">
                <a:srgbClr val="00A79D">
                  <a:tint val="66000"/>
                  <a:satMod val="160000"/>
                </a:srgbClr>
              </a:gs>
              <a:gs pos="50000">
                <a:srgbClr val="00A79D">
                  <a:tint val="44500"/>
                  <a:satMod val="160000"/>
                </a:srgbClr>
              </a:gs>
              <a:gs pos="100000">
                <a:srgbClr val="00A79D">
                  <a:tint val="23500"/>
                  <a:satMod val="160000"/>
                </a:srgbClr>
              </a:gs>
            </a:gsLst>
            <a:path path="circle">
              <a:fillToRect l="50000" t="50000" r="50000" b="50000"/>
            </a:path>
            <a:tileRect/>
          </a:gradFill>
          <a:scene3d>
            <a:camera prst="orthographicFront">
              <a:rot lat="0" lon="0" rev="0"/>
            </a:camera>
            <a:lightRig rig="balanced" dir="t">
              <a:rot lat="0" lon="0" rev="8700000"/>
            </a:lightRig>
          </a:scene3d>
        </p:grpSpPr>
        <p:sp>
          <p:nvSpPr>
            <p:cNvPr id="16" name="15 Elipse"/>
            <p:cNvSpPr/>
            <p:nvPr/>
          </p:nvSpPr>
          <p:spPr>
            <a:xfrm>
              <a:off x="512247" y="1986154"/>
              <a:ext cx="2254825" cy="1324062"/>
            </a:xfrm>
            <a:prstGeom prst="ellipse">
              <a:avLst/>
            </a:prstGeom>
            <a:grpFill/>
            <a:ln>
              <a:noFill/>
            </a:ln>
            <a:effectLst>
              <a:outerShdw blurRad="44450" dist="27940" dir="5400000" algn="ctr">
                <a:srgbClr val="000000">
                  <a:alpha val="32000"/>
                </a:srgbClr>
              </a:outerShdw>
            </a:effectLst>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Elipse 4"/>
            <p:cNvSpPr/>
            <p:nvPr/>
          </p:nvSpPr>
          <p:spPr>
            <a:xfrm>
              <a:off x="842531" y="2216618"/>
              <a:ext cx="1514394" cy="859615"/>
            </a:xfrm>
            <a:prstGeom prst="rect">
              <a:avLst/>
            </a:prstGeom>
            <a:grpFill/>
            <a:ln>
              <a:noFill/>
            </a:ln>
            <a:effectLst>
              <a:outerShdw blurRad="44450" dist="27940" dir="5400000" algn="ctr">
                <a:srgbClr val="000000">
                  <a:alpha val="32000"/>
                </a:srgbClr>
              </a:outerShdw>
            </a:effectLst>
            <a:sp3d>
              <a:bevelT w="190500" h="38100"/>
            </a:sp3d>
          </p:spPr>
          <p:style>
            <a:lnRef idx="0">
              <a:scrgbClr r="0" g="0" b="0"/>
            </a:lnRef>
            <a:fillRef idx="0">
              <a:scrgbClr r="0" g="0" b="0"/>
            </a:fillRef>
            <a:effectRef idx="0">
              <a:scrgbClr r="0" g="0" b="0"/>
            </a:effectRef>
            <a:fontRef idx="minor">
              <a:schemeClr val="lt1"/>
            </a:fontRef>
          </p:style>
          <p:txBody>
            <a:bodyPr lIns="17780" tIns="17780" rIns="17780" bIns="17780" spcCol="1270" anchor="ctr"/>
            <a:lstStyle/>
            <a:p>
              <a:pPr algn="ctr" defTabSz="622300">
                <a:lnSpc>
                  <a:spcPct val="90000"/>
                </a:lnSpc>
                <a:spcAft>
                  <a:spcPct val="35000"/>
                </a:spcAft>
                <a:defRPr/>
              </a:pPr>
              <a:r>
                <a:rPr lang="es-CL" sz="1400" b="1" dirty="0">
                  <a:solidFill>
                    <a:schemeClr val="tx1"/>
                  </a:solidFill>
                  <a:latin typeface="Verdana" pitchFamily="34" charset="0"/>
                  <a:ea typeface="Verdana" pitchFamily="34" charset="0"/>
                  <a:cs typeface="Verdana" pitchFamily="34" charset="0"/>
                </a:rPr>
                <a:t>2. Reglamento acorde a la modificación del Código Sanitario</a:t>
              </a:r>
            </a:p>
          </p:txBody>
        </p:sp>
      </p:grpSp>
      <p:sp>
        <p:nvSpPr>
          <p:cNvPr id="18" name="17 Elipse"/>
          <p:cNvSpPr/>
          <p:nvPr/>
        </p:nvSpPr>
        <p:spPr>
          <a:xfrm>
            <a:off x="649288" y="3003550"/>
            <a:ext cx="2497137" cy="1281113"/>
          </a:xfrm>
          <a:prstGeom prst="ellipse">
            <a:avLst/>
          </a:prstGeom>
          <a:gradFill flip="none" rotWithShape="1">
            <a:gsLst>
              <a:gs pos="0">
                <a:srgbClr val="F9796F">
                  <a:tint val="66000"/>
                  <a:satMod val="160000"/>
                </a:srgbClr>
              </a:gs>
              <a:gs pos="50000">
                <a:srgbClr val="F9796F">
                  <a:tint val="44500"/>
                  <a:satMod val="160000"/>
                </a:srgbClr>
              </a:gs>
              <a:gs pos="100000">
                <a:srgbClr val="F9796F">
                  <a:tint val="23500"/>
                  <a:satMod val="160000"/>
                </a:srgbClr>
              </a:gs>
            </a:gsLst>
            <a:path path="circle">
              <a:fillToRect l="50000" t="50000" r="50000" b="50000"/>
            </a:path>
            <a:tileRec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Elipse 4"/>
          <p:cNvSpPr/>
          <p:nvPr/>
        </p:nvSpPr>
        <p:spPr>
          <a:xfrm>
            <a:off x="962025" y="3121025"/>
            <a:ext cx="1871663" cy="1047750"/>
          </a:xfrm>
          <a:prstGeom prst="rect">
            <a:avLst/>
          </a:prstGeom>
        </p:spPr>
        <p:style>
          <a:lnRef idx="0">
            <a:scrgbClr r="0" g="0" b="0"/>
          </a:lnRef>
          <a:fillRef idx="0">
            <a:scrgbClr r="0" g="0" b="0"/>
          </a:fillRef>
          <a:effectRef idx="0">
            <a:scrgbClr r="0" g="0" b="0"/>
          </a:effectRef>
          <a:fontRef idx="minor">
            <a:schemeClr val="lt1"/>
          </a:fontRef>
        </p:style>
        <p:txBody>
          <a:bodyPr lIns="17780" tIns="17780" rIns="17780" bIns="17780" spcCol="1270" anchor="ctr"/>
          <a:lstStyle/>
          <a:p>
            <a:pPr algn="ctr" defTabSz="622300">
              <a:lnSpc>
                <a:spcPct val="90000"/>
              </a:lnSpc>
              <a:spcAft>
                <a:spcPct val="35000"/>
              </a:spcAft>
              <a:defRPr/>
            </a:pPr>
            <a:r>
              <a:rPr lang="es-CL" sz="1400" b="1" dirty="0">
                <a:solidFill>
                  <a:schemeClr val="tx1"/>
                </a:solidFill>
                <a:latin typeface="Verdana" pitchFamily="34" charset="0"/>
                <a:ea typeface="Verdana" pitchFamily="34" charset="0"/>
                <a:cs typeface="Verdana" pitchFamily="34" charset="0"/>
              </a:rPr>
              <a:t>6. Programa de Vigilancia de Establecimientos de Radioterapia  </a:t>
            </a:r>
          </a:p>
        </p:txBody>
      </p:sp>
    </p:spTree>
    <p:extLst>
      <p:ext uri="{BB962C8B-B14F-4D97-AF65-F5344CB8AC3E}">
        <p14:creationId xmlns:p14="http://schemas.microsoft.com/office/powerpoint/2010/main" val="18302561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6978" name="Picture 2"/>
          <p:cNvPicPr>
            <a:picLocks noChangeAspect="1" noChangeArrowheads="1"/>
          </p:cNvPicPr>
          <p:nvPr/>
        </p:nvPicPr>
        <p:blipFill>
          <a:blip r:embed="rId2"/>
          <a:srcRect/>
          <a:stretch>
            <a:fillRect/>
          </a:stretch>
        </p:blipFill>
        <p:spPr bwMode="auto">
          <a:xfrm>
            <a:off x="406400" y="1350060"/>
            <a:ext cx="3442269" cy="5247590"/>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6" name="5 CuadroTexto"/>
          <p:cNvSpPr txBox="1"/>
          <p:nvPr/>
        </p:nvSpPr>
        <p:spPr>
          <a:xfrm>
            <a:off x="4176214" y="1350060"/>
            <a:ext cx="4434385" cy="5247590"/>
          </a:xfrm>
          <a:prstGeom prst="rect">
            <a:avLst/>
          </a:prstGeom>
          <a:noFill/>
        </p:spPr>
        <p:txBody>
          <a:bodyPr wrap="square">
            <a:spAutoFit/>
          </a:bodyPr>
          <a:lstStyle/>
          <a:p>
            <a:pPr algn="just">
              <a:defRPr/>
            </a:pPr>
            <a:r>
              <a:rPr lang="es-CL" sz="1500" b="1" dirty="0">
                <a:solidFill>
                  <a:schemeClr val="tx1">
                    <a:lumMod val="75000"/>
                    <a:lumOff val="25000"/>
                  </a:schemeClr>
                </a:solidFill>
                <a:latin typeface="Verdana" pitchFamily="34" charset="0"/>
                <a:ea typeface="Verdana" pitchFamily="34" charset="0"/>
                <a:cs typeface="Verdana" pitchFamily="34" charset="0"/>
              </a:rPr>
              <a:t>2017:</a:t>
            </a:r>
          </a:p>
          <a:p>
            <a:pPr algn="just">
              <a:defRPr/>
            </a:pPr>
            <a:r>
              <a:rPr lang="es-CL" sz="1500" dirty="0" smtClean="0">
                <a:solidFill>
                  <a:schemeClr val="tx1">
                    <a:lumMod val="75000"/>
                    <a:lumOff val="25000"/>
                  </a:schemeClr>
                </a:solidFill>
                <a:latin typeface="Verdana" pitchFamily="34" charset="0"/>
                <a:ea typeface="Verdana" pitchFamily="34" charset="0"/>
                <a:cs typeface="Verdana" pitchFamily="34" charset="0"/>
              </a:rPr>
              <a:t>Basado en </a:t>
            </a:r>
            <a:r>
              <a:rPr lang="es-CL" sz="1500" dirty="0">
                <a:solidFill>
                  <a:schemeClr val="tx1">
                    <a:lumMod val="75000"/>
                    <a:lumOff val="25000"/>
                  </a:schemeClr>
                </a:solidFill>
                <a:latin typeface="Verdana" pitchFamily="34" charset="0"/>
                <a:ea typeface="Verdana" pitchFamily="34" charset="0"/>
                <a:cs typeface="Verdana" pitchFamily="34" charset="0"/>
              </a:rPr>
              <a:t>los lineamientos internacionales de los grupos de trabajo de armonización GHTF y su sucesor IMDRF.</a:t>
            </a:r>
          </a:p>
          <a:p>
            <a:pPr algn="just">
              <a:defRPr/>
            </a:pPr>
            <a:endParaRPr lang="es-CL" sz="1000" dirty="0">
              <a:solidFill>
                <a:schemeClr val="tx1">
                  <a:lumMod val="75000"/>
                  <a:lumOff val="25000"/>
                </a:schemeClr>
              </a:solidFill>
              <a:latin typeface="Verdana" pitchFamily="34" charset="0"/>
              <a:ea typeface="Verdana" pitchFamily="34" charset="0"/>
              <a:cs typeface="Verdana" pitchFamily="34" charset="0"/>
            </a:endParaRPr>
          </a:p>
          <a:p>
            <a:pPr algn="just">
              <a:defRPr/>
            </a:pPr>
            <a:r>
              <a:rPr lang="es-CL" sz="1500" b="1" dirty="0">
                <a:solidFill>
                  <a:schemeClr val="tx1">
                    <a:lumMod val="75000"/>
                    <a:lumOff val="25000"/>
                  </a:schemeClr>
                </a:solidFill>
                <a:latin typeface="Verdana" pitchFamily="34" charset="0"/>
                <a:ea typeface="Verdana" pitchFamily="34" charset="0"/>
                <a:cs typeface="Verdana" pitchFamily="34" charset="0"/>
              </a:rPr>
              <a:t>Alcance: </a:t>
            </a:r>
            <a:r>
              <a:rPr lang="es-CL" sz="1500" dirty="0">
                <a:solidFill>
                  <a:schemeClr val="tx1">
                    <a:lumMod val="75000"/>
                    <a:lumOff val="25000"/>
                  </a:schemeClr>
                </a:solidFill>
                <a:latin typeface="Verdana" pitchFamily="34" charset="0"/>
                <a:ea typeface="Verdana" pitchFamily="34" charset="0"/>
                <a:cs typeface="Verdana" pitchFamily="34" charset="0"/>
              </a:rPr>
              <a:t>dirigida a los estados miembros de la OMS para apoyar la implementación de controles regulatorios de los DM , incluidos los DMD</a:t>
            </a:r>
            <a:r>
              <a:rPr lang="es-CL" sz="1500" i="1" dirty="0">
                <a:solidFill>
                  <a:schemeClr val="tx1">
                    <a:lumMod val="75000"/>
                    <a:lumOff val="25000"/>
                  </a:schemeClr>
                </a:solidFill>
                <a:latin typeface="Verdana" pitchFamily="34" charset="0"/>
                <a:ea typeface="Verdana" pitchFamily="34" charset="0"/>
                <a:cs typeface="Verdana" pitchFamily="34" charset="0"/>
              </a:rPr>
              <a:t>IV (</a:t>
            </a:r>
            <a:r>
              <a:rPr lang="es-CL" sz="1500" u="sng" dirty="0">
                <a:solidFill>
                  <a:schemeClr val="tx1">
                    <a:lumMod val="75000"/>
                    <a:lumOff val="25000"/>
                  </a:schemeClr>
                </a:solidFill>
                <a:latin typeface="Verdana" pitchFamily="34" charset="0"/>
                <a:ea typeface="Verdana" pitchFamily="34" charset="0"/>
                <a:cs typeface="Verdana" pitchFamily="34" charset="0"/>
              </a:rPr>
              <a:t>d</a:t>
            </a:r>
            <a:r>
              <a:rPr lang="es-CL" sz="1500" dirty="0">
                <a:solidFill>
                  <a:schemeClr val="tx1">
                    <a:lumMod val="75000"/>
                    <a:lumOff val="25000"/>
                  </a:schemeClr>
                </a:solidFill>
                <a:latin typeface="Verdana" pitchFamily="34" charset="0"/>
                <a:ea typeface="Verdana" pitchFamily="34" charset="0"/>
                <a:cs typeface="Verdana" pitchFamily="34" charset="0"/>
              </a:rPr>
              <a:t>ispositivos </a:t>
            </a:r>
            <a:r>
              <a:rPr lang="es-CL" sz="1500" u="sng" dirty="0">
                <a:solidFill>
                  <a:schemeClr val="tx1">
                    <a:lumMod val="75000"/>
                    <a:lumOff val="25000"/>
                  </a:schemeClr>
                </a:solidFill>
                <a:latin typeface="Verdana" pitchFamily="34" charset="0"/>
                <a:ea typeface="Verdana" pitchFamily="34" charset="0"/>
                <a:cs typeface="Verdana" pitchFamily="34" charset="0"/>
              </a:rPr>
              <a:t>m</a:t>
            </a:r>
            <a:r>
              <a:rPr lang="es-CL" sz="1500" dirty="0">
                <a:solidFill>
                  <a:schemeClr val="tx1">
                    <a:lumMod val="75000"/>
                    <a:lumOff val="25000"/>
                  </a:schemeClr>
                </a:solidFill>
                <a:latin typeface="Verdana" pitchFamily="34" charset="0"/>
                <a:ea typeface="Verdana" pitchFamily="34" charset="0"/>
                <a:cs typeface="Verdana" pitchFamily="34" charset="0"/>
              </a:rPr>
              <a:t>édicos de </a:t>
            </a:r>
            <a:r>
              <a:rPr lang="es-CL" sz="1500" u="sng" dirty="0">
                <a:solidFill>
                  <a:schemeClr val="tx1">
                    <a:lumMod val="75000"/>
                    <a:lumOff val="25000"/>
                  </a:schemeClr>
                </a:solidFill>
                <a:latin typeface="Verdana" pitchFamily="34" charset="0"/>
                <a:ea typeface="Verdana" pitchFamily="34" charset="0"/>
                <a:cs typeface="Verdana" pitchFamily="34" charset="0"/>
              </a:rPr>
              <a:t>d</a:t>
            </a:r>
            <a:r>
              <a:rPr lang="es-CL" sz="1500" dirty="0">
                <a:solidFill>
                  <a:schemeClr val="tx1">
                    <a:lumMod val="75000"/>
                    <a:lumOff val="25000"/>
                  </a:schemeClr>
                </a:solidFill>
                <a:latin typeface="Verdana" pitchFamily="34" charset="0"/>
                <a:ea typeface="Verdana" pitchFamily="34" charset="0"/>
                <a:cs typeface="Verdana" pitchFamily="34" charset="0"/>
              </a:rPr>
              <a:t>iagnóstico </a:t>
            </a:r>
            <a:r>
              <a:rPr lang="es-CL" sz="1500" i="1" u="sng" dirty="0">
                <a:solidFill>
                  <a:schemeClr val="tx1">
                    <a:lumMod val="75000"/>
                    <a:lumOff val="25000"/>
                  </a:schemeClr>
                </a:solidFill>
                <a:latin typeface="Verdana" pitchFamily="34" charset="0"/>
                <a:ea typeface="Verdana" pitchFamily="34" charset="0"/>
                <a:cs typeface="Verdana" pitchFamily="34" charset="0"/>
              </a:rPr>
              <a:t>i</a:t>
            </a:r>
            <a:r>
              <a:rPr lang="es-CL" sz="1500" i="1" dirty="0">
                <a:solidFill>
                  <a:schemeClr val="tx1">
                    <a:lumMod val="75000"/>
                    <a:lumOff val="25000"/>
                  </a:schemeClr>
                </a:solidFill>
                <a:latin typeface="Verdana" pitchFamily="34" charset="0"/>
                <a:ea typeface="Verdana" pitchFamily="34" charset="0"/>
                <a:cs typeface="Verdana" pitchFamily="34" charset="0"/>
              </a:rPr>
              <a:t>n </a:t>
            </a:r>
            <a:r>
              <a:rPr lang="es-CL" sz="1500" i="1" u="sng" dirty="0">
                <a:solidFill>
                  <a:schemeClr val="tx1">
                    <a:lumMod val="75000"/>
                    <a:lumOff val="25000"/>
                  </a:schemeClr>
                </a:solidFill>
                <a:latin typeface="Verdana" pitchFamily="34" charset="0"/>
                <a:ea typeface="Verdana" pitchFamily="34" charset="0"/>
                <a:cs typeface="Verdana" pitchFamily="34" charset="0"/>
              </a:rPr>
              <a:t>v</a:t>
            </a:r>
            <a:r>
              <a:rPr lang="es-CL" sz="1500" i="1" dirty="0">
                <a:solidFill>
                  <a:schemeClr val="tx1">
                    <a:lumMod val="75000"/>
                    <a:lumOff val="25000"/>
                  </a:schemeClr>
                </a:solidFill>
                <a:latin typeface="Verdana" pitchFamily="34" charset="0"/>
                <a:ea typeface="Verdana" pitchFamily="34" charset="0"/>
                <a:cs typeface="Verdana" pitchFamily="34" charset="0"/>
              </a:rPr>
              <a:t>itro).</a:t>
            </a:r>
          </a:p>
          <a:p>
            <a:pPr algn="just">
              <a:defRPr/>
            </a:pPr>
            <a:endParaRPr lang="es-MX" sz="1000" i="1" dirty="0">
              <a:solidFill>
                <a:schemeClr val="tx1">
                  <a:lumMod val="75000"/>
                  <a:lumOff val="25000"/>
                </a:schemeClr>
              </a:solidFill>
              <a:latin typeface="Verdana" pitchFamily="34" charset="0"/>
              <a:ea typeface="Verdana" pitchFamily="34" charset="0"/>
              <a:cs typeface="Verdana" pitchFamily="34" charset="0"/>
            </a:endParaRPr>
          </a:p>
          <a:p>
            <a:pPr algn="just">
              <a:defRPr/>
            </a:pPr>
            <a:r>
              <a:rPr lang="es-MX" sz="1500" b="1" dirty="0">
                <a:solidFill>
                  <a:schemeClr val="tx1">
                    <a:lumMod val="75000"/>
                    <a:lumOff val="25000"/>
                  </a:schemeClr>
                </a:solidFill>
                <a:latin typeface="Verdana" pitchFamily="34" charset="0"/>
                <a:ea typeface="Verdana" pitchFamily="34" charset="0"/>
                <a:cs typeface="Verdana" pitchFamily="34" charset="0"/>
              </a:rPr>
              <a:t>Contenidos:</a:t>
            </a:r>
          </a:p>
          <a:p>
            <a:pPr marL="342900" indent="-342900">
              <a:buFontTx/>
              <a:buAutoNum type="arabicPeriod"/>
              <a:defRPr/>
            </a:pPr>
            <a:r>
              <a:rPr lang="es-MX" sz="1500" dirty="0">
                <a:solidFill>
                  <a:schemeClr val="tx1">
                    <a:lumMod val="75000"/>
                    <a:lumOff val="25000"/>
                  </a:schemeClr>
                </a:solidFill>
                <a:latin typeface="Verdana" pitchFamily="34" charset="0"/>
                <a:ea typeface="Verdana" pitchFamily="34" charset="0"/>
                <a:cs typeface="Verdana" pitchFamily="34" charset="0"/>
              </a:rPr>
              <a:t>Introducción</a:t>
            </a:r>
          </a:p>
          <a:p>
            <a:pPr marL="342900" indent="-342900">
              <a:buFontTx/>
              <a:buAutoNum type="arabicPeriod"/>
              <a:defRPr/>
            </a:pPr>
            <a:r>
              <a:rPr lang="es-MX" sz="1500" dirty="0">
                <a:solidFill>
                  <a:schemeClr val="tx1">
                    <a:lumMod val="75000"/>
                    <a:lumOff val="25000"/>
                  </a:schemeClr>
                </a:solidFill>
                <a:latin typeface="Verdana" pitchFamily="34" charset="0"/>
                <a:ea typeface="Verdana" pitchFamily="34" charset="0"/>
                <a:cs typeface="Verdana" pitchFamily="34" charset="0"/>
              </a:rPr>
              <a:t>Definiciones, Clasificación, Principios Esenciales y Verificación de la Conformidad de DM. </a:t>
            </a:r>
          </a:p>
          <a:p>
            <a:pPr marL="342900" indent="-342900">
              <a:buFontTx/>
              <a:buAutoNum type="arabicPeriod"/>
              <a:defRPr/>
            </a:pPr>
            <a:r>
              <a:rPr lang="es-MX" sz="1500" dirty="0">
                <a:solidFill>
                  <a:schemeClr val="tx1">
                    <a:lumMod val="75000"/>
                    <a:lumOff val="25000"/>
                  </a:schemeClr>
                </a:solidFill>
                <a:latin typeface="Verdana" pitchFamily="34" charset="0"/>
                <a:ea typeface="Verdana" pitchFamily="34" charset="0"/>
                <a:cs typeface="Verdana" pitchFamily="34" charset="0"/>
              </a:rPr>
              <a:t>Principios de Buenas Prácticas Regulatorias y requisitos para establecer una regulación eficiente y efectiva.</a:t>
            </a:r>
          </a:p>
          <a:p>
            <a:pPr marL="342900" indent="-342900">
              <a:buFontTx/>
              <a:buAutoNum type="arabicPeriod"/>
              <a:defRPr/>
            </a:pPr>
            <a:r>
              <a:rPr lang="es-MX" sz="1500" dirty="0">
                <a:solidFill>
                  <a:schemeClr val="tx1">
                    <a:lumMod val="75000"/>
                    <a:lumOff val="25000"/>
                  </a:schemeClr>
                </a:solidFill>
                <a:latin typeface="Verdana" pitchFamily="34" charset="0"/>
                <a:ea typeface="Verdana" pitchFamily="34" charset="0"/>
                <a:cs typeface="Verdana" pitchFamily="34" charset="0"/>
              </a:rPr>
              <a:t>Recomendaciones para la implementación de controles regulatorios</a:t>
            </a:r>
          </a:p>
          <a:p>
            <a:pPr marL="342900" indent="-342900">
              <a:buFontTx/>
              <a:buAutoNum type="arabicPeriod"/>
              <a:defRPr/>
            </a:pPr>
            <a:r>
              <a:rPr lang="es-MX" sz="1500" dirty="0">
                <a:solidFill>
                  <a:schemeClr val="tx1">
                    <a:lumMod val="75000"/>
                    <a:lumOff val="25000"/>
                  </a:schemeClr>
                </a:solidFill>
                <a:latin typeface="Verdana" pitchFamily="34" charset="0"/>
                <a:ea typeface="Verdana" pitchFamily="34" charset="0"/>
                <a:cs typeface="Verdana" pitchFamily="34" charset="0"/>
              </a:rPr>
              <a:t>Tópicos </a:t>
            </a:r>
            <a:r>
              <a:rPr lang="es-MX" sz="1500" dirty="0" smtClean="0">
                <a:solidFill>
                  <a:schemeClr val="tx1">
                    <a:lumMod val="75000"/>
                    <a:lumOff val="25000"/>
                  </a:schemeClr>
                </a:solidFill>
                <a:latin typeface="Verdana" pitchFamily="34" charset="0"/>
                <a:ea typeface="Verdana" pitchFamily="34" charset="0"/>
                <a:cs typeface="Verdana" pitchFamily="34" charset="0"/>
              </a:rPr>
              <a:t>adicionales</a:t>
            </a:r>
            <a:endParaRPr lang="es-MX" sz="1500" dirty="0">
              <a:solidFill>
                <a:schemeClr val="tx1">
                  <a:lumMod val="75000"/>
                  <a:lumOff val="25000"/>
                </a:schemeClr>
              </a:solidFill>
              <a:latin typeface="Verdana" pitchFamily="34" charset="0"/>
              <a:ea typeface="Verdana" pitchFamily="34" charset="0"/>
              <a:cs typeface="Verdana" pitchFamily="34" charset="0"/>
            </a:endParaRPr>
          </a:p>
        </p:txBody>
      </p:sp>
      <p:sp>
        <p:nvSpPr>
          <p:cNvPr id="25604" name="2 Marcador de contenido"/>
          <p:cNvSpPr>
            <a:spLocks noGrp="1"/>
          </p:cNvSpPr>
          <p:nvPr>
            <p:ph sz="quarter" idx="12"/>
          </p:nvPr>
        </p:nvSpPr>
        <p:spPr bwMode="auto">
          <a:xfrm>
            <a:off x="323850" y="260350"/>
            <a:ext cx="8558213" cy="7477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ctr" fontAlgn="base">
              <a:spcAft>
                <a:spcPct val="0"/>
              </a:spcAft>
              <a:buFont typeface="Arial" charset="0"/>
              <a:buNone/>
            </a:pPr>
            <a:r>
              <a:rPr lang="es-CL" sz="1800" dirty="0" smtClean="0">
                <a:solidFill>
                  <a:srgbClr val="00A79C"/>
                </a:solidFill>
                <a:latin typeface="Verdana" pitchFamily="34" charset="0"/>
              </a:rPr>
              <a:t>1. MODELO GLOBAL DEL MARCO REGULATORIO PARA DISPOSITIVOS MÉDICOS  Y DM PARA DIAGNÓSTICO IN VITRO</a:t>
            </a:r>
            <a:endParaRPr lang="es-CL" sz="1800" i="1" dirty="0" smtClean="0">
              <a:solidFill>
                <a:srgbClr val="00A79C"/>
              </a:solidFill>
              <a:latin typeface="Verdana" pitchFamily="34" charset="0"/>
            </a:endParaRPr>
          </a:p>
        </p:txBody>
      </p:sp>
    </p:spTree>
    <p:extLst>
      <p:ext uri="{BB962C8B-B14F-4D97-AF65-F5344CB8AC3E}">
        <p14:creationId xmlns:p14="http://schemas.microsoft.com/office/powerpoint/2010/main" val="21491648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Content Placeholder 13"/>
          <p:cNvSpPr txBox="1">
            <a:spLocks/>
          </p:cNvSpPr>
          <p:nvPr/>
        </p:nvSpPr>
        <p:spPr bwMode="auto">
          <a:xfrm>
            <a:off x="406400" y="314325"/>
            <a:ext cx="8204200" cy="61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lnSpc>
                <a:spcPct val="90000"/>
              </a:lnSpc>
              <a:spcBef>
                <a:spcPct val="20000"/>
              </a:spcBef>
              <a:buFont typeface="Arial" charset="0"/>
              <a:buNone/>
            </a:pPr>
            <a:r>
              <a:rPr lang="es-CL" altLang="es-CL" sz="2000" b="1" dirty="0" smtClean="0">
                <a:solidFill>
                  <a:srgbClr val="00A79D"/>
                </a:solidFill>
                <a:latin typeface="Verdana" pitchFamily="34" charset="0"/>
              </a:rPr>
              <a:t>5.1. </a:t>
            </a:r>
            <a:r>
              <a:rPr lang="es-CL" altLang="es-CL" sz="2000" b="1" u="sng" dirty="0" smtClean="0">
                <a:solidFill>
                  <a:srgbClr val="00A79D"/>
                </a:solidFill>
                <a:latin typeface="Verdana" pitchFamily="34" charset="0"/>
              </a:rPr>
              <a:t>Exigencia de CDA para DM Importados sin Registro Sanitario</a:t>
            </a:r>
            <a:endParaRPr lang="es-CL" altLang="es-CL" sz="2000" b="1" u="sng" dirty="0">
              <a:solidFill>
                <a:srgbClr val="00A79D"/>
              </a:solidFill>
              <a:latin typeface="Verdana" pitchFamily="34" charset="0"/>
            </a:endParaRPr>
          </a:p>
        </p:txBody>
      </p:sp>
      <p:sp>
        <p:nvSpPr>
          <p:cNvPr id="6" name="1 Marcador de contenido"/>
          <p:cNvSpPr>
            <a:spLocks noGrp="1"/>
          </p:cNvSpPr>
          <p:nvPr>
            <p:ph idx="1"/>
          </p:nvPr>
        </p:nvSpPr>
        <p:spPr>
          <a:xfrm>
            <a:off x="342900" y="1065213"/>
            <a:ext cx="8267700" cy="5424487"/>
          </a:xfrm>
        </p:spPr>
        <p:txBody>
          <a:bodyPr>
            <a:noAutofit/>
          </a:bodyPr>
          <a:lstStyle/>
          <a:p>
            <a:pPr marL="285750" indent="-285750" algn="just">
              <a:buFont typeface="Wingdings" pitchFamily="2" charset="2"/>
              <a:buChar char="q"/>
              <a:defRPr/>
            </a:pPr>
            <a:r>
              <a:rPr lang="es-MX" sz="1600" dirty="0" smtClean="0"/>
              <a:t>El </a:t>
            </a:r>
            <a:r>
              <a:rPr lang="es-MX" sz="1600" dirty="0"/>
              <a:t>Instituto de Salud Pública de Chile (ISP), es la autoridad encargada en todo el territorio nacional del control sanitario de los Dispositivos Médicos, en cumplimiento a las disposiciones establecidas en el Código Sanitario y sus Reglamentos. Asimismo, la normativa indica que la destinación aduanera de estos productos se sujetará a las disposiciones de la Ley 18.164</a:t>
            </a:r>
            <a:r>
              <a:rPr lang="es-MX" sz="1600" dirty="0" smtClean="0"/>
              <a:t>.</a:t>
            </a:r>
          </a:p>
          <a:p>
            <a:pPr marL="285750" indent="-285750" algn="just">
              <a:buFont typeface="Wingdings" pitchFamily="2" charset="2"/>
              <a:buChar char="q"/>
              <a:defRPr/>
            </a:pPr>
            <a:endParaRPr lang="es-MX" sz="1600" dirty="0"/>
          </a:p>
          <a:p>
            <a:pPr marL="285750" indent="-285750" algn="just">
              <a:buFont typeface="Wingdings" pitchFamily="2" charset="2"/>
              <a:buChar char="q"/>
              <a:defRPr/>
            </a:pPr>
            <a:r>
              <a:rPr lang="es-MX" sz="1600" dirty="0"/>
              <a:t>El </a:t>
            </a:r>
            <a:r>
              <a:rPr lang="es-MX" sz="1600" dirty="0" smtClean="0"/>
              <a:t>ISP en </a:t>
            </a:r>
            <a:r>
              <a:rPr lang="es-MX" sz="1600" dirty="0"/>
              <a:t>conjunto con el Servicio Nacional de Aduana (SNA), </a:t>
            </a:r>
            <a:r>
              <a:rPr lang="es-MX" sz="1600" dirty="0" smtClean="0"/>
              <a:t>ha </a:t>
            </a:r>
            <a:r>
              <a:rPr lang="es-MX" sz="1600" dirty="0"/>
              <a:t>puesto a disposición, el sistema de tramitación en línea para obtener el </a:t>
            </a:r>
            <a:r>
              <a:rPr lang="es-MX" sz="1600" u="sng" dirty="0"/>
              <a:t>Certificado de Destinación Aduanera</a:t>
            </a:r>
            <a:r>
              <a:rPr lang="es-MX" sz="1600" dirty="0"/>
              <a:t> (CDA). Este documento, es una exigencia para todos aquellos Dispositivos Médicos que a la fecha, no se encuentran sometidos a exigencia de registro sanitario</a:t>
            </a:r>
            <a:r>
              <a:rPr lang="es-MX" sz="1600" dirty="0" smtClean="0"/>
              <a:t>.</a:t>
            </a:r>
          </a:p>
          <a:p>
            <a:pPr marL="285750" indent="-285750" algn="just">
              <a:buFont typeface="Wingdings" pitchFamily="2" charset="2"/>
              <a:buChar char="q"/>
              <a:defRPr/>
            </a:pPr>
            <a:endParaRPr lang="es-MX" sz="1600" dirty="0"/>
          </a:p>
          <a:p>
            <a:pPr marL="285750" indent="-285750" algn="just">
              <a:buFont typeface="Wingdings" pitchFamily="2" charset="2"/>
              <a:buChar char="q"/>
              <a:defRPr/>
            </a:pPr>
            <a:r>
              <a:rPr lang="es-MX" sz="1600" dirty="0"/>
              <a:t>E</a:t>
            </a:r>
            <a:r>
              <a:rPr lang="es-MX" sz="1600" dirty="0" smtClean="0"/>
              <a:t>l </a:t>
            </a:r>
            <a:r>
              <a:rPr lang="es-MX" sz="1600" dirty="0"/>
              <a:t>CDA </a:t>
            </a:r>
            <a:r>
              <a:rPr lang="es-MX" sz="1600" u="sng" dirty="0" smtClean="0"/>
              <a:t>comenzó a ser exigido </a:t>
            </a:r>
            <a:r>
              <a:rPr lang="es-MX" sz="1600" u="sng" dirty="0"/>
              <a:t>por el SNA a partir del 2 de julio</a:t>
            </a:r>
            <a:r>
              <a:rPr lang="es-MX" sz="1600" dirty="0"/>
              <a:t>. </a:t>
            </a:r>
            <a:endParaRPr lang="es-MX" sz="1600" dirty="0" smtClean="0"/>
          </a:p>
          <a:p>
            <a:pPr algn="just">
              <a:defRPr/>
            </a:pPr>
            <a:endParaRPr lang="es-MX" sz="1600" dirty="0"/>
          </a:p>
          <a:p>
            <a:pPr marL="285750" indent="-285750" algn="just">
              <a:buFont typeface="Wingdings" pitchFamily="2" charset="2"/>
              <a:buChar char="q"/>
              <a:defRPr/>
            </a:pPr>
            <a:r>
              <a:rPr lang="es-MX" sz="1600" u="sng" dirty="0" smtClean="0"/>
              <a:t>Resultados esperados</a:t>
            </a:r>
            <a:r>
              <a:rPr lang="es-MX" sz="1600" dirty="0" smtClean="0"/>
              <a:t>: identificación de DM importados, identificación de empresas responsables e identificación de bodegas o lugares de almacenamiento.  </a:t>
            </a:r>
            <a:endParaRPr lang="es-MX" sz="1600" dirty="0"/>
          </a:p>
        </p:txBody>
      </p:sp>
    </p:spTree>
    <p:extLst>
      <p:ext uri="{BB962C8B-B14F-4D97-AF65-F5344CB8AC3E}">
        <p14:creationId xmlns:p14="http://schemas.microsoft.com/office/powerpoint/2010/main" val="42450171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Content Placeholder 13"/>
          <p:cNvSpPr txBox="1">
            <a:spLocks/>
          </p:cNvSpPr>
          <p:nvPr/>
        </p:nvSpPr>
        <p:spPr bwMode="auto">
          <a:xfrm>
            <a:off x="134938" y="304800"/>
            <a:ext cx="8740775" cy="61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lnSpc>
                <a:spcPct val="90000"/>
              </a:lnSpc>
              <a:spcBef>
                <a:spcPct val="20000"/>
              </a:spcBef>
              <a:buFont typeface="Arial" charset="0"/>
              <a:buNone/>
            </a:pPr>
            <a:r>
              <a:rPr lang="es-CL" altLang="es-CL" sz="2000" b="1" dirty="0" smtClean="0">
                <a:solidFill>
                  <a:srgbClr val="00A79D"/>
                </a:solidFill>
                <a:latin typeface="Verdana" pitchFamily="34" charset="0"/>
              </a:rPr>
              <a:t>5.2</a:t>
            </a:r>
            <a:r>
              <a:rPr lang="es-CL" altLang="es-CL" sz="2000" b="1" dirty="0">
                <a:solidFill>
                  <a:srgbClr val="00A79D"/>
                </a:solidFill>
                <a:latin typeface="Verdana" pitchFamily="34" charset="0"/>
              </a:rPr>
              <a:t>. </a:t>
            </a:r>
            <a:r>
              <a:rPr lang="es-CL" altLang="es-CL" sz="2000" b="1" u="sng" dirty="0" smtClean="0">
                <a:solidFill>
                  <a:srgbClr val="00A79D"/>
                </a:solidFill>
                <a:latin typeface="Verdana" pitchFamily="34" charset="0"/>
              </a:rPr>
              <a:t>Reglamento acorde a la Propuesta de Modificación del Código Sanitario </a:t>
            </a:r>
            <a:endParaRPr lang="es-CL" altLang="es-CL" sz="2000" b="1" u="sng" dirty="0">
              <a:solidFill>
                <a:srgbClr val="00A79D"/>
              </a:solidFill>
              <a:latin typeface="Verdana" pitchFamily="34" charset="0"/>
            </a:endParaRPr>
          </a:p>
        </p:txBody>
      </p:sp>
      <p:sp>
        <p:nvSpPr>
          <p:cNvPr id="7" name="6 Rectángulo"/>
          <p:cNvSpPr/>
          <p:nvPr/>
        </p:nvSpPr>
        <p:spPr>
          <a:xfrm>
            <a:off x="406400" y="3673475"/>
            <a:ext cx="8331200" cy="647700"/>
          </a:xfrm>
          <a:prstGeom prst="rect">
            <a:avLst/>
          </a:prstGeom>
        </p:spPr>
        <p:txBody>
          <a:bodyPr>
            <a:spAutoFit/>
          </a:bodyPr>
          <a:lstStyle/>
          <a:p>
            <a:pPr algn="just" defTabSz="914400">
              <a:defRPr/>
            </a:pPr>
            <a:endParaRPr lang="es-CL" dirty="0">
              <a:solidFill>
                <a:schemeClr val="tx1">
                  <a:lumMod val="75000"/>
                  <a:lumOff val="25000"/>
                </a:schemeClr>
              </a:solidFill>
              <a:latin typeface="Arial" pitchFamily="34" charset="0"/>
              <a:cs typeface="Arial" pitchFamily="34" charset="0"/>
            </a:endParaRPr>
          </a:p>
          <a:p>
            <a:pPr algn="just" defTabSz="914400">
              <a:defRPr/>
            </a:pPr>
            <a:endParaRPr lang="es-CL" dirty="0">
              <a:solidFill>
                <a:schemeClr val="tx1">
                  <a:lumMod val="75000"/>
                  <a:lumOff val="25000"/>
                </a:schemeClr>
              </a:solidFill>
              <a:latin typeface="Arial" pitchFamily="34" charset="0"/>
              <a:cs typeface="Arial" pitchFamily="34" charset="0"/>
            </a:endParaRPr>
          </a:p>
        </p:txBody>
      </p:sp>
      <p:sp>
        <p:nvSpPr>
          <p:cNvPr id="8" name="7 Rectángulo"/>
          <p:cNvSpPr/>
          <p:nvPr/>
        </p:nvSpPr>
        <p:spPr>
          <a:xfrm>
            <a:off x="339725" y="1111250"/>
            <a:ext cx="8331200" cy="4648200"/>
          </a:xfrm>
          <a:prstGeom prst="rect">
            <a:avLst/>
          </a:prstGeom>
        </p:spPr>
        <p:txBody>
          <a:bodyPr>
            <a:spAutoFit/>
          </a:bodyPr>
          <a:lstStyle/>
          <a:p>
            <a:pPr marL="285750" indent="-285750" algn="just">
              <a:buFont typeface="Wingdings" pitchFamily="2" charset="2"/>
              <a:buChar char="q"/>
              <a:defRPr/>
            </a:pPr>
            <a:r>
              <a:rPr lang="es-CL" sz="1600" dirty="0">
                <a:solidFill>
                  <a:schemeClr val="tx1">
                    <a:lumMod val="75000"/>
                    <a:lumOff val="25000"/>
                  </a:schemeClr>
                </a:solidFill>
                <a:latin typeface="Verdana" pitchFamily="34" charset="0"/>
                <a:ea typeface="Verdana" pitchFamily="34" charset="0"/>
                <a:cs typeface="Verdana" pitchFamily="34" charset="0"/>
              </a:rPr>
              <a:t>Reconociendo la importancia de implementar las recomendaciones internacionales y considerando los cambios que se generarán con la nueva regulación, desde el año 2017 el ISP ha establecido una estrecha colaboración con profesionales expertos de las agencias reguladoras de Argentina (ANMAT) y Colombia (INVIMA), quienes han compartido su conocimiento y experiencia en las áreas técnicas competentes en la materia. </a:t>
            </a:r>
          </a:p>
          <a:p>
            <a:pPr marL="285750" indent="-285750" algn="just">
              <a:defRPr/>
            </a:pPr>
            <a:endParaRPr lang="es-CL" sz="1200" dirty="0">
              <a:solidFill>
                <a:schemeClr val="tx1">
                  <a:lumMod val="75000"/>
                  <a:lumOff val="25000"/>
                </a:schemeClr>
              </a:solidFill>
              <a:latin typeface="Verdana" pitchFamily="34" charset="0"/>
              <a:ea typeface="Verdana" pitchFamily="34" charset="0"/>
              <a:cs typeface="Verdana" pitchFamily="34" charset="0"/>
            </a:endParaRPr>
          </a:p>
          <a:p>
            <a:pPr marL="285750" indent="-285750" algn="just">
              <a:buFont typeface="Wingdings" pitchFamily="2" charset="2"/>
              <a:buChar char="q"/>
              <a:defRPr/>
            </a:pPr>
            <a:r>
              <a:rPr lang="es-CL" sz="1600" dirty="0">
                <a:solidFill>
                  <a:schemeClr val="tx1">
                    <a:lumMod val="75000"/>
                    <a:lumOff val="25000"/>
                  </a:schemeClr>
                </a:solidFill>
                <a:latin typeface="Verdana" pitchFamily="34" charset="0"/>
                <a:ea typeface="Verdana" pitchFamily="34" charset="0"/>
                <a:cs typeface="Verdana" pitchFamily="34" charset="0"/>
              </a:rPr>
              <a:t>Por otra parte, el Departamento Dispositivos Médicos se adjudicó el </a:t>
            </a:r>
            <a:r>
              <a:rPr lang="es-CL" sz="1600" b="1" dirty="0">
                <a:solidFill>
                  <a:schemeClr val="tx1">
                    <a:lumMod val="75000"/>
                    <a:lumOff val="25000"/>
                  </a:schemeClr>
                </a:solidFill>
                <a:latin typeface="Verdana" pitchFamily="34" charset="0"/>
                <a:ea typeface="Verdana" pitchFamily="34" charset="0"/>
                <a:cs typeface="Verdana" pitchFamily="34" charset="0"/>
              </a:rPr>
              <a:t>“</a:t>
            </a:r>
            <a:r>
              <a:rPr lang="es-CL" sz="1600" b="1" u="sng" dirty="0">
                <a:solidFill>
                  <a:schemeClr val="tx1">
                    <a:lumMod val="75000"/>
                    <a:lumOff val="25000"/>
                  </a:schemeClr>
                </a:solidFill>
                <a:latin typeface="Verdana" pitchFamily="34" charset="0"/>
                <a:ea typeface="Verdana" pitchFamily="34" charset="0"/>
                <a:cs typeface="Verdana" pitchFamily="34" charset="0"/>
              </a:rPr>
              <a:t>Proyecto de Cooperación Técnica para el Fortalecimiento de la Regulación de Dispositivos Médicos en Chile</a:t>
            </a:r>
            <a:r>
              <a:rPr lang="es-CL" sz="1600" b="1" dirty="0">
                <a:solidFill>
                  <a:schemeClr val="tx1">
                    <a:lumMod val="75000"/>
                    <a:lumOff val="25000"/>
                  </a:schemeClr>
                </a:solidFill>
                <a:latin typeface="Verdana" pitchFamily="34" charset="0"/>
                <a:ea typeface="Verdana" pitchFamily="34" charset="0"/>
                <a:cs typeface="Verdana" pitchFamily="34" charset="0"/>
              </a:rPr>
              <a:t>”</a:t>
            </a:r>
            <a:r>
              <a:rPr lang="es-CL" sz="1600" dirty="0">
                <a:solidFill>
                  <a:schemeClr val="tx1">
                    <a:lumMod val="75000"/>
                    <a:lumOff val="25000"/>
                  </a:schemeClr>
                </a:solidFill>
                <a:latin typeface="Verdana" pitchFamily="34" charset="0"/>
                <a:ea typeface="Verdana" pitchFamily="34" charset="0"/>
                <a:cs typeface="Verdana" pitchFamily="34" charset="0"/>
              </a:rPr>
              <a:t>, </a:t>
            </a:r>
            <a:r>
              <a:rPr lang="es-CL" sz="1600" b="1" dirty="0">
                <a:solidFill>
                  <a:schemeClr val="tx1">
                    <a:lumMod val="75000"/>
                    <a:lumOff val="25000"/>
                  </a:schemeClr>
                </a:solidFill>
                <a:latin typeface="Verdana" pitchFamily="34" charset="0"/>
                <a:ea typeface="Verdana" pitchFamily="34" charset="0"/>
                <a:cs typeface="Verdana" pitchFamily="34" charset="0"/>
              </a:rPr>
              <a:t>financiado por el Banco Interamericano de Desarrollo (BID)</a:t>
            </a:r>
            <a:r>
              <a:rPr lang="es-CL" sz="1600" dirty="0">
                <a:solidFill>
                  <a:schemeClr val="tx1">
                    <a:lumMod val="75000"/>
                    <a:lumOff val="25000"/>
                  </a:schemeClr>
                </a:solidFill>
                <a:latin typeface="Verdana" pitchFamily="34" charset="0"/>
                <a:ea typeface="Verdana" pitchFamily="34" charset="0"/>
                <a:cs typeface="Verdana" pitchFamily="34" charset="0"/>
              </a:rPr>
              <a:t>, cuyo objetivo consiste en apoyar la identificación, el diseño y la implementación de este proceso regulatorio, el cual está siendo liderado por un grupo de expertos internacionales. </a:t>
            </a:r>
          </a:p>
          <a:p>
            <a:pPr marL="285750" indent="-285750" algn="just">
              <a:buFont typeface="Wingdings" pitchFamily="2" charset="2"/>
              <a:buChar char="q"/>
              <a:defRPr/>
            </a:pPr>
            <a:endParaRPr lang="es-CL" sz="1200" dirty="0">
              <a:solidFill>
                <a:schemeClr val="tx1">
                  <a:lumMod val="75000"/>
                  <a:lumOff val="25000"/>
                </a:schemeClr>
              </a:solidFill>
              <a:latin typeface="Verdana" pitchFamily="34" charset="0"/>
              <a:ea typeface="Verdana" pitchFamily="34" charset="0"/>
              <a:cs typeface="Verdana" pitchFamily="34" charset="0"/>
            </a:endParaRPr>
          </a:p>
          <a:p>
            <a:pPr marL="285750" indent="-285750" algn="just">
              <a:buFont typeface="Wingdings" pitchFamily="2" charset="2"/>
              <a:buChar char="q"/>
              <a:defRPr/>
            </a:pPr>
            <a:r>
              <a:rPr lang="es-MX" sz="1600" dirty="0">
                <a:solidFill>
                  <a:schemeClr val="tx1">
                    <a:lumMod val="75000"/>
                    <a:lumOff val="25000"/>
                  </a:schemeClr>
                </a:solidFill>
                <a:latin typeface="Verdana" pitchFamily="34" charset="0"/>
                <a:ea typeface="Verdana" pitchFamily="34" charset="0"/>
                <a:cs typeface="Verdana" pitchFamily="34" charset="0"/>
              </a:rPr>
              <a:t>El DDM está siendo apoyado por estos expertos en la elaboración del Reglamento de DM, acorde a la modificación del Código Sanitario que se discute en el Congreso y a las mejores prácticas internacionales. </a:t>
            </a:r>
            <a:endParaRPr lang="es-CL" sz="1600" dirty="0">
              <a:solidFill>
                <a:schemeClr val="tx1">
                  <a:lumMod val="75000"/>
                  <a:lumOff val="25000"/>
                </a:schemeClr>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298201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140 Tabla"/>
          <p:cNvGraphicFramePr>
            <a:graphicFrameLocks noGrp="1"/>
          </p:cNvGraphicFramePr>
          <p:nvPr>
            <p:extLst>
              <p:ext uri="{D42A27DB-BD31-4B8C-83A1-F6EECF244321}">
                <p14:modId xmlns:p14="http://schemas.microsoft.com/office/powerpoint/2010/main" val="3546233682"/>
              </p:ext>
            </p:extLst>
          </p:nvPr>
        </p:nvGraphicFramePr>
        <p:xfrm>
          <a:off x="254000" y="788988"/>
          <a:ext cx="8459788" cy="5931434"/>
        </p:xfrm>
        <a:graphic>
          <a:graphicData uri="http://schemas.openxmlformats.org/drawingml/2006/table">
            <a:tbl>
              <a:tblPr firstRow="1" firstCol="1" bandRow="1">
                <a:tableStyleId>{6E25E649-3F16-4E02-A733-19D2CDBF48F0}</a:tableStyleId>
              </a:tblPr>
              <a:tblGrid>
                <a:gridCol w="2778383"/>
                <a:gridCol w="2807280"/>
                <a:gridCol w="2874125"/>
              </a:tblGrid>
              <a:tr h="388568">
                <a:tc>
                  <a:txBody>
                    <a:bodyPr/>
                    <a:lstStyle/>
                    <a:p>
                      <a:pPr algn="l" fontAlgn="ctr"/>
                      <a:r>
                        <a:rPr lang="es-CL" sz="1000" u="none" strike="noStrike" dirty="0"/>
                        <a:t> </a:t>
                      </a:r>
                      <a:endParaRPr lang="es-CL" sz="1000" b="0" i="0" u="none" strike="noStrike" dirty="0">
                        <a:solidFill>
                          <a:srgbClr val="000000"/>
                        </a:solidFill>
                        <a:latin typeface="Calibri"/>
                      </a:endParaRPr>
                    </a:p>
                  </a:txBody>
                  <a:tcPr marL="8545" marR="8545" marT="8546" marB="0" anchor="ctr">
                    <a:solidFill>
                      <a:srgbClr val="0070C0"/>
                    </a:solidFill>
                  </a:tcPr>
                </a:tc>
                <a:tc>
                  <a:txBody>
                    <a:bodyPr/>
                    <a:lstStyle/>
                    <a:p>
                      <a:pPr algn="l" fontAlgn="ctr"/>
                      <a:r>
                        <a:rPr lang="es-CL" sz="1200" u="none" strike="noStrike" dirty="0">
                          <a:latin typeface="Verdana" panose="020B0604030504040204" pitchFamily="34" charset="0"/>
                          <a:ea typeface="Verdana" panose="020B0604030504040204" pitchFamily="34" charset="0"/>
                          <a:cs typeface="Verdana" panose="020B0604030504040204" pitchFamily="34" charset="0"/>
                        </a:rPr>
                        <a:t>Regulación Actual</a:t>
                      </a:r>
                      <a:endParaRPr lang="es-CL" sz="1200" b="1" i="0" u="none" strike="noStrike" dirty="0">
                        <a:solidFill>
                          <a:srgbClr val="000000"/>
                        </a:solidFill>
                        <a:latin typeface="Verdana" panose="020B0604030504040204" pitchFamily="34" charset="0"/>
                        <a:ea typeface="Verdana" panose="020B0604030504040204" pitchFamily="34" charset="0"/>
                        <a:cs typeface="Verdana" panose="020B0604030504040204" pitchFamily="34" charset="0"/>
                      </a:endParaRPr>
                    </a:p>
                  </a:txBody>
                  <a:tcPr marL="8545" marR="8545" marT="8546" marB="0" anchor="ctr">
                    <a:solidFill>
                      <a:srgbClr val="0070C0"/>
                    </a:solidFill>
                  </a:tcPr>
                </a:tc>
                <a:tc>
                  <a:txBody>
                    <a:bodyPr/>
                    <a:lstStyle/>
                    <a:p>
                      <a:pPr algn="l" fontAlgn="ctr"/>
                      <a:r>
                        <a:rPr lang="es-CL" sz="1200" u="none" strike="noStrike" dirty="0">
                          <a:latin typeface="Verdana" panose="020B0604030504040204" pitchFamily="34" charset="0"/>
                          <a:ea typeface="Verdana" panose="020B0604030504040204" pitchFamily="34" charset="0"/>
                          <a:cs typeface="Verdana" panose="020B0604030504040204" pitchFamily="34" charset="0"/>
                        </a:rPr>
                        <a:t>Propuesta </a:t>
                      </a:r>
                      <a:endParaRPr lang="es-CL" sz="1200" b="1" i="0" u="none" strike="noStrike" dirty="0">
                        <a:solidFill>
                          <a:srgbClr val="000000"/>
                        </a:solidFill>
                        <a:latin typeface="Verdana" panose="020B0604030504040204" pitchFamily="34" charset="0"/>
                        <a:ea typeface="Verdana" panose="020B0604030504040204" pitchFamily="34" charset="0"/>
                        <a:cs typeface="Verdana" panose="020B0604030504040204" pitchFamily="34" charset="0"/>
                      </a:endParaRPr>
                    </a:p>
                  </a:txBody>
                  <a:tcPr marL="8545" marR="8545" marT="8546" marB="0" anchor="ctr">
                    <a:solidFill>
                      <a:srgbClr val="0070C0"/>
                    </a:solidFill>
                  </a:tcPr>
                </a:tc>
              </a:tr>
              <a:tr h="822077">
                <a:tc>
                  <a:txBody>
                    <a:bodyPr/>
                    <a:lstStyle/>
                    <a:p>
                      <a:pPr algn="l" fontAlgn="ctr"/>
                      <a:r>
                        <a:rPr lang="es-CL" sz="1600" u="none" strike="noStrike" dirty="0" smtClean="0">
                          <a:solidFill>
                            <a:schemeClr val="tx1">
                              <a:lumMod val="75000"/>
                              <a:lumOff val="25000"/>
                            </a:schemeClr>
                          </a:solidFill>
                        </a:rPr>
                        <a:t>1.</a:t>
                      </a:r>
                      <a:r>
                        <a:rPr lang="es-CL" sz="1600" u="none" strike="noStrike" baseline="0" dirty="0" smtClean="0">
                          <a:solidFill>
                            <a:schemeClr val="tx1">
                              <a:lumMod val="75000"/>
                              <a:lumOff val="25000"/>
                            </a:schemeClr>
                          </a:solidFill>
                        </a:rPr>
                        <a:t> Autorización </a:t>
                      </a:r>
                      <a:r>
                        <a:rPr lang="es-CL" sz="1600" u="none" strike="noStrike" dirty="0" smtClean="0">
                          <a:solidFill>
                            <a:schemeClr val="tx1">
                              <a:lumMod val="75000"/>
                              <a:lumOff val="25000"/>
                            </a:schemeClr>
                          </a:solidFill>
                        </a:rPr>
                        <a:t>de </a:t>
                      </a:r>
                      <a:r>
                        <a:rPr lang="es-CL" sz="1600" u="none" strike="noStrike" dirty="0">
                          <a:solidFill>
                            <a:schemeClr val="tx1">
                              <a:lumMod val="75000"/>
                              <a:lumOff val="25000"/>
                            </a:schemeClr>
                          </a:solidFill>
                        </a:rPr>
                        <a:t>fabricantes, importaciones y/o distribuidores</a:t>
                      </a:r>
                      <a:endParaRPr lang="es-CL" sz="1600" b="1" i="0" u="none" strike="noStrike" dirty="0">
                        <a:solidFill>
                          <a:schemeClr val="tx1">
                            <a:lumMod val="75000"/>
                            <a:lumOff val="25000"/>
                          </a:schemeClr>
                        </a:solidFill>
                        <a:latin typeface="Calibri"/>
                      </a:endParaRPr>
                    </a:p>
                  </a:txBody>
                  <a:tcPr marL="8545" marR="8545" marT="8546" marB="0"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l" fontAlgn="ctr"/>
                      <a:r>
                        <a:rPr lang="es-CL" sz="1600" u="none" strike="noStrike" dirty="0">
                          <a:solidFill>
                            <a:schemeClr val="tx1">
                              <a:lumMod val="75000"/>
                              <a:lumOff val="25000"/>
                            </a:schemeClr>
                          </a:solidFill>
                        </a:rPr>
                        <a:t>No se exige</a:t>
                      </a:r>
                      <a:endParaRPr lang="es-CL" sz="1600" b="0" i="0" u="none" strike="noStrike" dirty="0">
                        <a:solidFill>
                          <a:schemeClr val="tx1">
                            <a:lumMod val="75000"/>
                            <a:lumOff val="25000"/>
                          </a:schemeClr>
                        </a:solidFill>
                        <a:latin typeface="Calibri"/>
                      </a:endParaRPr>
                    </a:p>
                  </a:txBody>
                  <a:tcPr marL="8545" marR="8545" marT="854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l" fontAlgn="ctr"/>
                      <a:r>
                        <a:rPr lang="es-CL" sz="1600" b="0" i="0" u="none" strike="noStrike" dirty="0" smtClean="0">
                          <a:solidFill>
                            <a:schemeClr val="tx1">
                              <a:lumMod val="75000"/>
                              <a:lumOff val="25000"/>
                            </a:schemeClr>
                          </a:solidFill>
                          <a:latin typeface="Calibri"/>
                        </a:rPr>
                        <a:t>Se</a:t>
                      </a:r>
                      <a:r>
                        <a:rPr lang="es-CL" sz="1600" b="0" i="0" u="none" strike="noStrike" baseline="0" dirty="0" smtClean="0">
                          <a:solidFill>
                            <a:schemeClr val="tx1">
                              <a:lumMod val="75000"/>
                              <a:lumOff val="25000"/>
                            </a:schemeClr>
                          </a:solidFill>
                          <a:latin typeface="Calibri"/>
                        </a:rPr>
                        <a:t> exigirá</a:t>
                      </a:r>
                      <a:endParaRPr lang="es-CL" sz="1600" b="0" i="0" u="none" strike="noStrike" dirty="0">
                        <a:solidFill>
                          <a:schemeClr val="tx1">
                            <a:lumMod val="75000"/>
                            <a:lumOff val="25000"/>
                          </a:schemeClr>
                        </a:solidFill>
                        <a:latin typeface="Calibri"/>
                      </a:endParaRPr>
                    </a:p>
                  </a:txBody>
                  <a:tcPr marL="8545" marR="8545" marT="8546" marB="0"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r>
              <a:tr h="816857">
                <a:tc>
                  <a:txBody>
                    <a:bodyPr/>
                    <a:lstStyle/>
                    <a:p>
                      <a:pPr algn="l" fontAlgn="ctr"/>
                      <a:r>
                        <a:rPr lang="es-CL" sz="1600" u="none" strike="noStrike" dirty="0" smtClean="0">
                          <a:solidFill>
                            <a:schemeClr val="tx1">
                              <a:lumMod val="75000"/>
                              <a:lumOff val="25000"/>
                            </a:schemeClr>
                          </a:solidFill>
                        </a:rPr>
                        <a:t>2.Sistema </a:t>
                      </a:r>
                      <a:r>
                        <a:rPr lang="es-CL" sz="1600" u="none" strike="noStrike" dirty="0">
                          <a:solidFill>
                            <a:schemeClr val="tx1">
                              <a:lumMod val="75000"/>
                              <a:lumOff val="25000"/>
                            </a:schemeClr>
                          </a:solidFill>
                        </a:rPr>
                        <a:t>de Tecnovigilancia</a:t>
                      </a:r>
                      <a:endParaRPr lang="es-CL" sz="1600" b="1" i="0" u="none" strike="noStrike" dirty="0">
                        <a:solidFill>
                          <a:schemeClr val="tx1">
                            <a:lumMod val="75000"/>
                            <a:lumOff val="25000"/>
                          </a:schemeClr>
                        </a:solidFill>
                        <a:latin typeface="Calibri"/>
                      </a:endParaRPr>
                    </a:p>
                  </a:txBody>
                  <a:tcPr marL="8545" marR="8545" marT="8546"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l" fontAlgn="ctr"/>
                      <a:r>
                        <a:rPr lang="es-CL" sz="1600" u="none" strike="noStrike" dirty="0">
                          <a:solidFill>
                            <a:schemeClr val="tx1">
                              <a:lumMod val="75000"/>
                              <a:lumOff val="25000"/>
                            </a:schemeClr>
                          </a:solidFill>
                        </a:rPr>
                        <a:t>Se exige sólo para los DM que están bajo control sanitario</a:t>
                      </a:r>
                      <a:endParaRPr lang="es-CL" sz="1600" b="0" i="0" u="none" strike="noStrike" dirty="0">
                        <a:solidFill>
                          <a:schemeClr val="tx1">
                            <a:lumMod val="75000"/>
                            <a:lumOff val="25000"/>
                          </a:schemeClr>
                        </a:solidFill>
                        <a:latin typeface="Calibri"/>
                      </a:endParaRPr>
                    </a:p>
                  </a:txBody>
                  <a:tcPr marL="8545" marR="8545" marT="854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s-CL" sz="1600" b="0" u="none" strike="noStrike" dirty="0">
                          <a:solidFill>
                            <a:schemeClr val="tx1">
                              <a:lumMod val="75000"/>
                              <a:lumOff val="25000"/>
                            </a:schemeClr>
                          </a:solidFill>
                        </a:rPr>
                        <a:t>Exigencia para todos los DM </a:t>
                      </a:r>
                      <a:r>
                        <a:rPr lang="es-CL" sz="1600" b="0" u="none" strike="noStrike" dirty="0" smtClean="0">
                          <a:solidFill>
                            <a:schemeClr val="tx1">
                              <a:lumMod val="75000"/>
                              <a:lumOff val="25000"/>
                            </a:schemeClr>
                          </a:solidFill>
                        </a:rPr>
                        <a:t>disponibles</a:t>
                      </a:r>
                      <a:r>
                        <a:rPr lang="es-CL" sz="1600" b="0" u="none" strike="noStrike" baseline="0" dirty="0" smtClean="0">
                          <a:solidFill>
                            <a:schemeClr val="tx1">
                              <a:lumMod val="75000"/>
                              <a:lumOff val="25000"/>
                            </a:schemeClr>
                          </a:solidFill>
                        </a:rPr>
                        <a:t> </a:t>
                      </a:r>
                      <a:r>
                        <a:rPr lang="es-CL" sz="1600" b="0" u="none" strike="noStrike" dirty="0" smtClean="0">
                          <a:solidFill>
                            <a:schemeClr val="tx1">
                              <a:lumMod val="75000"/>
                              <a:lumOff val="25000"/>
                            </a:schemeClr>
                          </a:solidFill>
                        </a:rPr>
                        <a:t>en </a:t>
                      </a:r>
                      <a:r>
                        <a:rPr lang="es-CL" sz="1600" b="0" u="none" strike="noStrike" dirty="0">
                          <a:solidFill>
                            <a:schemeClr val="tx1">
                              <a:lumMod val="75000"/>
                              <a:lumOff val="25000"/>
                            </a:schemeClr>
                          </a:solidFill>
                        </a:rPr>
                        <a:t>el mercado</a:t>
                      </a:r>
                      <a:endParaRPr lang="es-CL" sz="1600" b="0" i="0" u="none" strike="noStrike" dirty="0">
                        <a:solidFill>
                          <a:schemeClr val="tx1">
                            <a:lumMod val="75000"/>
                            <a:lumOff val="25000"/>
                          </a:schemeClr>
                        </a:solidFill>
                        <a:latin typeface="Calibri"/>
                      </a:endParaRPr>
                    </a:p>
                  </a:txBody>
                  <a:tcPr marL="8545" marR="8545" marT="8546"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29526">
                <a:tc>
                  <a:txBody>
                    <a:bodyPr/>
                    <a:lstStyle/>
                    <a:p>
                      <a:pPr algn="l" fontAlgn="ctr"/>
                      <a:r>
                        <a:rPr lang="es-CL" sz="1600" u="none" strike="noStrike" dirty="0" smtClean="0">
                          <a:solidFill>
                            <a:schemeClr val="tx1"/>
                          </a:solidFill>
                        </a:rPr>
                        <a:t>3.</a:t>
                      </a:r>
                      <a:r>
                        <a:rPr lang="es-CL" sz="1600" u="none" strike="noStrike" baseline="0" dirty="0" smtClean="0">
                          <a:solidFill>
                            <a:schemeClr val="tx1"/>
                          </a:solidFill>
                        </a:rPr>
                        <a:t> F</a:t>
                      </a:r>
                      <a:r>
                        <a:rPr lang="es-CL" sz="1600" u="none" strike="noStrike" dirty="0" smtClean="0">
                          <a:solidFill>
                            <a:schemeClr val="tx1"/>
                          </a:solidFill>
                        </a:rPr>
                        <a:t>acultad </a:t>
                      </a:r>
                      <a:r>
                        <a:rPr lang="es-CL" sz="1600" u="none" strike="noStrike" dirty="0">
                          <a:solidFill>
                            <a:schemeClr val="tx1"/>
                          </a:solidFill>
                        </a:rPr>
                        <a:t>para inspeccionar fabricantes, importadores y/o distribuidores</a:t>
                      </a:r>
                      <a:endParaRPr lang="es-CL" sz="1600" b="1" i="0" u="none" strike="noStrike" dirty="0">
                        <a:solidFill>
                          <a:schemeClr val="tx1"/>
                        </a:solidFill>
                        <a:latin typeface="Calibri"/>
                      </a:endParaRPr>
                    </a:p>
                  </a:txBody>
                  <a:tcPr marL="8545" marR="8545" marT="8546"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l" fontAlgn="ctr"/>
                      <a:r>
                        <a:rPr lang="es-CL" sz="1600" u="none" strike="noStrike" dirty="0">
                          <a:solidFill>
                            <a:schemeClr val="tx1">
                              <a:lumMod val="75000"/>
                              <a:lumOff val="25000"/>
                            </a:schemeClr>
                          </a:solidFill>
                        </a:rPr>
                        <a:t>No se incorpora</a:t>
                      </a:r>
                      <a:endParaRPr lang="es-CL" sz="1600" b="0" i="0" u="none" strike="noStrike" dirty="0">
                        <a:solidFill>
                          <a:schemeClr val="tx1">
                            <a:lumMod val="75000"/>
                            <a:lumOff val="25000"/>
                          </a:schemeClr>
                        </a:solidFill>
                        <a:latin typeface="Calibri"/>
                      </a:endParaRPr>
                    </a:p>
                  </a:txBody>
                  <a:tcPr marL="8545" marR="8545" marT="854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s-CL" sz="1600" b="0" u="none" strike="noStrike" dirty="0">
                          <a:solidFill>
                            <a:schemeClr val="tx1">
                              <a:lumMod val="75000"/>
                              <a:lumOff val="25000"/>
                            </a:schemeClr>
                          </a:solidFill>
                        </a:rPr>
                        <a:t>Se incorpora</a:t>
                      </a:r>
                      <a:endParaRPr lang="es-CL" sz="1600" b="0" i="0" u="none" strike="noStrike" dirty="0">
                        <a:solidFill>
                          <a:schemeClr val="tx1">
                            <a:lumMod val="75000"/>
                            <a:lumOff val="25000"/>
                          </a:schemeClr>
                        </a:solidFill>
                        <a:latin typeface="Calibri"/>
                      </a:endParaRPr>
                    </a:p>
                  </a:txBody>
                  <a:tcPr marL="8545" marR="8545" marT="8546"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73191">
                <a:tc>
                  <a:txBody>
                    <a:bodyPr/>
                    <a:lstStyle/>
                    <a:p>
                      <a:pPr algn="l" fontAlgn="ctr"/>
                      <a:r>
                        <a:rPr lang="es-CL" sz="1600" u="none" strike="noStrike" dirty="0" smtClean="0">
                          <a:solidFill>
                            <a:schemeClr val="tx1">
                              <a:lumMod val="75000"/>
                              <a:lumOff val="25000"/>
                            </a:schemeClr>
                          </a:solidFill>
                        </a:rPr>
                        <a:t>4.</a:t>
                      </a:r>
                      <a:r>
                        <a:rPr lang="es-CL" sz="1600" u="none" strike="noStrike" baseline="0" dirty="0" smtClean="0">
                          <a:solidFill>
                            <a:schemeClr val="tx1">
                              <a:lumMod val="75000"/>
                              <a:lumOff val="25000"/>
                            </a:schemeClr>
                          </a:solidFill>
                        </a:rPr>
                        <a:t> R</a:t>
                      </a:r>
                      <a:r>
                        <a:rPr lang="es-CL" sz="1600" u="none" strike="noStrike" dirty="0" smtClean="0">
                          <a:solidFill>
                            <a:schemeClr val="tx1">
                              <a:lumMod val="75000"/>
                              <a:lumOff val="25000"/>
                            </a:schemeClr>
                          </a:solidFill>
                        </a:rPr>
                        <a:t>equisitos </a:t>
                      </a:r>
                      <a:r>
                        <a:rPr lang="es-CL" sz="1600" u="none" strike="noStrike" dirty="0">
                          <a:solidFill>
                            <a:schemeClr val="tx1">
                              <a:lumMod val="75000"/>
                              <a:lumOff val="25000"/>
                            </a:schemeClr>
                          </a:solidFill>
                        </a:rPr>
                        <a:t>para el Registro de DM</a:t>
                      </a:r>
                      <a:endParaRPr lang="es-CL" sz="1600" b="1" i="0" u="none" strike="noStrike" dirty="0">
                        <a:solidFill>
                          <a:schemeClr val="tx1">
                            <a:lumMod val="75000"/>
                            <a:lumOff val="25000"/>
                          </a:schemeClr>
                        </a:solidFill>
                        <a:latin typeface="Calibri"/>
                      </a:endParaRPr>
                    </a:p>
                  </a:txBody>
                  <a:tcPr marL="8545" marR="8545" marT="8546"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l" fontAlgn="ctr"/>
                      <a:r>
                        <a:rPr lang="es-CL" sz="1600" u="none" strike="noStrike" dirty="0">
                          <a:solidFill>
                            <a:schemeClr val="tx1">
                              <a:lumMod val="75000"/>
                              <a:lumOff val="25000"/>
                            </a:schemeClr>
                          </a:solidFill>
                        </a:rPr>
                        <a:t>Control de calidad </a:t>
                      </a:r>
                      <a:r>
                        <a:rPr lang="es-CL" sz="1600" u="none" strike="noStrike" dirty="0" smtClean="0">
                          <a:solidFill>
                            <a:schemeClr val="tx1">
                              <a:lumMod val="75000"/>
                              <a:lumOff val="25000"/>
                            </a:schemeClr>
                          </a:solidFill>
                        </a:rPr>
                        <a:t>local</a:t>
                      </a:r>
                      <a:endParaRPr lang="es-CL" sz="1600" b="0" i="0" u="none" strike="noStrike" dirty="0">
                        <a:solidFill>
                          <a:schemeClr val="tx1">
                            <a:lumMod val="75000"/>
                            <a:lumOff val="25000"/>
                          </a:schemeClr>
                        </a:solidFill>
                        <a:latin typeface="Calibri"/>
                      </a:endParaRPr>
                    </a:p>
                  </a:txBody>
                  <a:tcPr marL="8545" marR="8545" marT="854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s-CL" sz="1600" b="0" u="none" strike="noStrike" dirty="0">
                          <a:solidFill>
                            <a:schemeClr val="tx1">
                              <a:lumMod val="75000"/>
                              <a:lumOff val="25000"/>
                            </a:schemeClr>
                          </a:solidFill>
                        </a:rPr>
                        <a:t>Se </a:t>
                      </a:r>
                      <a:r>
                        <a:rPr lang="es-CL" sz="1600" b="0" u="none" strike="noStrike" dirty="0" smtClean="0">
                          <a:solidFill>
                            <a:schemeClr val="tx1">
                              <a:lumMod val="75000"/>
                              <a:lumOff val="25000"/>
                            </a:schemeClr>
                          </a:solidFill>
                        </a:rPr>
                        <a:t>propone exigirlo para </a:t>
                      </a:r>
                      <a:r>
                        <a:rPr lang="es-CL" sz="1600" b="0" u="none" strike="noStrike" dirty="0">
                          <a:solidFill>
                            <a:schemeClr val="tx1">
                              <a:lumMod val="75000"/>
                              <a:lumOff val="25000"/>
                            </a:schemeClr>
                          </a:solidFill>
                        </a:rPr>
                        <a:t>fabricantes nacionales y para ciertos DM como </a:t>
                      </a:r>
                      <a:r>
                        <a:rPr lang="es-CL" sz="1600" b="0" u="none" strike="noStrike" dirty="0" smtClean="0">
                          <a:solidFill>
                            <a:schemeClr val="tx1">
                              <a:lumMod val="75000"/>
                              <a:lumOff val="25000"/>
                            </a:schemeClr>
                          </a:solidFill>
                        </a:rPr>
                        <a:t>DMDIV.</a:t>
                      </a:r>
                      <a:endParaRPr lang="es-CL" sz="1600" b="0" i="0" u="none" strike="noStrike" dirty="0">
                        <a:solidFill>
                          <a:schemeClr val="tx1">
                            <a:lumMod val="75000"/>
                            <a:lumOff val="25000"/>
                          </a:schemeClr>
                        </a:solidFill>
                        <a:latin typeface="Calibri"/>
                      </a:endParaRPr>
                    </a:p>
                  </a:txBody>
                  <a:tcPr marL="8545" marR="8545" marT="8546"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17309">
                <a:tc>
                  <a:txBody>
                    <a:bodyPr/>
                    <a:lstStyle/>
                    <a:p>
                      <a:pPr algn="l" fontAlgn="ctr"/>
                      <a:r>
                        <a:rPr lang="es-CL" sz="1600" u="none" strike="noStrike" dirty="0" smtClean="0">
                          <a:solidFill>
                            <a:schemeClr val="tx1">
                              <a:lumMod val="75000"/>
                              <a:lumOff val="25000"/>
                            </a:schemeClr>
                          </a:solidFill>
                        </a:rPr>
                        <a:t>5.Quién </a:t>
                      </a:r>
                      <a:r>
                        <a:rPr lang="es-CL" sz="1600" u="none" strike="noStrike" dirty="0">
                          <a:solidFill>
                            <a:schemeClr val="tx1">
                              <a:lumMod val="75000"/>
                              <a:lumOff val="25000"/>
                            </a:schemeClr>
                          </a:solidFill>
                        </a:rPr>
                        <a:t>debe realizar el control de calidad</a:t>
                      </a:r>
                      <a:endParaRPr lang="es-CL" sz="1600" b="1" i="0" u="none" strike="noStrike" dirty="0">
                        <a:solidFill>
                          <a:schemeClr val="tx1">
                            <a:lumMod val="75000"/>
                            <a:lumOff val="25000"/>
                          </a:schemeClr>
                        </a:solidFill>
                        <a:latin typeface="Calibri"/>
                      </a:endParaRPr>
                    </a:p>
                  </a:txBody>
                  <a:tcPr marL="8545" marR="8545" marT="8546"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l" fontAlgn="ctr"/>
                      <a:r>
                        <a:rPr lang="es-CL" sz="1600" b="0" u="none" strike="noStrike" dirty="0">
                          <a:solidFill>
                            <a:schemeClr val="tx1">
                              <a:lumMod val="75000"/>
                              <a:lumOff val="25000"/>
                            </a:schemeClr>
                          </a:solidFill>
                        </a:rPr>
                        <a:t>A falta de organismos privados que realicen el control de calidad, el ISP deberá ejecutarlo por sí mismo</a:t>
                      </a:r>
                      <a:endParaRPr lang="es-CL" sz="1600" b="0" i="0" u="none" strike="noStrike" dirty="0">
                        <a:solidFill>
                          <a:schemeClr val="tx1">
                            <a:lumMod val="75000"/>
                            <a:lumOff val="25000"/>
                          </a:schemeClr>
                        </a:solidFill>
                        <a:latin typeface="Calibri"/>
                      </a:endParaRPr>
                    </a:p>
                  </a:txBody>
                  <a:tcPr marL="8545" marR="8545" marT="854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s-CL" sz="1600" b="0" u="none" strike="noStrike" dirty="0">
                          <a:solidFill>
                            <a:schemeClr val="tx1">
                              <a:lumMod val="75000"/>
                              <a:lumOff val="25000"/>
                            </a:schemeClr>
                          </a:solidFill>
                        </a:rPr>
                        <a:t>Se reconocen controles de calidad realizados por los fabricantes en los países de </a:t>
                      </a:r>
                      <a:r>
                        <a:rPr lang="es-CL" sz="1600" b="0" u="none" strike="noStrike" dirty="0" smtClean="0">
                          <a:solidFill>
                            <a:schemeClr val="tx1">
                              <a:lumMod val="75000"/>
                              <a:lumOff val="25000"/>
                            </a:schemeClr>
                          </a:solidFill>
                        </a:rPr>
                        <a:t>origen.</a:t>
                      </a:r>
                      <a:endParaRPr lang="es-CL" sz="1600" b="0" i="0" u="none" strike="noStrike" dirty="0">
                        <a:solidFill>
                          <a:schemeClr val="tx1">
                            <a:lumMod val="75000"/>
                            <a:lumOff val="25000"/>
                          </a:schemeClr>
                        </a:solidFill>
                        <a:latin typeface="Calibri"/>
                      </a:endParaRPr>
                    </a:p>
                  </a:txBody>
                  <a:tcPr marL="8545" marR="8545" marT="8546"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23046">
                <a:tc>
                  <a:txBody>
                    <a:bodyPr/>
                    <a:lstStyle/>
                    <a:p>
                      <a:pPr algn="l" fontAlgn="ctr"/>
                      <a:r>
                        <a:rPr lang="es-CL" sz="1600" u="none" strike="noStrike" dirty="0" smtClean="0">
                          <a:solidFill>
                            <a:schemeClr val="tx1">
                              <a:lumMod val="75000"/>
                              <a:lumOff val="25000"/>
                            </a:schemeClr>
                          </a:solidFill>
                        </a:rPr>
                        <a:t>6.</a:t>
                      </a:r>
                      <a:r>
                        <a:rPr lang="es-CL" sz="1600" u="none" strike="noStrike" baseline="0" dirty="0" smtClean="0">
                          <a:solidFill>
                            <a:schemeClr val="tx1">
                              <a:lumMod val="75000"/>
                              <a:lumOff val="25000"/>
                            </a:schemeClr>
                          </a:solidFill>
                        </a:rPr>
                        <a:t> R</a:t>
                      </a:r>
                      <a:r>
                        <a:rPr lang="es-CL" sz="1600" u="none" strike="noStrike" dirty="0" smtClean="0">
                          <a:solidFill>
                            <a:schemeClr val="tx1">
                              <a:lumMod val="75000"/>
                              <a:lumOff val="25000"/>
                            </a:schemeClr>
                          </a:solidFill>
                        </a:rPr>
                        <a:t>egistro Sanitario</a:t>
                      </a:r>
                      <a:endParaRPr lang="es-CL" sz="1600" b="1" i="0" u="none" strike="noStrike" dirty="0">
                        <a:solidFill>
                          <a:schemeClr val="tx1">
                            <a:lumMod val="75000"/>
                            <a:lumOff val="25000"/>
                          </a:schemeClr>
                        </a:solidFill>
                        <a:latin typeface="Calibri"/>
                      </a:endParaRPr>
                    </a:p>
                  </a:txBody>
                  <a:tcPr marL="8545" marR="8545" marT="8546"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1">
                        <a:lumMod val="40000"/>
                        <a:lumOff val="60000"/>
                      </a:schemeClr>
                    </a:solidFill>
                  </a:tcPr>
                </a:tc>
                <a:tc>
                  <a:txBody>
                    <a:bodyPr/>
                    <a:lstStyle/>
                    <a:p>
                      <a:pPr algn="l" fontAlgn="ctr"/>
                      <a:r>
                        <a:rPr lang="es-CL" sz="1600" u="none" strike="noStrike" dirty="0">
                          <a:solidFill>
                            <a:schemeClr val="tx1">
                              <a:lumMod val="75000"/>
                              <a:lumOff val="25000"/>
                            </a:schemeClr>
                          </a:solidFill>
                        </a:rPr>
                        <a:t>Exige control de calidad local para </a:t>
                      </a:r>
                      <a:r>
                        <a:rPr lang="es-CL" sz="1600" u="none" strike="noStrike" dirty="0" smtClean="0">
                          <a:solidFill>
                            <a:schemeClr val="tx1">
                              <a:lumMod val="75000"/>
                              <a:lumOff val="25000"/>
                            </a:schemeClr>
                          </a:solidFill>
                        </a:rPr>
                        <a:t>otorgar el registro,</a:t>
                      </a:r>
                      <a:r>
                        <a:rPr lang="es-CL" sz="1600" u="none" strike="noStrike" baseline="0" dirty="0" smtClean="0">
                          <a:solidFill>
                            <a:schemeClr val="tx1">
                              <a:lumMod val="75000"/>
                              <a:lumOff val="25000"/>
                            </a:schemeClr>
                          </a:solidFill>
                        </a:rPr>
                        <a:t> exigible sólo a 5 tipos de DM. </a:t>
                      </a:r>
                      <a:endParaRPr lang="es-CL" sz="1600" b="0" i="0" u="none" strike="noStrike" dirty="0">
                        <a:solidFill>
                          <a:schemeClr val="tx1">
                            <a:lumMod val="75000"/>
                            <a:lumOff val="25000"/>
                          </a:schemeClr>
                        </a:solidFill>
                        <a:latin typeface="Calibri"/>
                      </a:endParaRPr>
                    </a:p>
                  </a:txBody>
                  <a:tcPr marL="8545" marR="8545" marT="854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l" fontAlgn="ctr"/>
                      <a:r>
                        <a:rPr lang="es-CL" sz="1600" b="0" u="none" strike="noStrike" dirty="0">
                          <a:solidFill>
                            <a:schemeClr val="tx1">
                              <a:lumMod val="75000"/>
                              <a:lumOff val="25000"/>
                            </a:schemeClr>
                          </a:solidFill>
                        </a:rPr>
                        <a:t>Aprobación mediante </a:t>
                      </a:r>
                      <a:r>
                        <a:rPr lang="es-CL" sz="1600" b="0" u="none" strike="noStrike" dirty="0" smtClean="0">
                          <a:solidFill>
                            <a:schemeClr val="tx1">
                              <a:lumMod val="75000"/>
                              <a:lumOff val="25000"/>
                            </a:schemeClr>
                          </a:solidFill>
                        </a:rPr>
                        <a:t>evaluación</a:t>
                      </a:r>
                      <a:r>
                        <a:rPr lang="es-CL" sz="1600" b="0" u="none" strike="noStrike" baseline="0" dirty="0" smtClean="0">
                          <a:solidFill>
                            <a:schemeClr val="tx1">
                              <a:lumMod val="75000"/>
                              <a:lumOff val="25000"/>
                            </a:schemeClr>
                          </a:solidFill>
                        </a:rPr>
                        <a:t> de cumplimiento de Principios Esenciales de Seguridad y Eficacia para todos los DM. </a:t>
                      </a:r>
                      <a:endParaRPr lang="es-CL" sz="1600" b="0" i="0" u="none" strike="noStrike" dirty="0">
                        <a:solidFill>
                          <a:schemeClr val="tx1">
                            <a:lumMod val="75000"/>
                            <a:lumOff val="25000"/>
                          </a:schemeClr>
                        </a:solidFill>
                        <a:latin typeface="Calibri"/>
                      </a:endParaRPr>
                    </a:p>
                  </a:txBody>
                  <a:tcPr marL="8545" marR="8545" marT="8546"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r>
            </a:tbl>
          </a:graphicData>
        </a:graphic>
      </p:graphicFrame>
      <p:sp>
        <p:nvSpPr>
          <p:cNvPr id="70683" name="Rectángulo 5"/>
          <p:cNvSpPr>
            <a:spLocks noChangeArrowheads="1"/>
          </p:cNvSpPr>
          <p:nvPr/>
        </p:nvSpPr>
        <p:spPr bwMode="auto">
          <a:xfrm>
            <a:off x="254000" y="171450"/>
            <a:ext cx="83185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s-CL" altLang="es-CL" sz="1600" b="1">
                <a:solidFill>
                  <a:srgbClr val="00A79D"/>
                </a:solidFill>
                <a:latin typeface="Verdana" pitchFamily="34" charset="0"/>
              </a:rPr>
              <a:t>Regulación Actual v/s Propuesta de Modificación del Código Sanitario</a:t>
            </a:r>
          </a:p>
        </p:txBody>
      </p:sp>
    </p:spTree>
    <p:extLst>
      <p:ext uri="{BB962C8B-B14F-4D97-AF65-F5344CB8AC3E}">
        <p14:creationId xmlns:p14="http://schemas.microsoft.com/office/powerpoint/2010/main" val="37341673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2" descr="SLIDE PPT 4-3-04.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solidFill>
            <a:srgbClr val="00A79D"/>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71683" name="TextBox 4"/>
          <p:cNvSpPr txBox="1">
            <a:spLocks noChangeArrowheads="1"/>
          </p:cNvSpPr>
          <p:nvPr/>
        </p:nvSpPr>
        <p:spPr bwMode="auto">
          <a:xfrm>
            <a:off x="608013" y="1484313"/>
            <a:ext cx="7927975" cy="255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just" eaLnBrk="1" hangingPunct="1"/>
            <a:r>
              <a:rPr lang="es-ES_tradnl" sz="3200" b="1">
                <a:solidFill>
                  <a:schemeClr val="bg1"/>
                </a:solidFill>
                <a:latin typeface="Verdana" pitchFamily="34" charset="0"/>
              </a:rPr>
              <a:t>Proyecto de apoyo al fortalecimiento de la regulación de dispositivos médicos en Chile</a:t>
            </a:r>
          </a:p>
          <a:p>
            <a:pPr eaLnBrk="1" hangingPunct="1"/>
            <a:endParaRPr lang="es-ES_tradnl" sz="3200" b="1">
              <a:solidFill>
                <a:schemeClr val="bg1"/>
              </a:solidFill>
              <a:latin typeface="Calibri" pitchFamily="34" charset="0"/>
              <a:ea typeface="MS PGothic" pitchFamily="34" charset="-128"/>
            </a:endParaRPr>
          </a:p>
          <a:p>
            <a:pPr eaLnBrk="1" hangingPunct="1"/>
            <a:endParaRPr lang="es-ES_tradnl" sz="3200" b="1">
              <a:solidFill>
                <a:schemeClr val="bg1"/>
              </a:solidFill>
              <a:latin typeface="Calibri" pitchFamily="34" charset="0"/>
              <a:ea typeface="MS PGothic" pitchFamily="34" charset="-128"/>
            </a:endParaRPr>
          </a:p>
        </p:txBody>
      </p:sp>
      <p:sp>
        <p:nvSpPr>
          <p:cNvPr id="71684" name="TextBox 1"/>
          <p:cNvSpPr txBox="1">
            <a:spLocks noChangeArrowheads="1"/>
          </p:cNvSpPr>
          <p:nvPr/>
        </p:nvSpPr>
        <p:spPr bwMode="auto">
          <a:xfrm>
            <a:off x="11931650" y="6097588"/>
            <a:ext cx="23463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a:solidFill>
                  <a:schemeClr val="bg1"/>
                </a:solidFill>
                <a:latin typeface="Calibri" pitchFamily="34" charset="0"/>
                <a:ea typeface="MS PGothic" pitchFamily="34" charset="-128"/>
              </a:rPr>
              <a:t>Enero de 2018</a:t>
            </a:r>
          </a:p>
        </p:txBody>
      </p:sp>
    </p:spTree>
    <p:extLst>
      <p:ext uri="{BB962C8B-B14F-4D97-AF65-F5344CB8AC3E}">
        <p14:creationId xmlns:p14="http://schemas.microsoft.com/office/powerpoint/2010/main" val="34314502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1"/>
          <p:cNvSpPr txBox="1">
            <a:spLocks noChangeArrowheads="1"/>
          </p:cNvSpPr>
          <p:nvPr/>
        </p:nvSpPr>
        <p:spPr bwMode="auto">
          <a:xfrm>
            <a:off x="449263" y="407988"/>
            <a:ext cx="5568950" cy="830262"/>
          </a:xfrm>
          <a:prstGeom prst="rect">
            <a:avLst/>
          </a:prstGeom>
          <a:noFill/>
          <a:ln>
            <a:noFill/>
          </a:ln>
          <a:extLst/>
        </p:spPr>
        <p:txBody>
          <a:bodyPr>
            <a:spAutoFit/>
          </a:bodyPr>
          <a:lstStyle>
            <a:lvl1pPr>
              <a:defRPr sz="2400">
                <a:solidFill>
                  <a:schemeClr val="tx1"/>
                </a:solidFill>
                <a:latin typeface="Calibri" pitchFamily="34" charset="0"/>
                <a:ea typeface="MS PGothic" pitchFamily="34" charset="-128"/>
              </a:defRPr>
            </a:lvl1pPr>
            <a:lvl2pPr marL="742950" indent="-285750">
              <a:defRPr sz="2400">
                <a:solidFill>
                  <a:schemeClr val="tx1"/>
                </a:solidFill>
                <a:latin typeface="Calibri" pitchFamily="34" charset="0"/>
                <a:ea typeface="MS PGothic" pitchFamily="34" charset="-128"/>
              </a:defRPr>
            </a:lvl2pPr>
            <a:lvl3pPr marL="1143000" indent="-228600">
              <a:defRPr sz="2400">
                <a:solidFill>
                  <a:schemeClr val="tx1"/>
                </a:solidFill>
                <a:latin typeface="Calibri" pitchFamily="34" charset="0"/>
                <a:ea typeface="MS PGothic" pitchFamily="34" charset="-128"/>
              </a:defRPr>
            </a:lvl3pPr>
            <a:lvl4pPr marL="1600200" indent="-228600">
              <a:defRPr sz="2400">
                <a:solidFill>
                  <a:schemeClr val="tx1"/>
                </a:solidFill>
                <a:latin typeface="Calibri" pitchFamily="34" charset="0"/>
                <a:ea typeface="MS PGothic" pitchFamily="34" charset="-128"/>
              </a:defRPr>
            </a:lvl4pPr>
            <a:lvl5pPr marL="2057400" indent="-22860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a:defRPr/>
            </a:pPr>
            <a:r>
              <a:rPr lang="en-US" b="1" dirty="0">
                <a:solidFill>
                  <a:schemeClr val="tx1">
                    <a:lumMod val="65000"/>
                    <a:lumOff val="35000"/>
                  </a:schemeClr>
                </a:solidFill>
                <a:latin typeface="Verdana" pitchFamily="34" charset="0"/>
                <a:ea typeface="Verdana" pitchFamily="34" charset="0"/>
                <a:cs typeface="Verdana" pitchFamily="34" charset="0"/>
              </a:rPr>
              <a:t>Objetivos </a:t>
            </a:r>
          </a:p>
          <a:p>
            <a:pPr>
              <a:defRPr/>
            </a:pPr>
            <a:r>
              <a:rPr lang="en-US" b="1" dirty="0">
                <a:solidFill>
                  <a:schemeClr val="tx1">
                    <a:lumMod val="65000"/>
                    <a:lumOff val="35000"/>
                  </a:schemeClr>
                </a:solidFill>
                <a:latin typeface="Verdana" pitchFamily="34" charset="0"/>
                <a:ea typeface="Verdana" pitchFamily="34" charset="0"/>
                <a:cs typeface="Verdana" pitchFamily="34" charset="0"/>
              </a:rPr>
              <a:t>de la consultoría</a:t>
            </a:r>
            <a:endParaRPr lang="es-ES" b="1" dirty="0">
              <a:solidFill>
                <a:schemeClr val="tx1">
                  <a:lumMod val="65000"/>
                  <a:lumOff val="35000"/>
                </a:schemeClr>
              </a:solidFill>
              <a:latin typeface="Verdana" pitchFamily="34" charset="0"/>
              <a:ea typeface="Verdana" pitchFamily="34" charset="0"/>
              <a:cs typeface="Verdana" pitchFamily="34" charset="0"/>
            </a:endParaRPr>
          </a:p>
        </p:txBody>
      </p:sp>
      <p:sp>
        <p:nvSpPr>
          <p:cNvPr id="6" name="Rectangle 2"/>
          <p:cNvSpPr>
            <a:spLocks noChangeArrowheads="1"/>
          </p:cNvSpPr>
          <p:nvPr/>
        </p:nvSpPr>
        <p:spPr bwMode="auto">
          <a:xfrm>
            <a:off x="323850" y="1916113"/>
            <a:ext cx="2271713" cy="2116137"/>
          </a:xfrm>
          <a:prstGeom prst="rect">
            <a:avLst/>
          </a:prstGeom>
          <a:solidFill>
            <a:srgbClr val="00A79D"/>
          </a:soli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s-ES_tradnl" sz="2000" b="1" dirty="0">
                <a:solidFill>
                  <a:schemeClr val="bg1"/>
                </a:solidFill>
                <a:latin typeface="Verdana" pitchFamily="34" charset="0"/>
                <a:ea typeface="Verdana" pitchFamily="34" charset="0"/>
                <a:cs typeface="Verdana" pitchFamily="34" charset="0"/>
              </a:rPr>
              <a:t>Fortalecer la regulación de los DM</a:t>
            </a:r>
            <a:endParaRPr lang="en-US" sz="2000" b="1" dirty="0">
              <a:solidFill>
                <a:schemeClr val="bg1"/>
              </a:solidFill>
              <a:latin typeface="Verdana" pitchFamily="34" charset="0"/>
              <a:ea typeface="Verdana" pitchFamily="34" charset="0"/>
              <a:cs typeface="Verdana" pitchFamily="34" charset="0"/>
            </a:endParaRPr>
          </a:p>
        </p:txBody>
      </p:sp>
      <p:pic>
        <p:nvPicPr>
          <p:cNvPr id="72708" name="Picture 1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23850" y="4032250"/>
            <a:ext cx="2271713" cy="127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Conector recto de flecha 11"/>
          <p:cNvCxnSpPr>
            <a:cxnSpLocks noChangeShapeType="1"/>
            <a:endCxn id="12" idx="1"/>
          </p:cNvCxnSpPr>
          <p:nvPr/>
        </p:nvCxnSpPr>
        <p:spPr bwMode="auto">
          <a:xfrm>
            <a:off x="2682875" y="3409950"/>
            <a:ext cx="1220788" cy="9525"/>
          </a:xfrm>
          <a:prstGeom prst="straightConnector1">
            <a:avLst/>
          </a:prstGeom>
          <a:noFill/>
          <a:ln w="25400">
            <a:solidFill>
              <a:schemeClr val="accent1"/>
            </a:solidFill>
            <a:round/>
            <a:headEnd/>
            <a:tailEnd type="arrow" w="med" len="med"/>
          </a:ln>
          <a:effectLst>
            <a:outerShdw blurRad="40000" dist="20000" dir="5400000" rotWithShape="0">
              <a:srgbClr val="808080">
                <a:alpha val="37999"/>
              </a:srgbClr>
            </a:outerShdw>
          </a:effectLst>
          <a:extLst/>
        </p:spPr>
      </p:cxnSp>
      <p:cxnSp>
        <p:nvCxnSpPr>
          <p:cNvPr id="9" name="Elbow Connector 21"/>
          <p:cNvCxnSpPr>
            <a:cxnSpLocks noChangeShapeType="1"/>
          </p:cNvCxnSpPr>
          <p:nvPr/>
        </p:nvCxnSpPr>
        <p:spPr bwMode="auto">
          <a:xfrm flipV="1">
            <a:off x="2595563" y="1352550"/>
            <a:ext cx="1276350" cy="2047875"/>
          </a:xfrm>
          <a:prstGeom prst="bentConnector3">
            <a:avLst>
              <a:gd name="adj1" fmla="val 50000"/>
            </a:avLst>
          </a:prstGeom>
          <a:noFill/>
          <a:ln w="25400">
            <a:solidFill>
              <a:schemeClr val="accent1"/>
            </a:solidFill>
            <a:miter lim="800000"/>
            <a:headEnd/>
            <a:tailEnd type="triangle" w="med" len="med"/>
          </a:ln>
          <a:effectLst>
            <a:outerShdw blurRad="40000" dist="20000" dir="5400000" rotWithShape="0">
              <a:srgbClr val="808080">
                <a:alpha val="37999"/>
              </a:srgbClr>
            </a:outerShdw>
          </a:effectLst>
          <a:extLst/>
        </p:spPr>
      </p:cxnSp>
      <p:cxnSp>
        <p:nvCxnSpPr>
          <p:cNvPr id="10" name="Elbow Connector 26"/>
          <p:cNvCxnSpPr>
            <a:cxnSpLocks noChangeShapeType="1"/>
          </p:cNvCxnSpPr>
          <p:nvPr/>
        </p:nvCxnSpPr>
        <p:spPr bwMode="auto">
          <a:xfrm>
            <a:off x="2592388" y="3409950"/>
            <a:ext cx="1279525" cy="2341563"/>
          </a:xfrm>
          <a:prstGeom prst="bentConnector3">
            <a:avLst>
              <a:gd name="adj1" fmla="val 50000"/>
            </a:avLst>
          </a:prstGeom>
          <a:noFill/>
          <a:ln w="25400">
            <a:solidFill>
              <a:schemeClr val="accent1"/>
            </a:solidFill>
            <a:miter lim="800000"/>
            <a:headEnd/>
            <a:tailEnd type="triangle" w="med" len="med"/>
          </a:ln>
          <a:effectLst>
            <a:outerShdw blurRad="40000" dist="20000" dir="5400000" rotWithShape="0">
              <a:srgbClr val="808080">
                <a:alpha val="37999"/>
              </a:srgbClr>
            </a:outerShdw>
          </a:effectLst>
          <a:extLst/>
        </p:spPr>
      </p:cxnSp>
      <p:sp>
        <p:nvSpPr>
          <p:cNvPr id="11" name="Rectangle 7"/>
          <p:cNvSpPr>
            <a:spLocks noChangeArrowheads="1"/>
          </p:cNvSpPr>
          <p:nvPr/>
        </p:nvSpPr>
        <p:spPr bwMode="auto">
          <a:xfrm>
            <a:off x="3886200" y="620713"/>
            <a:ext cx="4978400" cy="1520825"/>
          </a:xfrm>
          <a:prstGeom prst="rect">
            <a:avLst/>
          </a:prstGeom>
          <a:solidFill>
            <a:srgbClr val="00A79D"/>
          </a:soli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just">
              <a:defRPr/>
            </a:pPr>
            <a:r>
              <a:rPr lang="es-ES_tradnl" sz="1400" b="1" u="sng" dirty="0">
                <a:solidFill>
                  <a:srgbClr val="FFFFFF"/>
                </a:solidFill>
                <a:latin typeface="Verdana" pitchFamily="34" charset="0"/>
                <a:ea typeface="Verdana" pitchFamily="34" charset="0"/>
                <a:cs typeface="Verdana" pitchFamily="34" charset="0"/>
              </a:rPr>
              <a:t>Complementar el diagnóstico de la situación actual de la regulación de DM </a:t>
            </a:r>
            <a:r>
              <a:rPr lang="es-ES_tradnl" sz="1400" dirty="0">
                <a:solidFill>
                  <a:srgbClr val="FFFFFF"/>
                </a:solidFill>
                <a:latin typeface="Verdana" pitchFamily="34" charset="0"/>
                <a:ea typeface="Verdana" pitchFamily="34" charset="0"/>
                <a:cs typeface="Verdana" pitchFamily="34" charset="0"/>
              </a:rPr>
              <a:t>en Chile, teniendo en cuenta los avances del ISP en este aspecto, a la luz de las mejores prácticas institucionales, normativas y técnicas que existen a nivel mundial, y las metas establecidas por Chile en sus compromisos nacionales e internacionales.</a:t>
            </a:r>
          </a:p>
        </p:txBody>
      </p:sp>
      <p:sp>
        <p:nvSpPr>
          <p:cNvPr id="12" name="Rectangle 8"/>
          <p:cNvSpPr>
            <a:spLocks noChangeArrowheads="1"/>
          </p:cNvSpPr>
          <p:nvPr/>
        </p:nvSpPr>
        <p:spPr bwMode="auto">
          <a:xfrm>
            <a:off x="3903663" y="2668588"/>
            <a:ext cx="4916487" cy="1500187"/>
          </a:xfrm>
          <a:prstGeom prst="rect">
            <a:avLst/>
          </a:prstGeom>
          <a:solidFill>
            <a:srgbClr val="00A79D"/>
          </a:soli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just">
              <a:defRPr/>
            </a:pPr>
            <a:r>
              <a:rPr lang="es-ES_tradnl" sz="1400" b="1" u="sng" dirty="0">
                <a:solidFill>
                  <a:schemeClr val="bg1"/>
                </a:solidFill>
                <a:latin typeface="Verdana" pitchFamily="34" charset="0"/>
                <a:ea typeface="Verdana" pitchFamily="34" charset="0"/>
                <a:cs typeface="Verdana" pitchFamily="34" charset="0"/>
              </a:rPr>
              <a:t>Diseñar el Plan Maestro de fortalecimiento </a:t>
            </a:r>
            <a:r>
              <a:rPr lang="es-ES_tradnl" sz="1400" dirty="0">
                <a:solidFill>
                  <a:schemeClr val="bg1"/>
                </a:solidFill>
                <a:latin typeface="Verdana" pitchFamily="34" charset="0"/>
                <a:ea typeface="Verdana" pitchFamily="34" charset="0"/>
                <a:cs typeface="Verdana" pitchFamily="34" charset="0"/>
              </a:rPr>
              <a:t>de la regulación de los dispositivos médicos en Chile incorporando estándares internacionales y atendiendo aspectos institucionales, normativos y técnicos. </a:t>
            </a:r>
          </a:p>
        </p:txBody>
      </p:sp>
      <p:sp>
        <p:nvSpPr>
          <p:cNvPr id="14" name="Rectangle 9"/>
          <p:cNvSpPr>
            <a:spLocks noChangeArrowheads="1"/>
          </p:cNvSpPr>
          <p:nvPr/>
        </p:nvSpPr>
        <p:spPr bwMode="auto">
          <a:xfrm>
            <a:off x="3871913" y="4667250"/>
            <a:ext cx="4948237" cy="1957388"/>
          </a:xfrm>
          <a:prstGeom prst="rect">
            <a:avLst/>
          </a:prstGeom>
          <a:solidFill>
            <a:srgbClr val="00A79D"/>
          </a:soli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just">
              <a:defRPr/>
            </a:pPr>
            <a:r>
              <a:rPr lang="es-ES_tradnl" sz="1400" b="1" u="sng" dirty="0">
                <a:solidFill>
                  <a:srgbClr val="FFFFFF"/>
                </a:solidFill>
                <a:latin typeface="Verdana" pitchFamily="34" charset="0"/>
                <a:ea typeface="Verdana" pitchFamily="34" charset="0"/>
                <a:cs typeface="Verdana" pitchFamily="34" charset="0"/>
              </a:rPr>
              <a:t>Acompañar el proceso de implementación del Plan Maestro</a:t>
            </a:r>
            <a:r>
              <a:rPr lang="es-ES_tradnl" sz="1400" u="sng" dirty="0">
                <a:solidFill>
                  <a:srgbClr val="FFFFFF"/>
                </a:solidFill>
                <a:latin typeface="Verdana" pitchFamily="34" charset="0"/>
                <a:ea typeface="Verdana" pitchFamily="34" charset="0"/>
                <a:cs typeface="Verdana" pitchFamily="34" charset="0"/>
              </a:rPr>
              <a:t> </a:t>
            </a:r>
            <a:r>
              <a:rPr lang="es-ES_tradnl" sz="1400" dirty="0">
                <a:solidFill>
                  <a:srgbClr val="FFFFFF"/>
                </a:solidFill>
                <a:latin typeface="Verdana" pitchFamily="34" charset="0"/>
                <a:ea typeface="Verdana" pitchFamily="34" charset="0"/>
                <a:cs typeface="Verdana" pitchFamily="34" charset="0"/>
              </a:rPr>
              <a:t>en la elaboración de los métodos y procesos de evaluación de dispositivos médicos y de su vigilancia </a:t>
            </a:r>
            <a:r>
              <a:rPr lang="es-ES_tradnl" sz="1400" dirty="0" smtClean="0">
                <a:solidFill>
                  <a:srgbClr val="FFFFFF"/>
                </a:solidFill>
                <a:latin typeface="Verdana" pitchFamily="34" charset="0"/>
                <a:ea typeface="Verdana" pitchFamily="34" charset="0"/>
                <a:cs typeface="Verdana" pitchFamily="34" charset="0"/>
              </a:rPr>
              <a:t>post </a:t>
            </a:r>
            <a:r>
              <a:rPr lang="es-ES_tradnl" sz="1400" dirty="0">
                <a:solidFill>
                  <a:srgbClr val="FFFFFF"/>
                </a:solidFill>
                <a:latin typeface="Verdana" pitchFamily="34" charset="0"/>
                <a:ea typeface="Verdana" pitchFamily="34" charset="0"/>
                <a:cs typeface="Verdana" pitchFamily="34" charset="0"/>
              </a:rPr>
              <a:t>comercialización, a partir de las mejores prácticas internacionales y partiendo de la realidad institucional chilena. </a:t>
            </a:r>
          </a:p>
        </p:txBody>
      </p:sp>
    </p:spTree>
    <p:extLst>
      <p:ext uri="{BB962C8B-B14F-4D97-AF65-F5344CB8AC3E}">
        <p14:creationId xmlns:p14="http://schemas.microsoft.com/office/powerpoint/2010/main" val="909159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11"/>
          <p:cNvSpPr txBox="1">
            <a:spLocks noChangeArrowheads="1"/>
          </p:cNvSpPr>
          <p:nvPr/>
        </p:nvSpPr>
        <p:spPr bwMode="auto">
          <a:xfrm>
            <a:off x="277813" y="261938"/>
            <a:ext cx="63055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pitchFamily="34" charset="0"/>
                <a:ea typeface="MS PGothic" pitchFamily="34" charset="-128"/>
              </a:defRPr>
            </a:lvl1pPr>
            <a:lvl2pPr marL="742950" indent="-285750">
              <a:defRPr sz="2400">
                <a:solidFill>
                  <a:schemeClr val="tx1"/>
                </a:solidFill>
                <a:latin typeface="Calibri" pitchFamily="34" charset="0"/>
                <a:ea typeface="MS PGothic" pitchFamily="34" charset="-128"/>
              </a:defRPr>
            </a:lvl2pPr>
            <a:lvl3pPr marL="1143000" indent="-228600">
              <a:defRPr sz="2400">
                <a:solidFill>
                  <a:schemeClr val="tx1"/>
                </a:solidFill>
                <a:latin typeface="Calibri" pitchFamily="34" charset="0"/>
                <a:ea typeface="MS PGothic" pitchFamily="34" charset="-128"/>
              </a:defRPr>
            </a:lvl3pPr>
            <a:lvl4pPr marL="1600200" indent="-228600">
              <a:defRPr sz="2400">
                <a:solidFill>
                  <a:schemeClr val="tx1"/>
                </a:solidFill>
                <a:latin typeface="Calibri" pitchFamily="34" charset="0"/>
                <a:ea typeface="MS PGothic" pitchFamily="34" charset="-128"/>
              </a:defRPr>
            </a:lvl4pPr>
            <a:lvl5pPr marL="2057400" indent="-22860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a:defRPr/>
            </a:pPr>
            <a:r>
              <a:rPr lang="en-US" b="1" dirty="0">
                <a:solidFill>
                  <a:schemeClr val="tx1">
                    <a:lumMod val="65000"/>
                    <a:lumOff val="35000"/>
                  </a:schemeClr>
                </a:solidFill>
                <a:latin typeface="Verdana" pitchFamily="34" charset="0"/>
                <a:ea typeface="Verdana" pitchFamily="34" charset="0"/>
                <a:cs typeface="Verdana" pitchFamily="34" charset="0"/>
              </a:rPr>
              <a:t>Duración y fases</a:t>
            </a:r>
            <a:endParaRPr lang="es-ES" b="1" dirty="0">
              <a:solidFill>
                <a:schemeClr val="tx1">
                  <a:lumMod val="65000"/>
                  <a:lumOff val="35000"/>
                </a:schemeClr>
              </a:solidFill>
              <a:latin typeface="Verdana" pitchFamily="34" charset="0"/>
              <a:ea typeface="Verdana" pitchFamily="34" charset="0"/>
              <a:cs typeface="Verdana" pitchFamily="34" charset="0"/>
            </a:endParaRPr>
          </a:p>
        </p:txBody>
      </p:sp>
      <p:sp>
        <p:nvSpPr>
          <p:cNvPr id="6" name="Pentagon 24"/>
          <p:cNvSpPr>
            <a:spLocks noChangeArrowheads="1"/>
          </p:cNvSpPr>
          <p:nvPr/>
        </p:nvSpPr>
        <p:spPr bwMode="auto">
          <a:xfrm>
            <a:off x="349250" y="1081088"/>
            <a:ext cx="2344738" cy="1541462"/>
          </a:xfrm>
          <a:prstGeom prst="homePlate">
            <a:avLst>
              <a:gd name="adj" fmla="val 50035"/>
            </a:avLst>
          </a:prstGeom>
          <a:solidFill>
            <a:srgbClr val="00A79D"/>
          </a:soli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defRPr/>
            </a:pPr>
            <a:r>
              <a:rPr lang="es-ES_tradnl" sz="1600" b="1" dirty="0">
                <a:solidFill>
                  <a:schemeClr val="lt1"/>
                </a:solidFill>
                <a:latin typeface="Verdana" pitchFamily="34" charset="0"/>
                <a:ea typeface="Verdana" pitchFamily="34" charset="0"/>
                <a:cs typeface="Verdana" pitchFamily="34" charset="0"/>
              </a:rPr>
              <a:t>I. ENTENDER</a:t>
            </a:r>
          </a:p>
        </p:txBody>
      </p:sp>
      <p:sp>
        <p:nvSpPr>
          <p:cNvPr id="7" name="Chevron 26"/>
          <p:cNvSpPr>
            <a:spLocks noChangeArrowheads="1"/>
          </p:cNvSpPr>
          <p:nvPr/>
        </p:nvSpPr>
        <p:spPr bwMode="auto">
          <a:xfrm>
            <a:off x="2117725" y="1081088"/>
            <a:ext cx="3559175" cy="1519237"/>
          </a:xfrm>
          <a:prstGeom prst="chevron">
            <a:avLst>
              <a:gd name="adj" fmla="val 50026"/>
            </a:avLst>
          </a:prstGeom>
          <a:solidFill>
            <a:srgbClr val="00CDC8"/>
          </a:soli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defRPr/>
            </a:pPr>
            <a:r>
              <a:rPr lang="es-ES_tradnl" sz="1600" b="1" dirty="0">
                <a:latin typeface="Verdana" pitchFamily="34" charset="0"/>
                <a:ea typeface="Verdana" pitchFamily="34" charset="0"/>
                <a:cs typeface="Verdana" pitchFamily="34" charset="0"/>
              </a:rPr>
              <a:t>II. PROPONER</a:t>
            </a:r>
          </a:p>
        </p:txBody>
      </p:sp>
      <p:sp>
        <p:nvSpPr>
          <p:cNvPr id="8" name="Chevron 27"/>
          <p:cNvSpPr>
            <a:spLocks noChangeArrowheads="1"/>
          </p:cNvSpPr>
          <p:nvPr/>
        </p:nvSpPr>
        <p:spPr bwMode="auto">
          <a:xfrm>
            <a:off x="5103813" y="1058863"/>
            <a:ext cx="3454400" cy="1519237"/>
          </a:xfrm>
          <a:prstGeom prst="chevron">
            <a:avLst>
              <a:gd name="adj" fmla="val 50035"/>
            </a:avLst>
          </a:prstGeom>
          <a:solidFill>
            <a:srgbClr val="00EEDD"/>
          </a:soli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defRPr/>
            </a:pPr>
            <a:r>
              <a:rPr lang="es-ES_tradnl" sz="1600" b="1" dirty="0">
                <a:latin typeface="Verdana" pitchFamily="34" charset="0"/>
                <a:ea typeface="Verdana" pitchFamily="34" charset="0"/>
                <a:cs typeface="Verdana" pitchFamily="34" charset="0"/>
              </a:rPr>
              <a:t>III. IMPLEMENTAR</a:t>
            </a:r>
          </a:p>
        </p:txBody>
      </p:sp>
      <p:sp>
        <p:nvSpPr>
          <p:cNvPr id="9" name="Pentagon 5"/>
          <p:cNvSpPr>
            <a:spLocks noChangeArrowheads="1"/>
          </p:cNvSpPr>
          <p:nvPr/>
        </p:nvSpPr>
        <p:spPr bwMode="auto">
          <a:xfrm>
            <a:off x="349250" y="2728913"/>
            <a:ext cx="2344738" cy="1541462"/>
          </a:xfrm>
          <a:prstGeom prst="homePlate">
            <a:avLst>
              <a:gd name="adj" fmla="val 50035"/>
            </a:avLst>
          </a:prstGeom>
          <a:solidFill>
            <a:srgbClr val="00A79C"/>
          </a:soli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defRPr/>
            </a:pPr>
            <a:r>
              <a:rPr lang="es-ES_tradnl" sz="1400" b="1" dirty="0">
                <a:solidFill>
                  <a:srgbClr val="FFFFFF"/>
                </a:solidFill>
                <a:cs typeface="Arial" pitchFamily="34" charset="0"/>
              </a:rPr>
              <a:t>I. Complementar el diagnóstico, referenciación internacional &amp; lineamientos propuestas de ajuste</a:t>
            </a:r>
          </a:p>
        </p:txBody>
      </p:sp>
      <p:sp>
        <p:nvSpPr>
          <p:cNvPr id="10" name="Chevron 7"/>
          <p:cNvSpPr>
            <a:spLocks noChangeArrowheads="1"/>
          </p:cNvSpPr>
          <p:nvPr/>
        </p:nvSpPr>
        <p:spPr bwMode="auto">
          <a:xfrm>
            <a:off x="2074863" y="2728913"/>
            <a:ext cx="3644900" cy="1519237"/>
          </a:xfrm>
          <a:prstGeom prst="chevron">
            <a:avLst>
              <a:gd name="adj" fmla="val 50026"/>
            </a:avLst>
          </a:prstGeom>
          <a:solidFill>
            <a:srgbClr val="00CDC8"/>
          </a:soli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defRPr/>
            </a:pPr>
            <a:r>
              <a:rPr lang="es-ES_tradnl" sz="1600" b="1" dirty="0">
                <a:cs typeface="Arial" pitchFamily="34" charset="0"/>
              </a:rPr>
              <a:t>II. Plan Maestro de implementación de ajustes normativos, institucionales y técnicos</a:t>
            </a:r>
          </a:p>
        </p:txBody>
      </p:sp>
      <p:sp>
        <p:nvSpPr>
          <p:cNvPr id="11" name="Chevron 10"/>
          <p:cNvSpPr>
            <a:spLocks noChangeArrowheads="1"/>
          </p:cNvSpPr>
          <p:nvPr/>
        </p:nvSpPr>
        <p:spPr bwMode="auto">
          <a:xfrm>
            <a:off x="5221288" y="2717800"/>
            <a:ext cx="3421062" cy="1519238"/>
          </a:xfrm>
          <a:prstGeom prst="chevron">
            <a:avLst>
              <a:gd name="adj" fmla="val 50041"/>
            </a:avLst>
          </a:prstGeom>
          <a:solidFill>
            <a:srgbClr val="00EEDD"/>
          </a:soli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defRPr/>
            </a:pPr>
            <a:r>
              <a:rPr lang="es-ES_tradnl" sz="1600" b="1" dirty="0">
                <a:cs typeface="Arial" pitchFamily="34" charset="0"/>
              </a:rPr>
              <a:t>III. Acompañamiento a plan y ronda de evaluaciones</a:t>
            </a:r>
          </a:p>
        </p:txBody>
      </p:sp>
      <p:cxnSp>
        <p:nvCxnSpPr>
          <p:cNvPr id="12" name="Straight Arrow Connector 2"/>
          <p:cNvCxnSpPr>
            <a:cxnSpLocks noChangeShapeType="1"/>
          </p:cNvCxnSpPr>
          <p:nvPr/>
        </p:nvCxnSpPr>
        <p:spPr bwMode="auto">
          <a:xfrm flipV="1">
            <a:off x="230188" y="4965700"/>
            <a:ext cx="8539162" cy="12700"/>
          </a:xfrm>
          <a:prstGeom prst="straightConnector1">
            <a:avLst/>
          </a:prstGeom>
          <a:noFill/>
          <a:ln w="63500">
            <a:solidFill>
              <a:schemeClr val="accent1"/>
            </a:solidFill>
            <a:prstDash val="dash"/>
            <a:round/>
            <a:headEnd/>
            <a:tailEnd type="triangle"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13" name="Oval 15"/>
          <p:cNvSpPr>
            <a:spLocks noChangeArrowheads="1"/>
          </p:cNvSpPr>
          <p:nvPr/>
        </p:nvSpPr>
        <p:spPr bwMode="auto">
          <a:xfrm>
            <a:off x="122238" y="4892675"/>
            <a:ext cx="195262" cy="173038"/>
          </a:xfrm>
          <a:prstGeom prst="ellipse">
            <a:avLst/>
          </a:prstGeom>
          <a:solidFill>
            <a:schemeClr val="tx2"/>
          </a:solidFill>
          <a:ln w="9525">
            <a:solidFill>
              <a:srgbClr val="4A7EBB"/>
            </a:solidFill>
            <a:round/>
            <a:headEnd/>
            <a:tailEnd/>
          </a:ln>
          <a:effectLst>
            <a:outerShdw blurRad="40000" dist="23000" dir="5400000" rotWithShape="0">
              <a:srgbClr val="808080">
                <a:alpha val="34998"/>
              </a:srgbClr>
            </a:outerShdw>
          </a:effectLst>
        </p:spPr>
        <p:txBody>
          <a:bodyPr anchor="ctr"/>
          <a:lstStyle/>
          <a:p>
            <a:pPr algn="ctr">
              <a:defRPr/>
            </a:pPr>
            <a:r>
              <a:rPr lang="es-ES_tradnl" sz="1400" b="1" dirty="0">
                <a:solidFill>
                  <a:schemeClr val="lt1"/>
                </a:solidFill>
                <a:latin typeface="+mn-lt"/>
              </a:rPr>
              <a:t>1</a:t>
            </a:r>
          </a:p>
        </p:txBody>
      </p:sp>
      <p:sp>
        <p:nvSpPr>
          <p:cNvPr id="14" name="Oval 23"/>
          <p:cNvSpPr>
            <a:spLocks noChangeArrowheads="1"/>
          </p:cNvSpPr>
          <p:nvPr/>
        </p:nvSpPr>
        <p:spPr bwMode="auto">
          <a:xfrm>
            <a:off x="8196263" y="4743450"/>
            <a:ext cx="573087" cy="444500"/>
          </a:xfrm>
          <a:prstGeom prst="ellipse">
            <a:avLst/>
          </a:prstGeom>
          <a:solidFill>
            <a:schemeClr val="tx2"/>
          </a:solidFill>
          <a:ln w="9525">
            <a:solidFill>
              <a:srgbClr val="4A7EBB"/>
            </a:solidFill>
            <a:round/>
            <a:headEnd/>
            <a:tailEnd/>
          </a:ln>
          <a:effectLst>
            <a:outerShdw blurRad="40000" dist="23000" dir="5400000" rotWithShape="0">
              <a:srgbClr val="808080">
                <a:alpha val="34998"/>
              </a:srgbClr>
            </a:outerShdw>
          </a:effectLst>
        </p:spPr>
        <p:txBody>
          <a:bodyPr anchor="ctr"/>
          <a:lstStyle/>
          <a:p>
            <a:pPr algn="ctr">
              <a:defRPr/>
            </a:pPr>
            <a:r>
              <a:rPr lang="en-US" sz="1100" b="1" dirty="0">
                <a:solidFill>
                  <a:schemeClr val="lt1"/>
                </a:solidFill>
                <a:latin typeface="+mn-lt"/>
              </a:rPr>
              <a:t>15</a:t>
            </a:r>
          </a:p>
        </p:txBody>
      </p:sp>
      <p:sp>
        <p:nvSpPr>
          <p:cNvPr id="15" name="TextBox 14"/>
          <p:cNvSpPr txBox="1">
            <a:spLocks noChangeArrowheads="1"/>
          </p:cNvSpPr>
          <p:nvPr/>
        </p:nvSpPr>
        <p:spPr bwMode="auto">
          <a:xfrm rot="5400000">
            <a:off x="107157" y="5418931"/>
            <a:ext cx="10683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pitchFamily="34" charset="0"/>
                <a:ea typeface="MS PGothic" pitchFamily="34" charset="-128"/>
              </a:defRPr>
            </a:lvl1pPr>
            <a:lvl2pPr marL="742950" indent="-285750">
              <a:defRPr sz="2400">
                <a:solidFill>
                  <a:schemeClr val="tx1"/>
                </a:solidFill>
                <a:latin typeface="Calibri" pitchFamily="34" charset="0"/>
                <a:ea typeface="MS PGothic" pitchFamily="34" charset="-128"/>
              </a:defRPr>
            </a:lvl2pPr>
            <a:lvl3pPr marL="1143000" indent="-228600">
              <a:defRPr sz="2400">
                <a:solidFill>
                  <a:schemeClr val="tx1"/>
                </a:solidFill>
                <a:latin typeface="Calibri" pitchFamily="34" charset="0"/>
                <a:ea typeface="MS PGothic" pitchFamily="34" charset="-128"/>
              </a:defRPr>
            </a:lvl3pPr>
            <a:lvl4pPr marL="1600200" indent="-228600">
              <a:defRPr sz="2400">
                <a:solidFill>
                  <a:schemeClr val="tx1"/>
                </a:solidFill>
                <a:latin typeface="Calibri" pitchFamily="34" charset="0"/>
                <a:ea typeface="MS PGothic" pitchFamily="34" charset="-128"/>
              </a:defRPr>
            </a:lvl4pPr>
            <a:lvl5pPr marL="2057400" indent="-22860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a:defRPr/>
            </a:pPr>
            <a:r>
              <a:rPr lang="es-ES_tradnl" sz="1400" b="1" dirty="0">
                <a:solidFill>
                  <a:schemeClr val="tx1">
                    <a:lumMod val="65000"/>
                    <a:lumOff val="35000"/>
                  </a:schemeClr>
                </a:solidFill>
                <a:latin typeface="Verdana" pitchFamily="34" charset="0"/>
                <a:ea typeface="Verdana" pitchFamily="34" charset="0"/>
                <a:cs typeface="Verdana" pitchFamily="34" charset="0"/>
              </a:rPr>
              <a:t>Enero 2018</a:t>
            </a:r>
          </a:p>
        </p:txBody>
      </p:sp>
      <p:sp>
        <p:nvSpPr>
          <p:cNvPr id="16" name="TextBox 20"/>
          <p:cNvSpPr txBox="1">
            <a:spLocks noChangeArrowheads="1"/>
          </p:cNvSpPr>
          <p:nvPr/>
        </p:nvSpPr>
        <p:spPr bwMode="auto">
          <a:xfrm rot="5400000">
            <a:off x="1680369" y="5418931"/>
            <a:ext cx="10683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pitchFamily="34" charset="0"/>
                <a:ea typeface="MS PGothic" pitchFamily="34" charset="-128"/>
              </a:defRPr>
            </a:lvl1pPr>
            <a:lvl2pPr marL="742950" indent="-285750">
              <a:defRPr sz="2400">
                <a:solidFill>
                  <a:schemeClr val="tx1"/>
                </a:solidFill>
                <a:latin typeface="Calibri" pitchFamily="34" charset="0"/>
                <a:ea typeface="MS PGothic" pitchFamily="34" charset="-128"/>
              </a:defRPr>
            </a:lvl2pPr>
            <a:lvl3pPr marL="1143000" indent="-228600">
              <a:defRPr sz="2400">
                <a:solidFill>
                  <a:schemeClr val="tx1"/>
                </a:solidFill>
                <a:latin typeface="Calibri" pitchFamily="34" charset="0"/>
                <a:ea typeface="MS PGothic" pitchFamily="34" charset="-128"/>
              </a:defRPr>
            </a:lvl3pPr>
            <a:lvl4pPr marL="1600200" indent="-228600">
              <a:defRPr sz="2400">
                <a:solidFill>
                  <a:schemeClr val="tx1"/>
                </a:solidFill>
                <a:latin typeface="Calibri" pitchFamily="34" charset="0"/>
                <a:ea typeface="MS PGothic" pitchFamily="34" charset="-128"/>
              </a:defRPr>
            </a:lvl4pPr>
            <a:lvl5pPr marL="2057400" indent="-22860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a:defRPr/>
            </a:pPr>
            <a:r>
              <a:rPr lang="es-ES_tradnl" sz="1400" b="1" dirty="0">
                <a:solidFill>
                  <a:schemeClr val="tx1">
                    <a:lumMod val="65000"/>
                    <a:lumOff val="35000"/>
                  </a:schemeClr>
                </a:solidFill>
                <a:latin typeface="Verdana" pitchFamily="34" charset="0"/>
                <a:ea typeface="Verdana" pitchFamily="34" charset="0"/>
                <a:cs typeface="Verdana" pitchFamily="34" charset="0"/>
              </a:rPr>
              <a:t>Abril</a:t>
            </a:r>
          </a:p>
          <a:p>
            <a:pPr>
              <a:defRPr/>
            </a:pPr>
            <a:r>
              <a:rPr lang="es-ES_tradnl" sz="1400" b="1" dirty="0">
                <a:solidFill>
                  <a:schemeClr val="tx1">
                    <a:lumMod val="65000"/>
                    <a:lumOff val="35000"/>
                  </a:schemeClr>
                </a:solidFill>
                <a:latin typeface="Verdana" pitchFamily="34" charset="0"/>
                <a:ea typeface="Verdana" pitchFamily="34" charset="0"/>
                <a:cs typeface="Verdana" pitchFamily="34" charset="0"/>
              </a:rPr>
              <a:t>2018</a:t>
            </a:r>
          </a:p>
        </p:txBody>
      </p:sp>
      <p:sp>
        <p:nvSpPr>
          <p:cNvPr id="17" name="Oval 17"/>
          <p:cNvSpPr>
            <a:spLocks noChangeArrowheads="1"/>
          </p:cNvSpPr>
          <p:nvPr/>
        </p:nvSpPr>
        <p:spPr bwMode="auto">
          <a:xfrm>
            <a:off x="2074863" y="4856163"/>
            <a:ext cx="261937" cy="225425"/>
          </a:xfrm>
          <a:prstGeom prst="ellipse">
            <a:avLst/>
          </a:prstGeom>
          <a:solidFill>
            <a:srgbClr val="FFC000"/>
          </a:solidFill>
          <a:ln w="9525">
            <a:solidFill>
              <a:srgbClr val="4A7EBB"/>
            </a:solidFill>
            <a:round/>
            <a:headEnd/>
            <a:tailEnd/>
          </a:ln>
          <a:effectLst>
            <a:outerShdw blurRad="40000" dist="23000" dir="5400000" rotWithShape="0">
              <a:srgbClr val="808080">
                <a:alpha val="34998"/>
              </a:srgbClr>
            </a:outerShdw>
          </a:effec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defRPr/>
            </a:pPr>
            <a:endParaRPr lang="es-ES_tradnl" altLang="en-US" sz="1800" smtClean="0">
              <a:solidFill>
                <a:srgbClr val="FFFFFF"/>
              </a:solidFill>
              <a:cs typeface="Arial" panose="020B0604020202020204" pitchFamily="34" charset="0"/>
            </a:endParaRPr>
          </a:p>
        </p:txBody>
      </p:sp>
      <p:sp>
        <p:nvSpPr>
          <p:cNvPr id="18" name="Oval 18"/>
          <p:cNvSpPr>
            <a:spLocks noChangeArrowheads="1"/>
          </p:cNvSpPr>
          <p:nvPr/>
        </p:nvSpPr>
        <p:spPr bwMode="auto">
          <a:xfrm>
            <a:off x="5367338" y="4852988"/>
            <a:ext cx="261937" cy="225425"/>
          </a:xfrm>
          <a:prstGeom prst="ellipse">
            <a:avLst/>
          </a:prstGeom>
          <a:solidFill>
            <a:srgbClr val="FFC000"/>
          </a:solidFill>
          <a:ln w="9525">
            <a:solidFill>
              <a:srgbClr val="4A7EBB"/>
            </a:solidFill>
            <a:round/>
            <a:headEnd/>
            <a:tailEnd/>
          </a:ln>
          <a:effectLst>
            <a:outerShdw blurRad="40000" dist="23000" dir="5400000" rotWithShape="0">
              <a:srgbClr val="808080">
                <a:alpha val="34998"/>
              </a:srgbClr>
            </a:outerShdw>
          </a:effec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defRPr/>
            </a:pPr>
            <a:endParaRPr lang="es-ES_tradnl" altLang="en-US" sz="1800" smtClean="0">
              <a:solidFill>
                <a:srgbClr val="FFFFFF"/>
              </a:solidFill>
              <a:cs typeface="Arial" panose="020B0604020202020204" pitchFamily="34" charset="0"/>
            </a:endParaRPr>
          </a:p>
        </p:txBody>
      </p:sp>
      <p:sp>
        <p:nvSpPr>
          <p:cNvPr id="19" name="TextBox 21"/>
          <p:cNvSpPr txBox="1">
            <a:spLocks noChangeArrowheads="1"/>
          </p:cNvSpPr>
          <p:nvPr/>
        </p:nvSpPr>
        <p:spPr bwMode="auto">
          <a:xfrm rot="5400000">
            <a:off x="5172869" y="5304631"/>
            <a:ext cx="8382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pitchFamily="34" charset="0"/>
                <a:ea typeface="MS PGothic" pitchFamily="34" charset="-128"/>
              </a:defRPr>
            </a:lvl1pPr>
            <a:lvl2pPr marL="742950" indent="-285750">
              <a:defRPr sz="2400">
                <a:solidFill>
                  <a:schemeClr val="tx1"/>
                </a:solidFill>
                <a:latin typeface="Calibri" pitchFamily="34" charset="0"/>
                <a:ea typeface="MS PGothic" pitchFamily="34" charset="-128"/>
              </a:defRPr>
            </a:lvl2pPr>
            <a:lvl3pPr marL="1143000" indent="-228600">
              <a:defRPr sz="2400">
                <a:solidFill>
                  <a:schemeClr val="tx1"/>
                </a:solidFill>
                <a:latin typeface="Calibri" pitchFamily="34" charset="0"/>
                <a:ea typeface="MS PGothic" pitchFamily="34" charset="-128"/>
              </a:defRPr>
            </a:lvl3pPr>
            <a:lvl4pPr marL="1600200" indent="-228600">
              <a:defRPr sz="2400">
                <a:solidFill>
                  <a:schemeClr val="tx1"/>
                </a:solidFill>
                <a:latin typeface="Calibri" pitchFamily="34" charset="0"/>
                <a:ea typeface="MS PGothic" pitchFamily="34" charset="-128"/>
              </a:defRPr>
            </a:lvl4pPr>
            <a:lvl5pPr marL="2057400" indent="-22860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a:defRPr/>
            </a:pPr>
            <a:r>
              <a:rPr lang="es-ES_tradnl" sz="1400" b="1" dirty="0">
                <a:solidFill>
                  <a:schemeClr val="tx1">
                    <a:lumMod val="65000"/>
                    <a:lumOff val="35000"/>
                  </a:schemeClr>
                </a:solidFill>
                <a:latin typeface="Verdana" pitchFamily="34" charset="0"/>
                <a:ea typeface="Verdana" pitchFamily="34" charset="0"/>
                <a:cs typeface="Verdana" pitchFamily="34" charset="0"/>
              </a:rPr>
              <a:t>Oct. 2018</a:t>
            </a:r>
          </a:p>
        </p:txBody>
      </p:sp>
      <p:sp>
        <p:nvSpPr>
          <p:cNvPr id="20" name="Oval 19"/>
          <p:cNvSpPr>
            <a:spLocks noChangeArrowheads="1"/>
          </p:cNvSpPr>
          <p:nvPr/>
        </p:nvSpPr>
        <p:spPr bwMode="auto">
          <a:xfrm>
            <a:off x="7000875" y="4840288"/>
            <a:ext cx="261938" cy="225425"/>
          </a:xfrm>
          <a:prstGeom prst="ellipse">
            <a:avLst/>
          </a:prstGeom>
          <a:solidFill>
            <a:srgbClr val="FFC000"/>
          </a:solidFill>
          <a:ln w="9525">
            <a:solidFill>
              <a:srgbClr val="4A7EBB"/>
            </a:solidFill>
            <a:round/>
            <a:headEnd/>
            <a:tailEnd/>
          </a:ln>
          <a:effectLst>
            <a:outerShdw blurRad="40000" dist="23000" dir="5400000" rotWithShape="0">
              <a:srgbClr val="808080">
                <a:alpha val="34998"/>
              </a:srgbClr>
            </a:outerShdw>
          </a:effec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defRPr/>
            </a:pPr>
            <a:endParaRPr lang="es-ES_tradnl" altLang="en-US" sz="1800" smtClean="0">
              <a:solidFill>
                <a:srgbClr val="FFFFFF"/>
              </a:solidFill>
              <a:cs typeface="Arial" panose="020B0604020202020204" pitchFamily="34" charset="0"/>
            </a:endParaRPr>
          </a:p>
        </p:txBody>
      </p:sp>
      <p:sp>
        <p:nvSpPr>
          <p:cNvPr id="21" name="TextBox 22"/>
          <p:cNvSpPr txBox="1"/>
          <p:nvPr/>
        </p:nvSpPr>
        <p:spPr>
          <a:xfrm rot="5400000">
            <a:off x="6644481" y="5506244"/>
            <a:ext cx="1160463" cy="523875"/>
          </a:xfrm>
          <a:prstGeom prst="rect">
            <a:avLst/>
          </a:prstGeom>
          <a:noFill/>
        </p:spPr>
        <p:txBody>
          <a:bodyPr>
            <a:spAutoFit/>
          </a:bodyPr>
          <a:lstStyle/>
          <a:p>
            <a:pPr>
              <a:defRPr/>
            </a:pPr>
            <a:r>
              <a:rPr lang="es-ES_tradnl" sz="1400" b="1" dirty="0">
                <a:solidFill>
                  <a:schemeClr val="tx1">
                    <a:lumMod val="65000"/>
                    <a:lumOff val="35000"/>
                  </a:schemeClr>
                </a:solidFill>
                <a:latin typeface="Verdana" pitchFamily="34" charset="0"/>
                <a:ea typeface="Verdana" pitchFamily="34" charset="0"/>
                <a:cs typeface="Verdana" pitchFamily="34" charset="0"/>
              </a:rPr>
              <a:t>Dic.</a:t>
            </a:r>
          </a:p>
          <a:p>
            <a:pPr>
              <a:defRPr/>
            </a:pPr>
            <a:r>
              <a:rPr lang="es-ES_tradnl" sz="1400" b="1" dirty="0">
                <a:solidFill>
                  <a:schemeClr val="tx1">
                    <a:lumMod val="65000"/>
                    <a:lumOff val="35000"/>
                  </a:schemeClr>
                </a:solidFill>
                <a:latin typeface="Verdana" pitchFamily="34" charset="0"/>
                <a:ea typeface="Verdana" pitchFamily="34" charset="0"/>
                <a:cs typeface="Verdana" pitchFamily="34" charset="0"/>
              </a:rPr>
              <a:t>2018</a:t>
            </a:r>
          </a:p>
        </p:txBody>
      </p:sp>
    </p:spTree>
    <p:extLst>
      <p:ext uri="{BB962C8B-B14F-4D97-AF65-F5344CB8AC3E}">
        <p14:creationId xmlns:p14="http://schemas.microsoft.com/office/powerpoint/2010/main" val="9137322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Content Placeholder 13"/>
          <p:cNvSpPr txBox="1">
            <a:spLocks/>
          </p:cNvSpPr>
          <p:nvPr/>
        </p:nvSpPr>
        <p:spPr bwMode="auto">
          <a:xfrm>
            <a:off x="406400" y="233363"/>
            <a:ext cx="8204200" cy="49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endParaRPr lang="es-CL" b="1">
              <a:solidFill>
                <a:srgbClr val="4F81BD"/>
              </a:solidFill>
              <a:latin typeface="Verdana" pitchFamily="34" charset="0"/>
            </a:endParaRPr>
          </a:p>
        </p:txBody>
      </p:sp>
      <p:sp>
        <p:nvSpPr>
          <p:cNvPr id="67587" name="Content Placeholder 13"/>
          <p:cNvSpPr txBox="1">
            <a:spLocks/>
          </p:cNvSpPr>
          <p:nvPr/>
        </p:nvSpPr>
        <p:spPr bwMode="auto">
          <a:xfrm>
            <a:off x="558800" y="233363"/>
            <a:ext cx="8204200" cy="49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r>
              <a:rPr lang="es-CL" sz="2400" b="1" dirty="0" smtClean="0">
                <a:solidFill>
                  <a:srgbClr val="00A79D"/>
                </a:solidFill>
                <a:latin typeface="Verdana" pitchFamily="34" charset="0"/>
              </a:rPr>
              <a:t>5. EJES </a:t>
            </a:r>
            <a:r>
              <a:rPr lang="es-CL" sz="2400" b="1" dirty="0">
                <a:solidFill>
                  <a:srgbClr val="00A79D"/>
                </a:solidFill>
                <a:latin typeface="Verdana" pitchFamily="34" charset="0"/>
              </a:rPr>
              <a:t>DE TRABAJO ACTUAL</a:t>
            </a:r>
          </a:p>
        </p:txBody>
      </p:sp>
      <p:sp>
        <p:nvSpPr>
          <p:cNvPr id="10" name="Redondear rectángulo de esquina del mismo lado 4"/>
          <p:cNvSpPr/>
          <p:nvPr/>
        </p:nvSpPr>
        <p:spPr>
          <a:xfrm>
            <a:off x="2500313" y="4905375"/>
            <a:ext cx="5008562" cy="86995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92024" tIns="17145" rIns="17145" bIns="17145" spcCol="1270" anchor="ctr"/>
          <a:lstStyle/>
          <a:p>
            <a:pPr marL="228600" lvl="1" indent="-228600" defTabSz="1200150">
              <a:lnSpc>
                <a:spcPct val="90000"/>
              </a:lnSpc>
              <a:spcAft>
                <a:spcPct val="15000"/>
              </a:spcAft>
              <a:buFontTx/>
              <a:buChar char="••"/>
              <a:defRPr/>
            </a:pPr>
            <a:endParaRPr lang="es-CL" sz="2700"/>
          </a:p>
          <a:p>
            <a:pPr marL="228600" lvl="1" indent="-228600" defTabSz="1200150">
              <a:lnSpc>
                <a:spcPct val="90000"/>
              </a:lnSpc>
              <a:spcAft>
                <a:spcPct val="15000"/>
              </a:spcAft>
              <a:buFontTx/>
              <a:buChar char="••"/>
              <a:defRPr/>
            </a:pPr>
            <a:endParaRPr lang="es-CL" sz="2700"/>
          </a:p>
        </p:txBody>
      </p:sp>
      <p:graphicFrame>
        <p:nvGraphicFramePr>
          <p:cNvPr id="11" name="10 Diagrama"/>
          <p:cNvGraphicFramePr/>
          <p:nvPr>
            <p:extLst>
              <p:ext uri="{D42A27DB-BD31-4B8C-83A1-F6EECF244321}">
                <p14:modId xmlns:p14="http://schemas.microsoft.com/office/powerpoint/2010/main" val="3638133265"/>
              </p:ext>
            </p:extLst>
          </p:nvPr>
        </p:nvGraphicFramePr>
        <p:xfrm>
          <a:off x="783664" y="887505"/>
          <a:ext cx="7449671" cy="53429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3254" name="11 Grupo"/>
          <p:cNvGrpSpPr>
            <a:grpSpLocks/>
          </p:cNvGrpSpPr>
          <p:nvPr/>
        </p:nvGrpSpPr>
        <p:grpSpPr bwMode="auto">
          <a:xfrm>
            <a:off x="1158875" y="1360488"/>
            <a:ext cx="2254250" cy="1481137"/>
            <a:chOff x="512247" y="1986154"/>
            <a:chExt cx="2254825" cy="1324062"/>
          </a:xfr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path path="circle">
              <a:fillToRect l="50000" t="50000" r="50000" b="50000"/>
            </a:path>
            <a:tileRect/>
          </a:gradFill>
          <a:scene3d>
            <a:camera prst="orthographicFront">
              <a:rot lat="0" lon="0" rev="0"/>
            </a:camera>
            <a:lightRig rig="balanced" dir="t">
              <a:rot lat="0" lon="0" rev="8700000"/>
            </a:lightRig>
          </a:scene3d>
        </p:grpSpPr>
        <p:sp>
          <p:nvSpPr>
            <p:cNvPr id="13" name="12 Elipse"/>
            <p:cNvSpPr/>
            <p:nvPr/>
          </p:nvSpPr>
          <p:spPr>
            <a:xfrm>
              <a:off x="512247" y="1986154"/>
              <a:ext cx="2254825" cy="1324062"/>
            </a:xfrm>
            <a:prstGeom prst="ellipse">
              <a:avLst/>
            </a:prstGeom>
            <a:grpFill/>
            <a:ln>
              <a:noFill/>
            </a:ln>
            <a:effectLst>
              <a:outerShdw blurRad="44450" dist="27940" dir="5400000" algn="ctr">
                <a:srgbClr val="000000">
                  <a:alpha val="32000"/>
                </a:srgbClr>
              </a:outerShdw>
            </a:effectLst>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Elipse 4"/>
            <p:cNvSpPr/>
            <p:nvPr/>
          </p:nvSpPr>
          <p:spPr>
            <a:xfrm>
              <a:off x="842531" y="2180576"/>
              <a:ext cx="1594257" cy="935217"/>
            </a:xfrm>
            <a:prstGeom prst="rect">
              <a:avLst/>
            </a:prstGeom>
            <a:grpFill/>
            <a:ln>
              <a:noFill/>
            </a:ln>
            <a:effectLst>
              <a:outerShdw blurRad="44450" dist="27940" dir="5400000" algn="ctr">
                <a:srgbClr val="000000">
                  <a:alpha val="32000"/>
                </a:srgbClr>
              </a:outerShdw>
            </a:effectLst>
            <a:sp3d>
              <a:bevelT w="190500" h="38100"/>
            </a:sp3d>
          </p:spPr>
          <p:style>
            <a:lnRef idx="0">
              <a:scrgbClr r="0" g="0" b="0"/>
            </a:lnRef>
            <a:fillRef idx="0">
              <a:scrgbClr r="0" g="0" b="0"/>
            </a:fillRef>
            <a:effectRef idx="0">
              <a:scrgbClr r="0" g="0" b="0"/>
            </a:effectRef>
            <a:fontRef idx="minor">
              <a:schemeClr val="lt1"/>
            </a:fontRef>
          </p:style>
          <p:txBody>
            <a:bodyPr lIns="17780" tIns="17780" rIns="17780" bIns="17780" spcCol="1270" anchor="ctr"/>
            <a:lstStyle/>
            <a:p>
              <a:pPr algn="ctr" defTabSz="622300">
                <a:lnSpc>
                  <a:spcPct val="90000"/>
                </a:lnSpc>
                <a:spcAft>
                  <a:spcPct val="35000"/>
                </a:spcAft>
                <a:defRPr/>
              </a:pPr>
              <a:r>
                <a:rPr lang="es-CL" sz="1400" b="1" dirty="0">
                  <a:solidFill>
                    <a:schemeClr val="tx1"/>
                  </a:solidFill>
                  <a:latin typeface="Verdana" pitchFamily="34" charset="0"/>
                  <a:ea typeface="Verdana" pitchFamily="34" charset="0"/>
                  <a:cs typeface="Verdana" pitchFamily="34" charset="0"/>
                </a:rPr>
                <a:t>7. Capacitación</a:t>
              </a:r>
            </a:p>
          </p:txBody>
        </p:sp>
      </p:grpSp>
      <p:grpSp>
        <p:nvGrpSpPr>
          <p:cNvPr id="53255" name="14 Grupo"/>
          <p:cNvGrpSpPr>
            <a:grpSpLocks/>
          </p:cNvGrpSpPr>
          <p:nvPr/>
        </p:nvGrpSpPr>
        <p:grpSpPr bwMode="auto">
          <a:xfrm>
            <a:off x="5453063" y="1479550"/>
            <a:ext cx="2254250" cy="1524000"/>
            <a:chOff x="512247" y="1986154"/>
            <a:chExt cx="2254825" cy="1324062"/>
          </a:xfrm>
          <a:gradFill flip="none" rotWithShape="1">
            <a:gsLst>
              <a:gs pos="0">
                <a:srgbClr val="00A79D">
                  <a:tint val="66000"/>
                  <a:satMod val="160000"/>
                </a:srgbClr>
              </a:gs>
              <a:gs pos="50000">
                <a:srgbClr val="00A79D">
                  <a:tint val="44500"/>
                  <a:satMod val="160000"/>
                </a:srgbClr>
              </a:gs>
              <a:gs pos="100000">
                <a:srgbClr val="00A79D">
                  <a:tint val="23500"/>
                  <a:satMod val="160000"/>
                </a:srgbClr>
              </a:gs>
            </a:gsLst>
            <a:path path="circle">
              <a:fillToRect l="50000" t="50000" r="50000" b="50000"/>
            </a:path>
            <a:tileRect/>
          </a:gradFill>
          <a:scene3d>
            <a:camera prst="orthographicFront">
              <a:rot lat="0" lon="0" rev="0"/>
            </a:camera>
            <a:lightRig rig="balanced" dir="t">
              <a:rot lat="0" lon="0" rev="8700000"/>
            </a:lightRig>
          </a:scene3d>
        </p:grpSpPr>
        <p:sp>
          <p:nvSpPr>
            <p:cNvPr id="16" name="15 Elipse"/>
            <p:cNvSpPr/>
            <p:nvPr/>
          </p:nvSpPr>
          <p:spPr>
            <a:xfrm>
              <a:off x="512247" y="1986154"/>
              <a:ext cx="2254825" cy="1324062"/>
            </a:xfrm>
            <a:prstGeom prst="ellipse">
              <a:avLst/>
            </a:prstGeom>
            <a:grpFill/>
            <a:ln>
              <a:noFill/>
            </a:ln>
            <a:effectLst>
              <a:outerShdw blurRad="44450" dist="27940" dir="5400000" algn="ctr">
                <a:srgbClr val="000000">
                  <a:alpha val="32000"/>
                </a:srgbClr>
              </a:outerShdw>
            </a:effectLst>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Elipse 4"/>
            <p:cNvSpPr/>
            <p:nvPr/>
          </p:nvSpPr>
          <p:spPr>
            <a:xfrm>
              <a:off x="842531" y="2216618"/>
              <a:ext cx="1514394" cy="859615"/>
            </a:xfrm>
            <a:prstGeom prst="rect">
              <a:avLst/>
            </a:prstGeom>
            <a:grpFill/>
            <a:ln>
              <a:noFill/>
            </a:ln>
            <a:effectLst>
              <a:outerShdw blurRad="44450" dist="27940" dir="5400000" algn="ctr">
                <a:srgbClr val="000000">
                  <a:alpha val="32000"/>
                </a:srgbClr>
              </a:outerShdw>
            </a:effectLst>
            <a:sp3d>
              <a:bevelT w="190500" h="38100"/>
            </a:sp3d>
          </p:spPr>
          <p:style>
            <a:lnRef idx="0">
              <a:scrgbClr r="0" g="0" b="0"/>
            </a:lnRef>
            <a:fillRef idx="0">
              <a:scrgbClr r="0" g="0" b="0"/>
            </a:fillRef>
            <a:effectRef idx="0">
              <a:scrgbClr r="0" g="0" b="0"/>
            </a:effectRef>
            <a:fontRef idx="minor">
              <a:schemeClr val="lt1"/>
            </a:fontRef>
          </p:style>
          <p:txBody>
            <a:bodyPr lIns="17780" tIns="17780" rIns="17780" bIns="17780" spcCol="1270" anchor="ctr"/>
            <a:lstStyle/>
            <a:p>
              <a:pPr algn="ctr" defTabSz="622300">
                <a:lnSpc>
                  <a:spcPct val="90000"/>
                </a:lnSpc>
                <a:spcAft>
                  <a:spcPct val="35000"/>
                </a:spcAft>
                <a:defRPr/>
              </a:pPr>
              <a:r>
                <a:rPr lang="es-CL" sz="1400" b="1" dirty="0">
                  <a:solidFill>
                    <a:schemeClr val="tx1"/>
                  </a:solidFill>
                  <a:latin typeface="Verdana" pitchFamily="34" charset="0"/>
                  <a:ea typeface="Verdana" pitchFamily="34" charset="0"/>
                  <a:cs typeface="Verdana" pitchFamily="34" charset="0"/>
                </a:rPr>
                <a:t>2. Reglamento acorde a la modificación del Código Sanitario</a:t>
              </a:r>
            </a:p>
          </p:txBody>
        </p:sp>
      </p:grpSp>
      <p:sp>
        <p:nvSpPr>
          <p:cNvPr id="18" name="17 Elipse"/>
          <p:cNvSpPr/>
          <p:nvPr/>
        </p:nvSpPr>
        <p:spPr>
          <a:xfrm>
            <a:off x="649288" y="3003550"/>
            <a:ext cx="2497137" cy="1281113"/>
          </a:xfrm>
          <a:prstGeom prst="ellipse">
            <a:avLst/>
          </a:prstGeom>
          <a:gradFill flip="none" rotWithShape="1">
            <a:gsLst>
              <a:gs pos="0">
                <a:srgbClr val="F9796F">
                  <a:tint val="66000"/>
                  <a:satMod val="160000"/>
                </a:srgbClr>
              </a:gs>
              <a:gs pos="50000">
                <a:srgbClr val="F9796F">
                  <a:tint val="44500"/>
                  <a:satMod val="160000"/>
                </a:srgbClr>
              </a:gs>
              <a:gs pos="100000">
                <a:srgbClr val="F9796F">
                  <a:tint val="23500"/>
                  <a:satMod val="160000"/>
                </a:srgbClr>
              </a:gs>
            </a:gsLst>
            <a:path path="circle">
              <a:fillToRect l="50000" t="50000" r="50000" b="50000"/>
            </a:path>
            <a:tileRec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Elipse 4"/>
          <p:cNvSpPr/>
          <p:nvPr/>
        </p:nvSpPr>
        <p:spPr>
          <a:xfrm>
            <a:off x="962025" y="3121025"/>
            <a:ext cx="1871663" cy="1047750"/>
          </a:xfrm>
          <a:prstGeom prst="rect">
            <a:avLst/>
          </a:prstGeom>
        </p:spPr>
        <p:style>
          <a:lnRef idx="0">
            <a:scrgbClr r="0" g="0" b="0"/>
          </a:lnRef>
          <a:fillRef idx="0">
            <a:scrgbClr r="0" g="0" b="0"/>
          </a:fillRef>
          <a:effectRef idx="0">
            <a:scrgbClr r="0" g="0" b="0"/>
          </a:effectRef>
          <a:fontRef idx="minor">
            <a:schemeClr val="lt1"/>
          </a:fontRef>
        </p:style>
        <p:txBody>
          <a:bodyPr lIns="17780" tIns="17780" rIns="17780" bIns="17780" spcCol="1270" anchor="ctr"/>
          <a:lstStyle/>
          <a:p>
            <a:pPr algn="ctr" defTabSz="622300">
              <a:lnSpc>
                <a:spcPct val="90000"/>
              </a:lnSpc>
              <a:spcAft>
                <a:spcPct val="35000"/>
              </a:spcAft>
              <a:defRPr/>
            </a:pPr>
            <a:r>
              <a:rPr lang="es-CL" sz="1400" b="1" dirty="0">
                <a:solidFill>
                  <a:schemeClr val="tx1"/>
                </a:solidFill>
                <a:latin typeface="Verdana" pitchFamily="34" charset="0"/>
                <a:ea typeface="Verdana" pitchFamily="34" charset="0"/>
                <a:cs typeface="Verdana" pitchFamily="34" charset="0"/>
              </a:rPr>
              <a:t>6. Programa de Vigilancia de Establecimientos de Radioterapia  </a:t>
            </a:r>
          </a:p>
        </p:txBody>
      </p:sp>
      <p:sp>
        <p:nvSpPr>
          <p:cNvPr id="2" name="1 Elipse"/>
          <p:cNvSpPr/>
          <p:nvPr/>
        </p:nvSpPr>
        <p:spPr>
          <a:xfrm>
            <a:off x="5322627" y="3121026"/>
            <a:ext cx="2910708" cy="1942294"/>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p>
        </p:txBody>
      </p:sp>
    </p:spTree>
    <p:extLst>
      <p:ext uri="{BB962C8B-B14F-4D97-AF65-F5344CB8AC3E}">
        <p14:creationId xmlns:p14="http://schemas.microsoft.com/office/powerpoint/2010/main" val="25258365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Content Placeholder 13"/>
          <p:cNvSpPr txBox="1">
            <a:spLocks/>
          </p:cNvSpPr>
          <p:nvPr/>
        </p:nvSpPr>
        <p:spPr bwMode="auto">
          <a:xfrm>
            <a:off x="134938" y="322263"/>
            <a:ext cx="8740775" cy="61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lnSpc>
                <a:spcPct val="90000"/>
              </a:lnSpc>
              <a:spcBef>
                <a:spcPct val="20000"/>
              </a:spcBef>
              <a:buFont typeface="Arial" charset="0"/>
              <a:buNone/>
            </a:pPr>
            <a:r>
              <a:rPr lang="es-CL" altLang="es-CL" sz="2000" b="1" dirty="0" smtClean="0">
                <a:solidFill>
                  <a:srgbClr val="00A79D"/>
                </a:solidFill>
                <a:latin typeface="Verdana" pitchFamily="34" charset="0"/>
              </a:rPr>
              <a:t>5.3 </a:t>
            </a:r>
            <a:r>
              <a:rPr lang="es-CL" altLang="es-CL" sz="2000" b="1" u="sng" dirty="0" smtClean="0">
                <a:solidFill>
                  <a:srgbClr val="00A79D"/>
                </a:solidFill>
                <a:latin typeface="Verdana" pitchFamily="34" charset="0"/>
              </a:rPr>
              <a:t>Actualización y elaboración de Guías Técnicas</a:t>
            </a:r>
            <a:endParaRPr lang="es-CL" altLang="es-CL" sz="2000" b="1" u="sng" dirty="0">
              <a:solidFill>
                <a:srgbClr val="00A79D"/>
              </a:solidFill>
              <a:latin typeface="Verdana" pitchFamily="34" charset="0"/>
            </a:endParaRPr>
          </a:p>
        </p:txBody>
      </p:sp>
      <p:sp>
        <p:nvSpPr>
          <p:cNvPr id="4" name="3 Rectángulo"/>
          <p:cNvSpPr/>
          <p:nvPr/>
        </p:nvSpPr>
        <p:spPr>
          <a:xfrm>
            <a:off x="473075" y="933450"/>
            <a:ext cx="8064500" cy="5016758"/>
          </a:xfrm>
          <a:prstGeom prst="rect">
            <a:avLst/>
          </a:prstGeom>
        </p:spPr>
        <p:txBody>
          <a:bodyPr>
            <a:spAutoFit/>
          </a:bodyPr>
          <a:lstStyle/>
          <a:p>
            <a:pPr marL="285750" indent="-285750" algn="just">
              <a:defRPr/>
            </a:pPr>
            <a:r>
              <a:rPr lang="es-CL" sz="1600" dirty="0">
                <a:solidFill>
                  <a:schemeClr val="tx1">
                    <a:lumMod val="65000"/>
                    <a:lumOff val="35000"/>
                  </a:schemeClr>
                </a:solidFill>
                <a:latin typeface="Verdana" pitchFamily="34" charset="0"/>
                <a:ea typeface="Verdana" pitchFamily="34" charset="0"/>
                <a:cs typeface="Verdana" pitchFamily="34" charset="0"/>
              </a:rPr>
              <a:t>    Considerando la futura regulación, es importante disponer de documentos técnicos basados en los lineamientos internacionales y por ello el DDM consideró relevante impulsar el desarrollo y actualización de los siguientes documentos: </a:t>
            </a:r>
          </a:p>
          <a:p>
            <a:pPr marL="285750" indent="-285750" algn="just">
              <a:buFont typeface="Wingdings" pitchFamily="2" charset="2"/>
              <a:buChar char="§"/>
              <a:defRPr/>
            </a:pPr>
            <a:endParaRPr lang="es-CL" sz="1600" dirty="0">
              <a:solidFill>
                <a:schemeClr val="tx1">
                  <a:lumMod val="65000"/>
                  <a:lumOff val="35000"/>
                </a:schemeClr>
              </a:solidFill>
              <a:latin typeface="Verdana" pitchFamily="34" charset="0"/>
              <a:ea typeface="Verdana" pitchFamily="34" charset="0"/>
              <a:cs typeface="Verdana" pitchFamily="34" charset="0"/>
            </a:endParaRPr>
          </a:p>
          <a:p>
            <a:pPr marL="285750" indent="-285750" algn="just">
              <a:buFont typeface="Wingdings" pitchFamily="2" charset="2"/>
              <a:buChar char="§"/>
              <a:defRPr/>
            </a:pPr>
            <a:r>
              <a:rPr lang="es-CL" sz="1600" u="sng" dirty="0">
                <a:solidFill>
                  <a:schemeClr val="tx1">
                    <a:lumMod val="65000"/>
                    <a:lumOff val="35000"/>
                  </a:schemeClr>
                </a:solidFill>
                <a:latin typeface="Verdana" pitchFamily="34" charset="0"/>
                <a:ea typeface="Verdana" pitchFamily="34" charset="0"/>
                <a:cs typeface="Verdana" pitchFamily="34" charset="0"/>
              </a:rPr>
              <a:t>Elaboración de la Guía para la Clasificación de Dispositivos Médicos según Riesgo, recientemente publicada en Junio de 2018.</a:t>
            </a:r>
          </a:p>
          <a:p>
            <a:pPr marL="285750" indent="-285750" algn="just">
              <a:buFont typeface="Wingdings" pitchFamily="2" charset="2"/>
              <a:buChar char="§"/>
              <a:defRPr/>
            </a:pPr>
            <a:endParaRPr lang="es-CL" sz="1600" dirty="0">
              <a:solidFill>
                <a:schemeClr val="tx1">
                  <a:lumMod val="65000"/>
                  <a:lumOff val="35000"/>
                </a:schemeClr>
              </a:solidFill>
              <a:latin typeface="Verdana" pitchFamily="34" charset="0"/>
              <a:ea typeface="Verdana" pitchFamily="34" charset="0"/>
              <a:cs typeface="Verdana" pitchFamily="34" charset="0"/>
            </a:endParaRPr>
          </a:p>
          <a:p>
            <a:pPr marL="285750" indent="-285750" algn="just">
              <a:buFont typeface="Wingdings" pitchFamily="2" charset="2"/>
              <a:buChar char="§"/>
              <a:defRPr/>
            </a:pPr>
            <a:r>
              <a:rPr lang="es-CL" sz="1600" b="1" dirty="0">
                <a:solidFill>
                  <a:schemeClr val="tx1">
                    <a:lumMod val="65000"/>
                    <a:lumOff val="35000"/>
                  </a:schemeClr>
                </a:solidFill>
                <a:latin typeface="Verdana" pitchFamily="34" charset="0"/>
                <a:ea typeface="Verdana" pitchFamily="34" charset="0"/>
                <a:cs typeface="Verdana" pitchFamily="34" charset="0"/>
              </a:rPr>
              <a:t>Elaboración de la Guía de Principios (Requisitos) Esenciales de Seguridad y </a:t>
            </a:r>
            <a:r>
              <a:rPr lang="es-CL" sz="1600" b="1" dirty="0" smtClean="0">
                <a:solidFill>
                  <a:schemeClr val="tx1">
                    <a:lumMod val="65000"/>
                    <a:lumOff val="35000"/>
                  </a:schemeClr>
                </a:solidFill>
                <a:latin typeface="Verdana" pitchFamily="34" charset="0"/>
                <a:ea typeface="Verdana" pitchFamily="34" charset="0"/>
                <a:cs typeface="Verdana" pitchFamily="34" charset="0"/>
              </a:rPr>
              <a:t>Desempeño para </a:t>
            </a:r>
            <a:r>
              <a:rPr lang="es-CL" sz="1600" b="1" dirty="0">
                <a:solidFill>
                  <a:schemeClr val="tx1">
                    <a:lumMod val="65000"/>
                    <a:lumOff val="35000"/>
                  </a:schemeClr>
                </a:solidFill>
                <a:latin typeface="Verdana" pitchFamily="34" charset="0"/>
                <a:ea typeface="Verdana" pitchFamily="34" charset="0"/>
                <a:cs typeface="Verdana" pitchFamily="34" charset="0"/>
              </a:rPr>
              <a:t>Dispositivos Médicos – En etapa de revisión.</a:t>
            </a:r>
          </a:p>
          <a:p>
            <a:pPr marL="285750" indent="-285750" algn="just">
              <a:buFont typeface="Wingdings" pitchFamily="2" charset="2"/>
              <a:buChar char="§"/>
              <a:defRPr/>
            </a:pPr>
            <a:endParaRPr lang="es-CL" sz="1600" dirty="0">
              <a:solidFill>
                <a:schemeClr val="tx1">
                  <a:lumMod val="65000"/>
                  <a:lumOff val="35000"/>
                </a:schemeClr>
              </a:solidFill>
              <a:latin typeface="Verdana" pitchFamily="34" charset="0"/>
              <a:ea typeface="Verdana" pitchFamily="34" charset="0"/>
              <a:cs typeface="Verdana" pitchFamily="34" charset="0"/>
            </a:endParaRPr>
          </a:p>
          <a:p>
            <a:pPr marL="285750" indent="-285750" algn="just">
              <a:buFont typeface="Wingdings" pitchFamily="2" charset="2"/>
              <a:buChar char="§"/>
              <a:defRPr/>
            </a:pPr>
            <a:r>
              <a:rPr lang="es-CL" sz="1600" dirty="0">
                <a:solidFill>
                  <a:schemeClr val="tx1">
                    <a:lumMod val="65000"/>
                    <a:lumOff val="35000"/>
                  </a:schemeClr>
                </a:solidFill>
                <a:latin typeface="Verdana" pitchFamily="34" charset="0"/>
                <a:ea typeface="Verdana" pitchFamily="34" charset="0"/>
                <a:cs typeface="Verdana" pitchFamily="34" charset="0"/>
              </a:rPr>
              <a:t>Elaboración de la Guía de Principios (Requisitos) Esenciales de Seguridad y </a:t>
            </a:r>
            <a:r>
              <a:rPr lang="es-CL" sz="1600" dirty="0" smtClean="0">
                <a:solidFill>
                  <a:schemeClr val="tx1">
                    <a:lumMod val="65000"/>
                    <a:lumOff val="35000"/>
                  </a:schemeClr>
                </a:solidFill>
                <a:latin typeface="Verdana" pitchFamily="34" charset="0"/>
                <a:ea typeface="Verdana" pitchFamily="34" charset="0"/>
                <a:cs typeface="Verdana" pitchFamily="34" charset="0"/>
              </a:rPr>
              <a:t>Desempeño para </a:t>
            </a:r>
            <a:r>
              <a:rPr lang="es-CL" sz="1600" dirty="0">
                <a:solidFill>
                  <a:schemeClr val="tx1">
                    <a:lumMod val="65000"/>
                    <a:lumOff val="35000"/>
                  </a:schemeClr>
                </a:solidFill>
                <a:latin typeface="Verdana" pitchFamily="34" charset="0"/>
                <a:ea typeface="Verdana" pitchFamily="34" charset="0"/>
                <a:cs typeface="Verdana" pitchFamily="34" charset="0"/>
              </a:rPr>
              <a:t>Dispositivos Médicos de Diagnóstico </a:t>
            </a:r>
            <a:r>
              <a:rPr lang="es-CL" sz="1600" i="1" dirty="0">
                <a:solidFill>
                  <a:schemeClr val="tx1">
                    <a:lumMod val="65000"/>
                    <a:lumOff val="35000"/>
                  </a:schemeClr>
                </a:solidFill>
                <a:latin typeface="Verdana" pitchFamily="34" charset="0"/>
                <a:ea typeface="Verdana" pitchFamily="34" charset="0"/>
                <a:cs typeface="Verdana" pitchFamily="34" charset="0"/>
              </a:rPr>
              <a:t>in vitro – </a:t>
            </a:r>
            <a:r>
              <a:rPr lang="es-CL" sz="1600" dirty="0">
                <a:solidFill>
                  <a:schemeClr val="tx1">
                    <a:lumMod val="65000"/>
                    <a:lumOff val="35000"/>
                  </a:schemeClr>
                </a:solidFill>
                <a:latin typeface="Verdana" pitchFamily="34" charset="0"/>
                <a:ea typeface="Verdana" pitchFamily="34" charset="0"/>
                <a:cs typeface="Verdana" pitchFamily="34" charset="0"/>
              </a:rPr>
              <a:t>Por desarrollar.</a:t>
            </a:r>
          </a:p>
          <a:p>
            <a:pPr algn="just">
              <a:defRPr/>
            </a:pPr>
            <a:endParaRPr lang="es-CL" sz="1600" i="1" dirty="0">
              <a:solidFill>
                <a:schemeClr val="tx1">
                  <a:lumMod val="65000"/>
                  <a:lumOff val="35000"/>
                </a:schemeClr>
              </a:solidFill>
              <a:latin typeface="Verdana" pitchFamily="34" charset="0"/>
              <a:ea typeface="Verdana" pitchFamily="34" charset="0"/>
              <a:cs typeface="Verdana" pitchFamily="34" charset="0"/>
            </a:endParaRPr>
          </a:p>
          <a:p>
            <a:pPr marL="285750" indent="-285750" algn="just">
              <a:buFont typeface="Wingdings" pitchFamily="2" charset="2"/>
              <a:buChar char="§"/>
              <a:defRPr/>
            </a:pPr>
            <a:r>
              <a:rPr lang="es-CL" sz="1600" dirty="0">
                <a:solidFill>
                  <a:schemeClr val="tx1">
                    <a:lumMod val="65000"/>
                    <a:lumOff val="35000"/>
                  </a:schemeClr>
                </a:solidFill>
                <a:latin typeface="Verdana" pitchFamily="34" charset="0"/>
                <a:ea typeface="Verdana" pitchFamily="34" charset="0"/>
                <a:cs typeface="Verdana" pitchFamily="34" charset="0"/>
              </a:rPr>
              <a:t>Elaboración de la Guía para Clasificación de Dispositivos Médicos de Diagnóstico </a:t>
            </a:r>
            <a:r>
              <a:rPr lang="es-CL" sz="1600" i="1" dirty="0">
                <a:solidFill>
                  <a:schemeClr val="tx1">
                    <a:lumMod val="65000"/>
                    <a:lumOff val="35000"/>
                  </a:schemeClr>
                </a:solidFill>
                <a:latin typeface="Verdana" pitchFamily="34" charset="0"/>
                <a:ea typeface="Verdana" pitchFamily="34" charset="0"/>
                <a:cs typeface="Verdana" pitchFamily="34" charset="0"/>
              </a:rPr>
              <a:t>in vitro </a:t>
            </a:r>
            <a:r>
              <a:rPr lang="es-CL" sz="1600" dirty="0">
                <a:solidFill>
                  <a:schemeClr val="tx1">
                    <a:lumMod val="65000"/>
                    <a:lumOff val="35000"/>
                  </a:schemeClr>
                </a:solidFill>
                <a:latin typeface="Verdana" pitchFamily="34" charset="0"/>
                <a:ea typeface="Verdana" pitchFamily="34" charset="0"/>
                <a:cs typeface="Verdana" pitchFamily="34" charset="0"/>
              </a:rPr>
              <a:t>– Por desarrollar.</a:t>
            </a:r>
          </a:p>
          <a:p>
            <a:pPr marL="285750" indent="-285750" algn="just">
              <a:buFont typeface="Wingdings" pitchFamily="2" charset="2"/>
              <a:buChar char="§"/>
              <a:defRPr/>
            </a:pPr>
            <a:endParaRPr lang="es-CL" sz="1600" i="1" dirty="0">
              <a:solidFill>
                <a:schemeClr val="tx1">
                  <a:lumMod val="65000"/>
                  <a:lumOff val="35000"/>
                </a:schemeClr>
              </a:solidFill>
              <a:latin typeface="Verdana" pitchFamily="34" charset="0"/>
              <a:ea typeface="Verdana" pitchFamily="34" charset="0"/>
              <a:cs typeface="Verdana" pitchFamily="34" charset="0"/>
            </a:endParaRPr>
          </a:p>
          <a:p>
            <a:pPr marL="285750" indent="-285750" algn="just">
              <a:buFont typeface="Wingdings" pitchFamily="2" charset="2"/>
              <a:buChar char="§"/>
              <a:defRPr/>
            </a:pPr>
            <a:r>
              <a:rPr lang="es-CL" sz="1600" dirty="0">
                <a:solidFill>
                  <a:schemeClr val="tx1">
                    <a:lumMod val="65000"/>
                    <a:lumOff val="35000"/>
                  </a:schemeClr>
                </a:solidFill>
                <a:latin typeface="Verdana" pitchFamily="34" charset="0"/>
                <a:ea typeface="Verdana" pitchFamily="34" charset="0"/>
                <a:cs typeface="Verdana" pitchFamily="34" charset="0"/>
              </a:rPr>
              <a:t>Actualización de la Guía de Tecnovigilancia – Por desarrollar</a:t>
            </a:r>
            <a:r>
              <a:rPr lang="es-CL" sz="1600" dirty="0" smtClean="0">
                <a:solidFill>
                  <a:schemeClr val="tx1">
                    <a:lumMod val="65000"/>
                    <a:lumOff val="35000"/>
                  </a:schemeClr>
                </a:solidFill>
                <a:latin typeface="Verdana" pitchFamily="34" charset="0"/>
                <a:ea typeface="Verdana" pitchFamily="34" charset="0"/>
                <a:cs typeface="Verdana" pitchFamily="34" charset="0"/>
              </a:rPr>
              <a:t>.</a:t>
            </a:r>
            <a:endParaRPr lang="es-CL" sz="1600" dirty="0">
              <a:solidFill>
                <a:schemeClr val="tx1">
                  <a:lumMod val="65000"/>
                  <a:lumOff val="35000"/>
                </a:schemeClr>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25300910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06400" y="1435216"/>
            <a:ext cx="8331200" cy="4841773"/>
          </a:xfrm>
        </p:spPr>
        <p:txBody>
          <a:bodyPr>
            <a:noAutofit/>
          </a:bodyPr>
          <a:lstStyle/>
          <a:p>
            <a:pPr marL="342900" indent="-342900">
              <a:buFont typeface="+mj-lt"/>
              <a:buAutoNum type="arabicPeriod"/>
            </a:pPr>
            <a:r>
              <a:rPr lang="es-CL" sz="1600" dirty="0">
                <a:solidFill>
                  <a:schemeClr val="tx1">
                    <a:lumMod val="65000"/>
                    <a:lumOff val="35000"/>
                  </a:schemeClr>
                </a:solidFill>
                <a:latin typeface="Verdana" pitchFamily="34" charset="0"/>
                <a:ea typeface="Verdana" pitchFamily="34" charset="0"/>
                <a:cs typeface="Verdana" pitchFamily="34" charset="0"/>
              </a:rPr>
              <a:t>Actualmente el texto </a:t>
            </a:r>
            <a:r>
              <a:rPr lang="es-CL" sz="1600" dirty="0" smtClean="0">
                <a:solidFill>
                  <a:schemeClr val="tx1">
                    <a:lumMod val="65000"/>
                    <a:lumOff val="35000"/>
                  </a:schemeClr>
                </a:solidFill>
                <a:latin typeface="Verdana" pitchFamily="34" charset="0"/>
                <a:ea typeface="Verdana" pitchFamily="34" charset="0"/>
                <a:cs typeface="Verdana" pitchFamily="34" charset="0"/>
              </a:rPr>
              <a:t>borrador está </a:t>
            </a:r>
            <a:r>
              <a:rPr lang="es-CL" sz="1600" dirty="0">
                <a:solidFill>
                  <a:schemeClr val="tx1">
                    <a:lumMod val="65000"/>
                    <a:lumOff val="35000"/>
                  </a:schemeClr>
                </a:solidFill>
                <a:latin typeface="Verdana" pitchFamily="34" charset="0"/>
                <a:ea typeface="Verdana" pitchFamily="34" charset="0"/>
                <a:cs typeface="Verdana" pitchFamily="34" charset="0"/>
              </a:rPr>
              <a:t>en etapa de revisión interna en el </a:t>
            </a:r>
            <a:r>
              <a:rPr lang="es-CL" sz="1600" dirty="0" smtClean="0">
                <a:solidFill>
                  <a:schemeClr val="tx1">
                    <a:lumMod val="65000"/>
                    <a:lumOff val="35000"/>
                  </a:schemeClr>
                </a:solidFill>
                <a:latin typeface="Verdana" pitchFamily="34" charset="0"/>
                <a:ea typeface="Verdana" pitchFamily="34" charset="0"/>
                <a:cs typeface="Verdana" pitchFamily="34" charset="0"/>
              </a:rPr>
              <a:t>Departamento de Dispositivos Médicos. </a:t>
            </a:r>
            <a:endParaRPr lang="es-CL" sz="1600" dirty="0">
              <a:solidFill>
                <a:schemeClr val="tx1">
                  <a:lumMod val="65000"/>
                  <a:lumOff val="35000"/>
                </a:schemeClr>
              </a:solidFill>
              <a:latin typeface="Verdana" pitchFamily="34" charset="0"/>
              <a:ea typeface="Verdana" pitchFamily="34" charset="0"/>
              <a:cs typeface="Verdana" pitchFamily="34" charset="0"/>
            </a:endParaRPr>
          </a:p>
          <a:p>
            <a:pPr marL="342900" indent="-342900">
              <a:buFont typeface="+mj-lt"/>
              <a:buAutoNum type="arabicPeriod"/>
            </a:pPr>
            <a:endParaRPr lang="es-CL" sz="500" dirty="0">
              <a:solidFill>
                <a:schemeClr val="tx1">
                  <a:lumMod val="65000"/>
                  <a:lumOff val="35000"/>
                </a:schemeClr>
              </a:solidFill>
              <a:latin typeface="Verdana" pitchFamily="34" charset="0"/>
              <a:ea typeface="Verdana" pitchFamily="34" charset="0"/>
              <a:cs typeface="Verdana" pitchFamily="34" charset="0"/>
            </a:endParaRPr>
          </a:p>
          <a:p>
            <a:pPr marL="342900" indent="-342900">
              <a:buFont typeface="+mj-lt"/>
              <a:buAutoNum type="arabicPeriod"/>
            </a:pPr>
            <a:r>
              <a:rPr lang="es-CL" sz="1600" dirty="0">
                <a:solidFill>
                  <a:schemeClr val="tx1">
                    <a:lumMod val="65000"/>
                    <a:lumOff val="35000"/>
                  </a:schemeClr>
                </a:solidFill>
                <a:latin typeface="Verdana" pitchFamily="34" charset="0"/>
                <a:ea typeface="Verdana" pitchFamily="34" charset="0"/>
                <a:cs typeface="Verdana" pitchFamily="34" charset="0"/>
              </a:rPr>
              <a:t>En lo medular </a:t>
            </a:r>
            <a:r>
              <a:rPr lang="es-CL" sz="1600" dirty="0" smtClean="0">
                <a:solidFill>
                  <a:schemeClr val="tx1">
                    <a:lumMod val="65000"/>
                    <a:lumOff val="35000"/>
                  </a:schemeClr>
                </a:solidFill>
                <a:latin typeface="Verdana" pitchFamily="34" charset="0"/>
                <a:ea typeface="Verdana" pitchFamily="34" charset="0"/>
                <a:cs typeface="Verdana" pitchFamily="34" charset="0"/>
              </a:rPr>
              <a:t>el principio esencial N°6 establece </a:t>
            </a:r>
            <a:r>
              <a:rPr lang="es-CL" sz="1600" dirty="0">
                <a:solidFill>
                  <a:schemeClr val="tx1">
                    <a:lumMod val="65000"/>
                    <a:lumOff val="35000"/>
                  </a:schemeClr>
                </a:solidFill>
                <a:latin typeface="Verdana" pitchFamily="34" charset="0"/>
                <a:ea typeface="Verdana" pitchFamily="34" charset="0"/>
                <a:cs typeface="Verdana" pitchFamily="34" charset="0"/>
              </a:rPr>
              <a:t>que la demostración del cumplimiento de seguridad y desempeño incluye una </a:t>
            </a:r>
            <a:r>
              <a:rPr lang="es-CL" sz="1600" b="1" dirty="0">
                <a:solidFill>
                  <a:schemeClr val="tx1">
                    <a:lumMod val="65000"/>
                    <a:lumOff val="35000"/>
                  </a:schemeClr>
                </a:solidFill>
                <a:latin typeface="Verdana" pitchFamily="34" charset="0"/>
                <a:ea typeface="Verdana" pitchFamily="34" charset="0"/>
                <a:cs typeface="Verdana" pitchFamily="34" charset="0"/>
              </a:rPr>
              <a:t>EVALUACIÓN </a:t>
            </a:r>
            <a:r>
              <a:rPr lang="es-CL" sz="1600" b="1" dirty="0" smtClean="0">
                <a:solidFill>
                  <a:schemeClr val="tx1">
                    <a:lumMod val="65000"/>
                    <a:lumOff val="35000"/>
                  </a:schemeClr>
                </a:solidFill>
                <a:latin typeface="Verdana" pitchFamily="34" charset="0"/>
                <a:ea typeface="Verdana" pitchFamily="34" charset="0"/>
                <a:cs typeface="Verdana" pitchFamily="34" charset="0"/>
              </a:rPr>
              <a:t>CLÍNICA</a:t>
            </a:r>
            <a:r>
              <a:rPr lang="es-CL" sz="1600" dirty="0" smtClean="0">
                <a:solidFill>
                  <a:schemeClr val="tx1">
                    <a:lumMod val="65000"/>
                    <a:lumOff val="35000"/>
                  </a:schemeClr>
                </a:solidFill>
                <a:latin typeface="Verdana" pitchFamily="34" charset="0"/>
                <a:ea typeface="Verdana" pitchFamily="34" charset="0"/>
                <a:cs typeface="Verdana" pitchFamily="34" charset="0"/>
              </a:rPr>
              <a:t>, </a:t>
            </a:r>
            <a:r>
              <a:rPr lang="es-CL" sz="1600" dirty="0">
                <a:solidFill>
                  <a:schemeClr val="tx1">
                    <a:lumMod val="65000"/>
                    <a:lumOff val="35000"/>
                  </a:schemeClr>
                </a:solidFill>
                <a:latin typeface="Verdana" pitchFamily="34" charset="0"/>
                <a:ea typeface="Verdana" pitchFamily="34" charset="0"/>
                <a:cs typeface="Verdana" pitchFamily="34" charset="0"/>
              </a:rPr>
              <a:t>la que puede basarse en:</a:t>
            </a:r>
          </a:p>
          <a:p>
            <a:endParaRPr lang="es-CL" sz="500" dirty="0" smtClean="0">
              <a:solidFill>
                <a:schemeClr val="tx1">
                  <a:lumMod val="65000"/>
                  <a:lumOff val="35000"/>
                </a:schemeClr>
              </a:solidFill>
              <a:latin typeface="Verdana" pitchFamily="34" charset="0"/>
              <a:ea typeface="Verdana" pitchFamily="34" charset="0"/>
              <a:cs typeface="Verdana" pitchFamily="34" charset="0"/>
            </a:endParaRPr>
          </a:p>
          <a:p>
            <a:pPr marL="342900" indent="-342900">
              <a:buFont typeface="+mj-lt"/>
              <a:buAutoNum type="alphaLcParenR"/>
            </a:pPr>
            <a:r>
              <a:rPr lang="es-CL" sz="1600" b="1" dirty="0" smtClean="0">
                <a:solidFill>
                  <a:schemeClr val="tx1">
                    <a:lumMod val="65000"/>
                    <a:lumOff val="35000"/>
                  </a:schemeClr>
                </a:solidFill>
                <a:latin typeface="Verdana" pitchFamily="34" charset="0"/>
                <a:ea typeface="Verdana" pitchFamily="34" charset="0"/>
                <a:cs typeface="Verdana" pitchFamily="34" charset="0"/>
              </a:rPr>
              <a:t>Informes </a:t>
            </a:r>
            <a:r>
              <a:rPr lang="es-CL" sz="1600" b="1" dirty="0">
                <a:solidFill>
                  <a:schemeClr val="tx1">
                    <a:lumMod val="65000"/>
                    <a:lumOff val="35000"/>
                  </a:schemeClr>
                </a:solidFill>
                <a:latin typeface="Verdana" pitchFamily="34" charset="0"/>
                <a:ea typeface="Verdana" pitchFamily="34" charset="0"/>
                <a:cs typeface="Verdana" pitchFamily="34" charset="0"/>
              </a:rPr>
              <a:t>de ENSAYOS CLÍNICOS </a:t>
            </a:r>
            <a:r>
              <a:rPr lang="es-CL" sz="1600" dirty="0">
                <a:solidFill>
                  <a:schemeClr val="tx1">
                    <a:lumMod val="65000"/>
                    <a:lumOff val="35000"/>
                  </a:schemeClr>
                </a:solidFill>
                <a:latin typeface="Verdana" pitchFamily="34" charset="0"/>
                <a:ea typeface="Verdana" pitchFamily="34" charset="0"/>
                <a:cs typeface="Verdana" pitchFamily="34" charset="0"/>
              </a:rPr>
              <a:t>generados de </a:t>
            </a:r>
            <a:r>
              <a:rPr lang="es-CL" sz="1600" b="1" dirty="0">
                <a:solidFill>
                  <a:schemeClr val="tx1">
                    <a:lumMod val="65000"/>
                    <a:lumOff val="35000"/>
                  </a:schemeClr>
                </a:solidFill>
                <a:latin typeface="Verdana" pitchFamily="34" charset="0"/>
                <a:ea typeface="Verdana" pitchFamily="34" charset="0"/>
                <a:cs typeface="Verdana" pitchFamily="34" charset="0"/>
              </a:rPr>
              <a:t>publicaciones científicas </a:t>
            </a:r>
            <a:r>
              <a:rPr lang="es-CL" sz="1600" dirty="0">
                <a:solidFill>
                  <a:schemeClr val="tx1">
                    <a:lumMod val="65000"/>
                    <a:lumOff val="35000"/>
                  </a:schemeClr>
                </a:solidFill>
                <a:latin typeface="Verdana" pitchFamily="34" charset="0"/>
                <a:ea typeface="Verdana" pitchFamily="34" charset="0"/>
                <a:cs typeface="Verdana" pitchFamily="34" charset="0"/>
              </a:rPr>
              <a:t>pertinentes, sobre seguridad, indicaciones, características del diseño y el uso previsto, considerando que esté demostrada la EQUIVALENCIA del DM en cuestión con el DM al que se refieren los datos clínicos. </a:t>
            </a:r>
          </a:p>
          <a:p>
            <a:endParaRPr lang="es-CL" sz="500" dirty="0">
              <a:solidFill>
                <a:schemeClr val="tx1">
                  <a:lumMod val="65000"/>
                  <a:lumOff val="35000"/>
                </a:schemeClr>
              </a:solidFill>
              <a:latin typeface="Verdana" pitchFamily="34" charset="0"/>
              <a:ea typeface="Verdana" pitchFamily="34" charset="0"/>
              <a:cs typeface="Verdana" pitchFamily="34" charset="0"/>
            </a:endParaRPr>
          </a:p>
          <a:p>
            <a:pPr marL="355600" indent="-355600"/>
            <a:r>
              <a:rPr lang="es-CL" sz="1600" dirty="0" smtClean="0">
                <a:solidFill>
                  <a:schemeClr val="tx1">
                    <a:lumMod val="65000"/>
                    <a:lumOff val="35000"/>
                  </a:schemeClr>
                </a:solidFill>
                <a:latin typeface="Verdana" pitchFamily="34" charset="0"/>
                <a:ea typeface="Verdana" pitchFamily="34" charset="0"/>
                <a:cs typeface="Verdana" pitchFamily="34" charset="0"/>
              </a:rPr>
              <a:t>b)  Cuando </a:t>
            </a:r>
            <a:r>
              <a:rPr lang="es-CL" sz="1600" dirty="0">
                <a:solidFill>
                  <a:schemeClr val="tx1">
                    <a:lumMod val="65000"/>
                    <a:lumOff val="35000"/>
                  </a:schemeClr>
                </a:solidFill>
                <a:latin typeface="Verdana" pitchFamily="34" charset="0"/>
                <a:ea typeface="Verdana" pitchFamily="34" charset="0"/>
                <a:cs typeface="Verdana" pitchFamily="34" charset="0"/>
              </a:rPr>
              <a:t>se trate de </a:t>
            </a:r>
            <a:r>
              <a:rPr lang="es-CL" sz="1600" b="1" dirty="0">
                <a:solidFill>
                  <a:schemeClr val="tx1">
                    <a:lumMod val="65000"/>
                    <a:lumOff val="35000"/>
                  </a:schemeClr>
                </a:solidFill>
                <a:latin typeface="Verdana" pitchFamily="34" charset="0"/>
                <a:ea typeface="Verdana" pitchFamily="34" charset="0"/>
                <a:cs typeface="Verdana" pitchFamily="34" charset="0"/>
              </a:rPr>
              <a:t>DM implantables y de DM Clase IV,  SE DEBEN REALIZAR ENSAYOS CLÍNICOS,</a:t>
            </a:r>
            <a:r>
              <a:rPr lang="es-CL" sz="1600" dirty="0">
                <a:solidFill>
                  <a:schemeClr val="tx1">
                    <a:lumMod val="65000"/>
                    <a:lumOff val="35000"/>
                  </a:schemeClr>
                </a:solidFill>
                <a:latin typeface="Verdana" pitchFamily="34" charset="0"/>
                <a:ea typeface="Verdana" pitchFamily="34" charset="0"/>
                <a:cs typeface="Verdana" pitchFamily="34" charset="0"/>
              </a:rPr>
              <a:t> a menos que el uso de datos clínicos existentes estén debidamente justificados. </a:t>
            </a:r>
          </a:p>
          <a:p>
            <a:endParaRPr lang="es-CL" sz="500" dirty="0">
              <a:solidFill>
                <a:schemeClr val="tx1">
                  <a:lumMod val="65000"/>
                  <a:lumOff val="35000"/>
                </a:schemeClr>
              </a:solidFill>
              <a:latin typeface="Verdana" pitchFamily="34" charset="0"/>
              <a:ea typeface="Verdana" pitchFamily="34" charset="0"/>
              <a:cs typeface="Verdana" pitchFamily="34" charset="0"/>
            </a:endParaRPr>
          </a:p>
          <a:p>
            <a:pPr marL="355600" indent="-355600">
              <a:buAutoNum type="arabicPeriod" startAt="3"/>
            </a:pPr>
            <a:r>
              <a:rPr lang="es-CL" sz="1600" dirty="0" smtClean="0">
                <a:solidFill>
                  <a:schemeClr val="tx1">
                    <a:lumMod val="65000"/>
                    <a:lumOff val="35000"/>
                  </a:schemeClr>
                </a:solidFill>
                <a:latin typeface="Verdana" pitchFamily="34" charset="0"/>
                <a:ea typeface="Verdana" pitchFamily="34" charset="0"/>
                <a:cs typeface="Verdana" pitchFamily="34" charset="0"/>
              </a:rPr>
              <a:t>Los </a:t>
            </a:r>
            <a:r>
              <a:rPr lang="es-CL" sz="1600" dirty="0">
                <a:solidFill>
                  <a:schemeClr val="tx1">
                    <a:lumMod val="65000"/>
                    <a:lumOff val="35000"/>
                  </a:schemeClr>
                </a:solidFill>
                <a:latin typeface="Verdana" pitchFamily="34" charset="0"/>
                <a:ea typeface="Verdana" pitchFamily="34" charset="0"/>
                <a:cs typeface="Verdana" pitchFamily="34" charset="0"/>
              </a:rPr>
              <a:t>ensayos clínicos con DM deberán satisfacer los requisitos establecidos en una </a:t>
            </a:r>
            <a:r>
              <a:rPr lang="es-CL" sz="1600" b="1" dirty="0">
                <a:solidFill>
                  <a:schemeClr val="tx1">
                    <a:lumMod val="65000"/>
                    <a:lumOff val="35000"/>
                  </a:schemeClr>
                </a:solidFill>
                <a:latin typeface="Verdana" pitchFamily="34" charset="0"/>
                <a:ea typeface="Verdana" pitchFamily="34" charset="0"/>
                <a:cs typeface="Verdana" pitchFamily="34" charset="0"/>
              </a:rPr>
              <a:t>NORMA NACIONAL </a:t>
            </a:r>
            <a:r>
              <a:rPr lang="es-CL" sz="1600" b="1" dirty="0" smtClean="0">
                <a:solidFill>
                  <a:schemeClr val="tx1">
                    <a:lumMod val="65000"/>
                    <a:lumOff val="35000"/>
                  </a:schemeClr>
                </a:solidFill>
                <a:latin typeface="Verdana" pitchFamily="34" charset="0"/>
                <a:ea typeface="Verdana" pitchFamily="34" charset="0"/>
                <a:cs typeface="Verdana" pitchFamily="34" charset="0"/>
              </a:rPr>
              <a:t>⃰</a:t>
            </a:r>
            <a:r>
              <a:rPr lang="es-CL" sz="1600" dirty="0" smtClean="0">
                <a:solidFill>
                  <a:schemeClr val="tx1">
                    <a:lumMod val="65000"/>
                    <a:lumOff val="35000"/>
                  </a:schemeClr>
                </a:solidFill>
                <a:latin typeface="Verdana" pitchFamily="34" charset="0"/>
                <a:ea typeface="Verdana" pitchFamily="34" charset="0"/>
                <a:cs typeface="Verdana" pitchFamily="34" charset="0"/>
              </a:rPr>
              <a:t>establecida </a:t>
            </a:r>
            <a:r>
              <a:rPr lang="es-CL" sz="1600" dirty="0">
                <a:solidFill>
                  <a:schemeClr val="tx1">
                    <a:lumMod val="65000"/>
                    <a:lumOff val="35000"/>
                  </a:schemeClr>
                </a:solidFill>
                <a:latin typeface="Verdana" pitchFamily="34" charset="0"/>
                <a:ea typeface="Verdana" pitchFamily="34" charset="0"/>
                <a:cs typeface="Verdana" pitchFamily="34" charset="0"/>
              </a:rPr>
              <a:t>por la autoridad </a:t>
            </a:r>
            <a:r>
              <a:rPr lang="es-CL" sz="1600" dirty="0" smtClean="0">
                <a:solidFill>
                  <a:schemeClr val="tx1">
                    <a:lumMod val="65000"/>
                    <a:lumOff val="35000"/>
                  </a:schemeClr>
                </a:solidFill>
                <a:latin typeface="Verdana" pitchFamily="34" charset="0"/>
                <a:ea typeface="Verdana" pitchFamily="34" charset="0"/>
                <a:cs typeface="Verdana" pitchFamily="34" charset="0"/>
              </a:rPr>
              <a:t>sanitaria. Dicha </a:t>
            </a:r>
            <a:r>
              <a:rPr lang="es-CL" sz="1600" dirty="0">
                <a:solidFill>
                  <a:schemeClr val="tx1">
                    <a:lumMod val="65000"/>
                    <a:lumOff val="35000"/>
                  </a:schemeClr>
                </a:solidFill>
                <a:latin typeface="Verdana" pitchFamily="34" charset="0"/>
                <a:ea typeface="Verdana" pitchFamily="34" charset="0"/>
                <a:cs typeface="Verdana" pitchFamily="34" charset="0"/>
              </a:rPr>
              <a:t>Norma </a:t>
            </a:r>
            <a:r>
              <a:rPr lang="es-CL" sz="1600" dirty="0" smtClean="0">
                <a:solidFill>
                  <a:schemeClr val="tx1">
                    <a:lumMod val="65000"/>
                    <a:lumOff val="35000"/>
                  </a:schemeClr>
                </a:solidFill>
                <a:latin typeface="Verdana" pitchFamily="34" charset="0"/>
                <a:ea typeface="Verdana" pitchFamily="34" charset="0"/>
                <a:cs typeface="Verdana" pitchFamily="34" charset="0"/>
              </a:rPr>
              <a:t>podrá complementarse </a:t>
            </a:r>
            <a:r>
              <a:rPr lang="es-CL" sz="1600" dirty="0">
                <a:solidFill>
                  <a:schemeClr val="tx1">
                    <a:lumMod val="65000"/>
                    <a:lumOff val="35000"/>
                  </a:schemeClr>
                </a:solidFill>
                <a:latin typeface="Verdana" pitchFamily="34" charset="0"/>
                <a:ea typeface="Verdana" pitchFamily="34" charset="0"/>
                <a:cs typeface="Verdana" pitchFamily="34" charset="0"/>
              </a:rPr>
              <a:t>con una Guía Técnica </a:t>
            </a:r>
            <a:r>
              <a:rPr lang="es-CL" sz="1600" dirty="0" smtClean="0">
                <a:solidFill>
                  <a:schemeClr val="tx1">
                    <a:lumMod val="65000"/>
                    <a:lumOff val="35000"/>
                  </a:schemeClr>
                </a:solidFill>
                <a:latin typeface="Verdana" pitchFamily="34" charset="0"/>
                <a:ea typeface="Verdana" pitchFamily="34" charset="0"/>
                <a:cs typeface="Verdana" pitchFamily="34" charset="0"/>
              </a:rPr>
              <a:t>que el Instituto de Salud Pública de Chile elaborará para tal propósito. </a:t>
            </a:r>
          </a:p>
          <a:p>
            <a:r>
              <a:rPr lang="es-CL" sz="1400" b="1" dirty="0">
                <a:solidFill>
                  <a:schemeClr val="tx1">
                    <a:lumMod val="65000"/>
                    <a:lumOff val="35000"/>
                  </a:schemeClr>
                </a:solidFill>
                <a:latin typeface="Verdana" pitchFamily="34" charset="0"/>
                <a:ea typeface="Verdana" pitchFamily="34" charset="0"/>
                <a:cs typeface="Verdana" pitchFamily="34" charset="0"/>
              </a:rPr>
              <a:t> </a:t>
            </a:r>
            <a:r>
              <a:rPr lang="es-CL" sz="1400" b="1" dirty="0" smtClean="0">
                <a:solidFill>
                  <a:schemeClr val="tx1">
                    <a:lumMod val="65000"/>
                    <a:lumOff val="35000"/>
                  </a:schemeClr>
                </a:solidFill>
                <a:latin typeface="Verdana" pitchFamily="34" charset="0"/>
                <a:ea typeface="Verdana" pitchFamily="34" charset="0"/>
                <a:cs typeface="Verdana" pitchFamily="34" charset="0"/>
              </a:rPr>
              <a:t>⃰A la fecha en </a:t>
            </a:r>
            <a:r>
              <a:rPr lang="es-CL" sz="1400" b="1" dirty="0">
                <a:solidFill>
                  <a:schemeClr val="tx1">
                    <a:lumMod val="65000"/>
                    <a:lumOff val="35000"/>
                  </a:schemeClr>
                </a:solidFill>
                <a:latin typeface="Verdana" pitchFamily="34" charset="0"/>
                <a:ea typeface="Verdana" pitchFamily="34" charset="0"/>
                <a:cs typeface="Verdana" pitchFamily="34" charset="0"/>
              </a:rPr>
              <a:t>Jurídica del MINSAL</a:t>
            </a:r>
          </a:p>
          <a:p>
            <a:endParaRPr lang="es-CL" sz="1600" dirty="0">
              <a:solidFill>
                <a:schemeClr val="tx1">
                  <a:lumMod val="65000"/>
                  <a:lumOff val="35000"/>
                </a:schemeClr>
              </a:solidFill>
              <a:latin typeface="Verdana" pitchFamily="34" charset="0"/>
              <a:ea typeface="Verdana" pitchFamily="34" charset="0"/>
              <a:cs typeface="Verdana" pitchFamily="34" charset="0"/>
            </a:endParaRPr>
          </a:p>
        </p:txBody>
      </p:sp>
      <p:sp>
        <p:nvSpPr>
          <p:cNvPr id="3" name="2 Marcador de contenido"/>
          <p:cNvSpPr>
            <a:spLocks noGrp="1"/>
          </p:cNvSpPr>
          <p:nvPr>
            <p:ph sz="quarter" idx="12"/>
          </p:nvPr>
        </p:nvSpPr>
        <p:spPr>
          <a:xfrm>
            <a:off x="310866" y="256283"/>
            <a:ext cx="8331200" cy="958368"/>
          </a:xfrm>
        </p:spPr>
        <p:txBody>
          <a:bodyPr/>
          <a:lstStyle/>
          <a:p>
            <a:r>
              <a:rPr lang="es-CL" dirty="0" smtClean="0">
                <a:solidFill>
                  <a:srgbClr val="00A79D"/>
                </a:solidFill>
              </a:rPr>
              <a:t>Guía de Principios (Requisitos) Esenciales de Seguridad y Desempeño: </a:t>
            </a:r>
            <a:r>
              <a:rPr lang="es-CL" dirty="0">
                <a:solidFill>
                  <a:srgbClr val="00A79D"/>
                </a:solidFill>
              </a:rPr>
              <a:t>Evaluación Clínica de los </a:t>
            </a:r>
            <a:r>
              <a:rPr lang="es-CL" dirty="0" smtClean="0">
                <a:solidFill>
                  <a:srgbClr val="00A79D"/>
                </a:solidFill>
              </a:rPr>
              <a:t>DM</a:t>
            </a:r>
            <a:endParaRPr lang="es-CL" dirty="0">
              <a:solidFill>
                <a:srgbClr val="00A79D"/>
              </a:solidFill>
            </a:endParaRPr>
          </a:p>
        </p:txBody>
      </p:sp>
      <p:sp>
        <p:nvSpPr>
          <p:cNvPr id="4" name="3 Marcador de contenido"/>
          <p:cNvSpPr>
            <a:spLocks noGrp="1"/>
          </p:cNvSpPr>
          <p:nvPr>
            <p:ph sz="quarter" idx="13"/>
          </p:nvPr>
        </p:nvSpPr>
        <p:spPr>
          <a:xfrm>
            <a:off x="406400" y="1024562"/>
            <a:ext cx="8331200" cy="380178"/>
          </a:xfr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p:spPr>
        <p:txBody>
          <a:bodyPr/>
          <a:lstStyle/>
          <a:p>
            <a:r>
              <a:rPr lang="es-CL" dirty="0" smtClean="0">
                <a:solidFill>
                  <a:schemeClr val="tx1"/>
                </a:solidFill>
              </a:rPr>
              <a:t>El principio esencial N°6 corresponde a </a:t>
            </a:r>
            <a:r>
              <a:rPr lang="es-CL" b="1" dirty="0">
                <a:solidFill>
                  <a:schemeClr val="tx1"/>
                </a:solidFill>
              </a:rPr>
              <a:t>E</a:t>
            </a:r>
            <a:r>
              <a:rPr lang="es-CL" b="1" dirty="0" smtClean="0">
                <a:solidFill>
                  <a:schemeClr val="tx1"/>
                </a:solidFill>
              </a:rPr>
              <a:t>valuación Clínica </a:t>
            </a:r>
            <a:endParaRPr lang="es-CL" b="1" dirty="0">
              <a:solidFill>
                <a:schemeClr val="tx1"/>
              </a:solidFill>
            </a:endParaRPr>
          </a:p>
        </p:txBody>
      </p:sp>
    </p:spTree>
    <p:extLst>
      <p:ext uri="{BB962C8B-B14F-4D97-AF65-F5344CB8AC3E}">
        <p14:creationId xmlns:p14="http://schemas.microsoft.com/office/powerpoint/2010/main" val="32142300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06400" y="1791056"/>
            <a:ext cx="8331200" cy="4527550"/>
          </a:xfr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p:spPr>
        <p:txBody>
          <a:bodyPr/>
          <a:lstStyle/>
          <a:p>
            <a:pPr>
              <a:defRPr/>
            </a:pPr>
            <a:r>
              <a:rPr lang="es-CL" b="1" dirty="0"/>
              <a:t>P</a:t>
            </a:r>
            <a:r>
              <a:rPr lang="es-CL" b="1" dirty="0" smtClean="0"/>
              <a:t>rocedimiento </a:t>
            </a:r>
            <a:r>
              <a:rPr lang="es-CL" b="1" dirty="0"/>
              <a:t>continuo metodológicamente sólido para recopilar, evaluar y analizar </a:t>
            </a:r>
            <a:r>
              <a:rPr lang="es-CL" b="1" u="sng" dirty="0"/>
              <a:t>datos clínicos </a:t>
            </a:r>
            <a:r>
              <a:rPr lang="es-CL" b="1" dirty="0"/>
              <a:t>pertenecientes a un dispositivo médico y evaluar si hay suficiente evidencia clínica para confirmar el cumplimiento de los requisitos esenciales relevantes de seguridad y desempeño cuando </a:t>
            </a:r>
            <a:r>
              <a:rPr lang="es-CL" b="1" dirty="0" smtClean="0"/>
              <a:t>el </a:t>
            </a:r>
            <a:r>
              <a:rPr lang="es-CL" b="1" dirty="0"/>
              <a:t>dispositivo </a:t>
            </a:r>
            <a:r>
              <a:rPr lang="es-CL" b="1" dirty="0" smtClean="0"/>
              <a:t>médico se usa de </a:t>
            </a:r>
            <a:r>
              <a:rPr lang="es-CL" b="1" dirty="0"/>
              <a:t>acuerdo con las </a:t>
            </a:r>
            <a:r>
              <a:rPr lang="es-CL" b="1" dirty="0" smtClean="0"/>
              <a:t>“Instrucciones </a:t>
            </a:r>
            <a:r>
              <a:rPr lang="es-CL" b="1" dirty="0"/>
              <a:t>de </a:t>
            </a:r>
            <a:r>
              <a:rPr lang="es-CL" b="1" dirty="0" smtClean="0"/>
              <a:t>Uso” </a:t>
            </a:r>
            <a:r>
              <a:rPr lang="es-CL" b="1" dirty="0"/>
              <a:t>del fabricante.</a:t>
            </a:r>
          </a:p>
          <a:p>
            <a:pPr>
              <a:defRPr/>
            </a:pPr>
            <a:r>
              <a:rPr lang="es-CL" b="1" dirty="0"/>
              <a:t> </a:t>
            </a:r>
          </a:p>
          <a:p>
            <a:pPr>
              <a:defRPr/>
            </a:pPr>
            <a:r>
              <a:rPr lang="es-CL" b="1" dirty="0"/>
              <a:t>Nota: En casos excepcionales en los que no se requiere una instrucción de uso, la recopilación, el análisis y la evaluación se llevan a cabo teniendo en cuenta las modalidades de uso generalmente reconocidas</a:t>
            </a:r>
            <a:r>
              <a:rPr lang="es-CL" b="1" dirty="0" smtClean="0"/>
              <a:t>.</a:t>
            </a:r>
          </a:p>
          <a:p>
            <a:pPr>
              <a:defRPr/>
            </a:pPr>
            <a:endParaRPr lang="es-CL" b="1" dirty="0"/>
          </a:p>
          <a:p>
            <a:pPr>
              <a:defRPr/>
            </a:pPr>
            <a:r>
              <a:rPr lang="es-CL" b="1" dirty="0" smtClean="0"/>
              <a:t>(Adaptada de la definición de: </a:t>
            </a:r>
            <a:r>
              <a:rPr lang="es-CL" b="1" i="1" dirty="0" smtClean="0"/>
              <a:t>“</a:t>
            </a:r>
            <a:r>
              <a:rPr lang="en-US" b="1" i="1" dirty="0" smtClean="0"/>
              <a:t>CLINICAL EVALUATION: A </a:t>
            </a:r>
            <a:r>
              <a:rPr lang="en-US" b="1" i="1" dirty="0"/>
              <a:t>GUIDE FOR MANUFACTURERS AND NOTIFIED BODIES </a:t>
            </a:r>
            <a:r>
              <a:rPr lang="en-US" b="1" i="1" dirty="0" smtClean="0"/>
              <a:t>“, ECC, 2016)</a:t>
            </a:r>
          </a:p>
          <a:p>
            <a:pPr>
              <a:defRPr/>
            </a:pPr>
            <a:endParaRPr lang="en-US" b="1" i="1" dirty="0"/>
          </a:p>
          <a:p>
            <a:pPr>
              <a:defRPr/>
            </a:pPr>
            <a:r>
              <a:rPr lang="es-MX" b="1" dirty="0"/>
              <a:t>Una evaluación clínica podrá basarse en datos clínicos relativos a </a:t>
            </a:r>
            <a:r>
              <a:rPr lang="es-MX" b="1" dirty="0" smtClean="0"/>
              <a:t>otro</a:t>
            </a:r>
            <a:r>
              <a:rPr lang="es-MX" b="1" dirty="0"/>
              <a:t> </a:t>
            </a:r>
            <a:r>
              <a:rPr lang="es-MX" b="1" dirty="0" smtClean="0"/>
              <a:t>DM</a:t>
            </a:r>
            <a:r>
              <a:rPr lang="es-MX" b="1" dirty="0"/>
              <a:t> </a:t>
            </a:r>
            <a:endParaRPr lang="es-MX" b="1" dirty="0" smtClean="0"/>
          </a:p>
          <a:p>
            <a:pPr>
              <a:defRPr/>
            </a:pPr>
            <a:r>
              <a:rPr lang="es-MX" b="1" dirty="0" smtClean="0"/>
              <a:t>para</a:t>
            </a:r>
            <a:r>
              <a:rPr lang="es-MX" b="1" dirty="0"/>
              <a:t> </a:t>
            </a:r>
            <a:r>
              <a:rPr lang="es-MX" b="1" dirty="0" smtClean="0"/>
              <a:t>el</a:t>
            </a:r>
            <a:r>
              <a:rPr lang="es-MX" b="1" dirty="0"/>
              <a:t> que pueda demostrarse la </a:t>
            </a:r>
            <a:r>
              <a:rPr lang="es-MX" b="1" u="sng" dirty="0"/>
              <a:t>equivalencia </a:t>
            </a:r>
            <a:r>
              <a:rPr lang="es-MX" b="1" u="sng" dirty="0" smtClean="0"/>
              <a:t>con el DM</a:t>
            </a:r>
            <a:r>
              <a:rPr lang="es-MX" b="1" dirty="0" smtClean="0"/>
              <a:t> en </a:t>
            </a:r>
            <a:r>
              <a:rPr lang="es-MX" b="1" dirty="0"/>
              <a:t>cuestión.</a:t>
            </a:r>
            <a:endParaRPr lang="es-CL" b="1" i="1" dirty="0"/>
          </a:p>
          <a:p>
            <a:pPr>
              <a:defRPr/>
            </a:pPr>
            <a:endParaRPr lang="es-CL" dirty="0"/>
          </a:p>
        </p:txBody>
      </p:sp>
      <p:sp>
        <p:nvSpPr>
          <p:cNvPr id="37891" name="2 Marcador de contenido"/>
          <p:cNvSpPr>
            <a:spLocks noGrp="1"/>
          </p:cNvSpPr>
          <p:nvPr>
            <p:ph sz="quarter" idx="12"/>
          </p:nvPr>
        </p:nvSpPr>
        <p:spPr bwMode="auto">
          <a:xfrm>
            <a:off x="406400" y="693738"/>
            <a:ext cx="8331200" cy="746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fontAlgn="base">
              <a:spcAft>
                <a:spcPct val="0"/>
              </a:spcAft>
              <a:buFont typeface="Arial" charset="0"/>
              <a:buNone/>
            </a:pPr>
            <a:r>
              <a:rPr lang="es-CL" dirty="0" smtClean="0">
                <a:solidFill>
                  <a:srgbClr val="349E9B"/>
                </a:solidFill>
                <a:latin typeface="Verdana" pitchFamily="34" charset="0"/>
              </a:rPr>
              <a:t>Evaluación Clínica</a:t>
            </a:r>
          </a:p>
        </p:txBody>
      </p:sp>
      <p:sp>
        <p:nvSpPr>
          <p:cNvPr id="37892" name="3 Marcador de contenido"/>
          <p:cNvSpPr>
            <a:spLocks noGrp="1"/>
          </p:cNvSpPr>
          <p:nvPr>
            <p:ph sz="quarter" idx="13"/>
          </p:nvPr>
        </p:nvSpPr>
        <p:spPr bwMode="auto">
          <a:xfrm>
            <a:off x="515938" y="1250950"/>
            <a:ext cx="8331200" cy="3794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fontAlgn="base">
              <a:spcAft>
                <a:spcPct val="0"/>
              </a:spcAft>
              <a:buFont typeface="Arial" charset="0"/>
              <a:buNone/>
            </a:pPr>
            <a:r>
              <a:rPr lang="es-CL" dirty="0" smtClean="0">
                <a:solidFill>
                  <a:srgbClr val="349E9B"/>
                </a:solidFill>
                <a:latin typeface="Verdana" pitchFamily="34" charset="0"/>
              </a:rPr>
              <a:t>Definición </a:t>
            </a:r>
          </a:p>
        </p:txBody>
      </p:sp>
    </p:spTree>
    <p:extLst>
      <p:ext uri="{BB962C8B-B14F-4D97-AF65-F5344CB8AC3E}">
        <p14:creationId xmlns:p14="http://schemas.microsoft.com/office/powerpoint/2010/main" val="25338045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95288" y="703263"/>
            <a:ext cx="8331200" cy="3375025"/>
          </a:xfrm>
        </p:spPr>
        <p:txBody>
          <a:bodyPr>
            <a:noAutofit/>
          </a:bodyPr>
          <a:lstStyle/>
          <a:p>
            <a:pPr marL="342900" indent="-342900" algn="just">
              <a:buFont typeface="+mj-lt"/>
              <a:buAutoNum type="arabicPeriod"/>
              <a:defRPr/>
            </a:pPr>
            <a:endParaRPr lang="es-MX" sz="800" dirty="0"/>
          </a:p>
          <a:p>
            <a:pPr marL="342900" indent="-342900" algn="just">
              <a:buFont typeface="+mj-lt"/>
              <a:buAutoNum type="arabicPeriod"/>
              <a:defRPr/>
            </a:pPr>
            <a:r>
              <a:rPr lang="es-MX" sz="1600" dirty="0" smtClean="0"/>
              <a:t>Entendiendo </a:t>
            </a:r>
            <a:r>
              <a:rPr lang="es-MX" sz="1600" dirty="0"/>
              <a:t>que los recursos humanos, económicos, tecnológicos y las instalaciones, disponibles en cualquier país para el control regulatorio de los dispositivos médicos, son limitados y probablemente siempre lo </a:t>
            </a:r>
            <a:r>
              <a:rPr lang="es-MX" sz="1600" dirty="0" smtClean="0"/>
              <a:t>serán, el </a:t>
            </a:r>
            <a:r>
              <a:rPr lang="es-MX" sz="1600" dirty="0"/>
              <a:t>Modelo propuesto por la OMS recomienda un </a:t>
            </a:r>
            <a:r>
              <a:rPr lang="es-MX" sz="1600" b="1" u="sng" dirty="0" smtClean="0"/>
              <a:t>enfoque progresivo</a:t>
            </a:r>
            <a:r>
              <a:rPr lang="es-MX" sz="1600" dirty="0"/>
              <a:t>, vale decir </a:t>
            </a:r>
            <a:r>
              <a:rPr lang="es-MX" sz="1600" u="sng" dirty="0" smtClean="0"/>
              <a:t>paso </a:t>
            </a:r>
            <a:r>
              <a:rPr lang="es-MX" sz="1600" u="sng" dirty="0"/>
              <a:t>a paso</a:t>
            </a:r>
            <a:r>
              <a:rPr lang="es-MX" sz="1600" dirty="0"/>
              <a:t>, para regular la calidad, la seguridad y el desempeño de los dispositivos médicos. </a:t>
            </a:r>
            <a:endParaRPr lang="es-MX" sz="800" dirty="0"/>
          </a:p>
          <a:p>
            <a:pPr marL="342900" indent="-342900" algn="just">
              <a:buFont typeface="+mj-lt"/>
              <a:buAutoNum type="arabicPeriod"/>
              <a:defRPr/>
            </a:pPr>
            <a:endParaRPr lang="es-MX" sz="800" dirty="0"/>
          </a:p>
          <a:p>
            <a:pPr marL="342900" indent="-342900" algn="just">
              <a:buFont typeface="+mj-lt"/>
              <a:buAutoNum type="arabicPeriod"/>
              <a:defRPr/>
            </a:pPr>
            <a:r>
              <a:rPr lang="es-MX" sz="1600" dirty="0"/>
              <a:t>El </a:t>
            </a:r>
            <a:r>
              <a:rPr lang="es-MX" sz="1600" dirty="0" smtClean="0"/>
              <a:t>Modelo ha </a:t>
            </a:r>
            <a:r>
              <a:rPr lang="es-MX" sz="1600" dirty="0"/>
              <a:t>sido elaborado para que las ramas legislativas, ejecutivas y reguladoras de los gobiernos desarrollen y establezcan un sistema de regulación para los dispositivos médicos. Describe el papel y las responsabilidades de las autoridades reguladoras del país para implementar y hacer cumplir las regulaciones. </a:t>
            </a:r>
            <a:endParaRPr lang="es-MX" sz="1600" dirty="0" smtClean="0"/>
          </a:p>
          <a:p>
            <a:pPr marL="342900" indent="-342900" algn="just">
              <a:buFont typeface="+mj-lt"/>
              <a:buAutoNum type="arabicPeriod"/>
              <a:defRPr/>
            </a:pPr>
            <a:endParaRPr lang="es-MX" sz="800" dirty="0"/>
          </a:p>
          <a:p>
            <a:pPr marL="342900" indent="-342900" algn="just">
              <a:buFont typeface="+mj-lt"/>
              <a:buAutoNum type="arabicPeriod"/>
              <a:defRPr/>
            </a:pPr>
            <a:r>
              <a:rPr lang="es-MX" sz="1600" dirty="0" smtClean="0"/>
              <a:t>También </a:t>
            </a:r>
            <a:r>
              <a:rPr lang="es-MX" sz="1600" dirty="0"/>
              <a:t>describe las circunstancias en las que la autoridad reguladora puede "confiar en" o "reconocer" los documentos de trabajo de otras fuentes reguladoras confiables (tales como las evaluaciones científicas, las auditorías y los informes de inspección) o del Equipo de Precalificación de la OMS</a:t>
            </a:r>
            <a:r>
              <a:rPr lang="es-MX" sz="1600" dirty="0" smtClean="0"/>
              <a:t>.</a:t>
            </a:r>
          </a:p>
          <a:p>
            <a:pPr marL="342900" indent="-342900" algn="just">
              <a:buFont typeface="+mj-lt"/>
              <a:buAutoNum type="arabicPeriod"/>
              <a:defRPr/>
            </a:pPr>
            <a:endParaRPr lang="es-MX" sz="800" dirty="0"/>
          </a:p>
          <a:p>
            <a:pPr marL="342900" indent="-342900" algn="just">
              <a:buFont typeface="+mj-lt"/>
              <a:buAutoNum type="arabicPeriod"/>
              <a:defRPr/>
            </a:pPr>
            <a:r>
              <a:rPr lang="es-MX" sz="1600" dirty="0"/>
              <a:t>Dentro de los requisitos </a:t>
            </a:r>
            <a:r>
              <a:rPr lang="es-MX" sz="1600" dirty="0" smtClean="0"/>
              <a:t>básicos, se </a:t>
            </a:r>
            <a:r>
              <a:rPr lang="es-MX" sz="1600" dirty="0"/>
              <a:t>considera la </a:t>
            </a:r>
            <a:r>
              <a:rPr lang="es-MX" sz="1600" b="1" u="sng" dirty="0"/>
              <a:t>clasificación de los dispositivos médicos basada en riesgo</a:t>
            </a:r>
            <a:r>
              <a:rPr lang="es-MX" sz="1600" dirty="0"/>
              <a:t>, que permita establecer un nivel de control que esté relacionado proporcionalmente con el nivel de riesgo potencial inherente al tipo de dispositivo médico. </a:t>
            </a:r>
            <a:endParaRPr lang="es-CL" sz="1600" dirty="0"/>
          </a:p>
        </p:txBody>
      </p:sp>
      <p:sp>
        <p:nvSpPr>
          <p:cNvPr id="26627" name="2 Marcador de contenido"/>
          <p:cNvSpPr>
            <a:spLocks noGrp="1"/>
          </p:cNvSpPr>
          <p:nvPr>
            <p:ph sz="quarter" idx="12"/>
          </p:nvPr>
        </p:nvSpPr>
        <p:spPr bwMode="auto">
          <a:xfrm>
            <a:off x="95534" y="333375"/>
            <a:ext cx="8786529" cy="7477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ctr" fontAlgn="base">
              <a:spcAft>
                <a:spcPct val="0"/>
              </a:spcAft>
              <a:buFont typeface="Arial" charset="0"/>
              <a:buNone/>
            </a:pPr>
            <a:r>
              <a:rPr lang="es-CL" sz="1800" dirty="0" smtClean="0">
                <a:solidFill>
                  <a:srgbClr val="00A79C"/>
                </a:solidFill>
                <a:latin typeface="Verdana" pitchFamily="34" charset="0"/>
              </a:rPr>
              <a:t>1. MODELO GLOBAL DE MARCO REGULATORIO PARA DM Y DMD</a:t>
            </a:r>
            <a:r>
              <a:rPr lang="es-CL" sz="1800" i="1" dirty="0" smtClean="0">
                <a:solidFill>
                  <a:srgbClr val="00A79C"/>
                </a:solidFill>
                <a:latin typeface="Verdana" pitchFamily="34" charset="0"/>
              </a:rPr>
              <a:t>IV</a:t>
            </a:r>
          </a:p>
        </p:txBody>
      </p:sp>
    </p:spTree>
    <p:extLst>
      <p:ext uri="{BB962C8B-B14F-4D97-AF65-F5344CB8AC3E}">
        <p14:creationId xmlns:p14="http://schemas.microsoft.com/office/powerpoint/2010/main" val="42560113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06400" y="2363930"/>
            <a:ext cx="8331200" cy="3375025"/>
          </a:xfr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p:spPr>
        <p:txBody>
          <a:bodyPr/>
          <a:lstStyle/>
          <a:p>
            <a:pPr>
              <a:defRPr/>
            </a:pPr>
            <a:r>
              <a:rPr lang="es-MX" b="1" dirty="0" smtClean="0"/>
              <a:t>información </a:t>
            </a:r>
            <a:r>
              <a:rPr lang="es-MX" b="1" dirty="0"/>
              <a:t>de seguridad y / o </a:t>
            </a:r>
            <a:r>
              <a:rPr lang="es-MX" b="1" dirty="0" smtClean="0"/>
              <a:t>desempeño que </a:t>
            </a:r>
            <a:r>
              <a:rPr lang="es-MX" b="1" dirty="0"/>
              <a:t>se genera a partir del uso clínico de un dispositivo. Los datos clínicos se obtienen de:</a:t>
            </a:r>
          </a:p>
          <a:p>
            <a:pPr>
              <a:defRPr/>
            </a:pPr>
            <a:r>
              <a:rPr lang="es-MX" b="1" dirty="0"/>
              <a:t>- investigación (es) clínica (s) del </a:t>
            </a:r>
            <a:r>
              <a:rPr lang="es-MX" b="1" dirty="0" smtClean="0"/>
              <a:t>DM en </a:t>
            </a:r>
            <a:r>
              <a:rPr lang="es-MX" b="1" dirty="0"/>
              <a:t>cuestión; o</a:t>
            </a:r>
          </a:p>
          <a:p>
            <a:pPr>
              <a:defRPr/>
            </a:pPr>
            <a:r>
              <a:rPr lang="es-MX" b="1" dirty="0"/>
              <a:t>- investigación (es) clínica (s) u otros estudios informados en la literatura científica, de un dispositivo </a:t>
            </a:r>
            <a:r>
              <a:rPr lang="es-MX" b="1" dirty="0" smtClean="0"/>
              <a:t>“similar” </a:t>
            </a:r>
            <a:r>
              <a:rPr lang="es-MX" b="1" dirty="0"/>
              <a:t>para el cual se puede demostrar la equivalencia con el dispositivo en cuestión; o</a:t>
            </a:r>
          </a:p>
          <a:p>
            <a:pPr marL="285750" indent="-285750">
              <a:buFontTx/>
              <a:buChar char="-"/>
              <a:defRPr/>
            </a:pPr>
            <a:r>
              <a:rPr lang="es-MX" b="1" dirty="0" smtClean="0"/>
              <a:t>informes </a:t>
            </a:r>
            <a:r>
              <a:rPr lang="es-MX" b="1" dirty="0"/>
              <a:t>publicados y / o no publicados sobre otra experiencia clínica del dispositivo en cuestión o </a:t>
            </a:r>
            <a:r>
              <a:rPr lang="es-MX" b="1" dirty="0" smtClean="0"/>
              <a:t> de un </a:t>
            </a:r>
            <a:r>
              <a:rPr lang="es-MX" b="1" dirty="0"/>
              <a:t>dispositivo </a:t>
            </a:r>
            <a:r>
              <a:rPr lang="es-MX" b="1" dirty="0" smtClean="0"/>
              <a:t>“similar” </a:t>
            </a:r>
            <a:r>
              <a:rPr lang="es-MX" b="1" dirty="0"/>
              <a:t>para el que se puede demostrar la equivalencia con el dispositivo en cuestión</a:t>
            </a:r>
            <a:r>
              <a:rPr lang="es-MX" b="1" dirty="0" smtClean="0"/>
              <a:t>.</a:t>
            </a:r>
          </a:p>
          <a:p>
            <a:pPr>
              <a:defRPr/>
            </a:pPr>
            <a:endParaRPr lang="es-MX" b="1" dirty="0"/>
          </a:p>
          <a:p>
            <a:pPr>
              <a:defRPr/>
            </a:pPr>
            <a:r>
              <a:rPr lang="es-CL" b="1" dirty="0"/>
              <a:t>(Adaptada de la definición de: </a:t>
            </a:r>
            <a:r>
              <a:rPr lang="es-CL" b="1" i="1" dirty="0"/>
              <a:t>“</a:t>
            </a:r>
            <a:r>
              <a:rPr lang="en-US" b="1" i="1" dirty="0"/>
              <a:t>CLINICAL EVALUATION: A GUIDE FOR MANUFACTURERS AND NOTIFIED BODIES “, ECC, 2016)</a:t>
            </a:r>
            <a:endParaRPr lang="es-CL" b="1" i="1" dirty="0"/>
          </a:p>
          <a:p>
            <a:pPr>
              <a:defRPr/>
            </a:pPr>
            <a:endParaRPr lang="es-CL" dirty="0"/>
          </a:p>
        </p:txBody>
      </p:sp>
      <p:sp>
        <p:nvSpPr>
          <p:cNvPr id="39939" name="2 Marcador de contenido"/>
          <p:cNvSpPr>
            <a:spLocks noGrp="1"/>
          </p:cNvSpPr>
          <p:nvPr>
            <p:ph sz="quarter" idx="12"/>
          </p:nvPr>
        </p:nvSpPr>
        <p:spPr bwMode="auto">
          <a:xfrm>
            <a:off x="406400" y="692943"/>
            <a:ext cx="8331200" cy="7477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fontAlgn="base">
              <a:spcAft>
                <a:spcPct val="0"/>
              </a:spcAft>
              <a:buFont typeface="Arial" charset="0"/>
              <a:buNone/>
            </a:pPr>
            <a:r>
              <a:rPr lang="es-CL" sz="2400" u="sng" dirty="0" smtClean="0">
                <a:solidFill>
                  <a:srgbClr val="007A71"/>
                </a:solidFill>
                <a:latin typeface="Verdana" pitchFamily="34" charset="0"/>
              </a:rPr>
              <a:t>Datos Clínicos</a:t>
            </a:r>
          </a:p>
        </p:txBody>
      </p:sp>
      <p:sp>
        <p:nvSpPr>
          <p:cNvPr id="39940" name="3 Marcador de contenido"/>
          <p:cNvSpPr>
            <a:spLocks noGrp="1"/>
          </p:cNvSpPr>
          <p:nvPr>
            <p:ph sz="quarter" idx="13"/>
          </p:nvPr>
        </p:nvSpPr>
        <p:spPr bwMode="auto">
          <a:xfrm>
            <a:off x="406400" y="1624807"/>
            <a:ext cx="8331200" cy="3794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fontAlgn="base">
              <a:spcAft>
                <a:spcPct val="0"/>
              </a:spcAft>
              <a:buFont typeface="Arial" charset="0"/>
              <a:buNone/>
            </a:pPr>
            <a:r>
              <a:rPr lang="es-CL" dirty="0" smtClean="0">
                <a:latin typeface="Verdana" pitchFamily="34" charset="0"/>
              </a:rPr>
              <a:t>Definición:</a:t>
            </a:r>
          </a:p>
        </p:txBody>
      </p:sp>
    </p:spTree>
    <p:extLst>
      <p:ext uri="{BB962C8B-B14F-4D97-AF65-F5344CB8AC3E}">
        <p14:creationId xmlns:p14="http://schemas.microsoft.com/office/powerpoint/2010/main" val="12885810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06400" y="1684338"/>
            <a:ext cx="8331200" cy="4975225"/>
          </a:xfr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p:spPr>
        <p:txBody>
          <a:bodyPr>
            <a:normAutofit fontScale="85000" lnSpcReduction="20000"/>
          </a:bodyPr>
          <a:lstStyle/>
          <a:p>
            <a:pPr>
              <a:lnSpc>
                <a:spcPct val="120000"/>
              </a:lnSpc>
              <a:spcBef>
                <a:spcPts val="0"/>
              </a:spcBef>
              <a:defRPr/>
            </a:pPr>
            <a:r>
              <a:rPr lang="es-MX" sz="1900" b="1" u="sng" dirty="0" smtClean="0">
                <a:solidFill>
                  <a:schemeClr val="tx1"/>
                </a:solidFill>
              </a:rPr>
              <a:t>Técnicas</a:t>
            </a:r>
            <a:r>
              <a:rPr lang="es-MX" sz="1900" dirty="0">
                <a:solidFill>
                  <a:schemeClr val="tx1"/>
                </a:solidFill>
              </a:rPr>
              <a:t>: el producto es de diseño similar; se utiliza en condiciones similares de </a:t>
            </a:r>
            <a:r>
              <a:rPr lang="es-MX" sz="1900" dirty="0" smtClean="0">
                <a:solidFill>
                  <a:schemeClr val="tx1"/>
                </a:solidFill>
              </a:rPr>
              <a:t>uso</a:t>
            </a:r>
            <a:r>
              <a:rPr lang="es-MX" sz="1900" dirty="0">
                <a:solidFill>
                  <a:schemeClr val="tx1"/>
                </a:solidFill>
              </a:rPr>
              <a:t>; Tiene especificaciones y propiedades similares, en particular propiedades fisicoquímicas como intensidad de energía, resistencia a la tracción, características de superficie, longitud de onda y algoritmos de programación; utiliza métodos </a:t>
            </a:r>
            <a:r>
              <a:rPr lang="es-MX" sz="1900" dirty="0" smtClean="0">
                <a:solidFill>
                  <a:schemeClr val="tx1"/>
                </a:solidFill>
              </a:rPr>
              <a:t>similares para</a:t>
            </a:r>
            <a:r>
              <a:rPr lang="es-MX" sz="1900" dirty="0">
                <a:solidFill>
                  <a:schemeClr val="tx1"/>
                </a:solidFill>
              </a:rPr>
              <a:t> su implantación, si procede; tiene principios </a:t>
            </a:r>
            <a:r>
              <a:rPr lang="es-MX" sz="1900" dirty="0" smtClean="0">
                <a:solidFill>
                  <a:schemeClr val="tx1"/>
                </a:solidFill>
              </a:rPr>
              <a:t>de operación</a:t>
            </a:r>
            <a:r>
              <a:rPr lang="es-MX" sz="1900" dirty="0">
                <a:solidFill>
                  <a:schemeClr val="tx1"/>
                </a:solidFill>
              </a:rPr>
              <a:t> y requisitos críticos de funcionamiento similares.</a:t>
            </a:r>
          </a:p>
          <a:p>
            <a:pPr>
              <a:lnSpc>
                <a:spcPct val="120000"/>
              </a:lnSpc>
              <a:spcBef>
                <a:spcPts val="0"/>
              </a:spcBef>
              <a:defRPr/>
            </a:pPr>
            <a:r>
              <a:rPr lang="es-MX" sz="1900" dirty="0">
                <a:solidFill>
                  <a:schemeClr val="tx1"/>
                </a:solidFill>
              </a:rPr>
              <a:t> </a:t>
            </a:r>
          </a:p>
          <a:p>
            <a:pPr>
              <a:lnSpc>
                <a:spcPct val="120000"/>
              </a:lnSpc>
              <a:spcBef>
                <a:spcPts val="0"/>
              </a:spcBef>
              <a:defRPr/>
            </a:pPr>
            <a:r>
              <a:rPr lang="es-MX" sz="1900" b="1" u="sng" dirty="0">
                <a:solidFill>
                  <a:schemeClr val="tx1"/>
                </a:solidFill>
              </a:rPr>
              <a:t>B</a:t>
            </a:r>
            <a:r>
              <a:rPr lang="es-MX" sz="1900" b="1" u="sng" dirty="0" smtClean="0">
                <a:solidFill>
                  <a:schemeClr val="tx1"/>
                </a:solidFill>
              </a:rPr>
              <a:t>iológicas</a:t>
            </a:r>
            <a:r>
              <a:rPr lang="es-MX" sz="1900" dirty="0">
                <a:solidFill>
                  <a:schemeClr val="tx1"/>
                </a:solidFill>
              </a:rPr>
              <a:t>: el producto utiliza los mismos materiales o sustancias en contacto </a:t>
            </a:r>
            <a:r>
              <a:rPr lang="es-MX" sz="1900" dirty="0" smtClean="0">
                <a:solidFill>
                  <a:schemeClr val="tx1"/>
                </a:solidFill>
              </a:rPr>
              <a:t>con los</a:t>
            </a:r>
            <a:r>
              <a:rPr lang="es-MX" sz="1900" dirty="0">
                <a:solidFill>
                  <a:schemeClr val="tx1"/>
                </a:solidFill>
              </a:rPr>
              <a:t> mismos </a:t>
            </a:r>
            <a:r>
              <a:rPr lang="es-MX" sz="1900" dirty="0" smtClean="0">
                <a:solidFill>
                  <a:schemeClr val="tx1"/>
                </a:solidFill>
              </a:rPr>
              <a:t>tejidos</a:t>
            </a:r>
            <a:r>
              <a:rPr lang="es-MX" sz="1900" dirty="0">
                <a:solidFill>
                  <a:schemeClr val="tx1"/>
                </a:solidFill>
              </a:rPr>
              <a:t> </a:t>
            </a:r>
            <a:r>
              <a:rPr lang="es-MX" sz="1900" dirty="0" smtClean="0">
                <a:solidFill>
                  <a:schemeClr val="tx1"/>
                </a:solidFill>
              </a:rPr>
              <a:t> humanos o</a:t>
            </a:r>
            <a:r>
              <a:rPr lang="es-MX" sz="1900" dirty="0">
                <a:solidFill>
                  <a:schemeClr val="tx1"/>
                </a:solidFill>
              </a:rPr>
              <a:t> fluidos </a:t>
            </a:r>
            <a:r>
              <a:rPr lang="es-MX" sz="1900" dirty="0" smtClean="0">
                <a:solidFill>
                  <a:schemeClr val="tx1"/>
                </a:solidFill>
              </a:rPr>
              <a:t>corporales para un tipo y duración </a:t>
            </a:r>
            <a:r>
              <a:rPr lang="es-MX" sz="1900" dirty="0">
                <a:solidFill>
                  <a:schemeClr val="tx1"/>
                </a:solidFill>
              </a:rPr>
              <a:t>de contacto </a:t>
            </a:r>
            <a:r>
              <a:rPr lang="es-MX" sz="1900" dirty="0" smtClean="0">
                <a:solidFill>
                  <a:schemeClr val="tx1"/>
                </a:solidFill>
              </a:rPr>
              <a:t>similares y características similares de liberación de sustancias, con inclusión de sustancias </a:t>
            </a:r>
            <a:r>
              <a:rPr lang="es-MX" sz="1900" dirty="0" err="1" smtClean="0">
                <a:solidFill>
                  <a:schemeClr val="tx1"/>
                </a:solidFill>
              </a:rPr>
              <a:t>lixiviables</a:t>
            </a:r>
            <a:r>
              <a:rPr lang="es-MX" sz="1900" dirty="0" smtClean="0">
                <a:solidFill>
                  <a:schemeClr val="tx1"/>
                </a:solidFill>
              </a:rPr>
              <a:t> y productos de degradación.  </a:t>
            </a:r>
            <a:r>
              <a:rPr lang="es-MX" sz="1900" dirty="0">
                <a:solidFill>
                  <a:schemeClr val="tx1"/>
                </a:solidFill>
              </a:rPr>
              <a:t/>
            </a:r>
            <a:br>
              <a:rPr lang="es-MX" sz="1900" dirty="0">
                <a:solidFill>
                  <a:schemeClr val="tx1"/>
                </a:solidFill>
              </a:rPr>
            </a:br>
            <a:r>
              <a:rPr lang="es-MX" sz="1900" dirty="0">
                <a:solidFill>
                  <a:schemeClr val="tx1"/>
                </a:solidFill>
              </a:rPr>
              <a:t> </a:t>
            </a:r>
            <a:endParaRPr lang="es-MX" sz="1900" dirty="0" smtClean="0">
              <a:solidFill>
                <a:schemeClr val="tx1"/>
              </a:solidFill>
            </a:endParaRPr>
          </a:p>
          <a:p>
            <a:pPr>
              <a:lnSpc>
                <a:spcPct val="120000"/>
              </a:lnSpc>
              <a:spcBef>
                <a:spcPts val="0"/>
              </a:spcBef>
              <a:defRPr/>
            </a:pPr>
            <a:r>
              <a:rPr lang="es-MX" sz="1900" b="1" u="sng" dirty="0" smtClean="0">
                <a:solidFill>
                  <a:schemeClr val="tx1"/>
                </a:solidFill>
              </a:rPr>
              <a:t>Clínicas</a:t>
            </a:r>
            <a:r>
              <a:rPr lang="es-MX" sz="1900" b="1" dirty="0">
                <a:solidFill>
                  <a:schemeClr val="tx1"/>
                </a:solidFill>
              </a:rPr>
              <a:t>:</a:t>
            </a:r>
            <a:r>
              <a:rPr lang="es-MX" sz="1900" dirty="0">
                <a:solidFill>
                  <a:schemeClr val="tx1"/>
                </a:solidFill>
              </a:rPr>
              <a:t> el producto se utiliza para las mismas condiciones o </a:t>
            </a:r>
            <a:r>
              <a:rPr lang="es-MX" sz="1900" dirty="0" smtClean="0">
                <a:solidFill>
                  <a:schemeClr val="tx1"/>
                </a:solidFill>
              </a:rPr>
              <a:t>finalidades clínicas, entre ellas la</a:t>
            </a:r>
            <a:r>
              <a:rPr lang="es-MX" sz="1900" dirty="0">
                <a:solidFill>
                  <a:schemeClr val="tx1"/>
                </a:solidFill>
              </a:rPr>
              <a:t> gravedad y </a:t>
            </a:r>
            <a:r>
              <a:rPr lang="es-MX" sz="1900" dirty="0" smtClean="0">
                <a:solidFill>
                  <a:schemeClr val="tx1"/>
                </a:solidFill>
              </a:rPr>
              <a:t>fases </a:t>
            </a:r>
            <a:r>
              <a:rPr lang="es-MX" sz="1900" dirty="0">
                <a:solidFill>
                  <a:schemeClr val="tx1"/>
                </a:solidFill>
              </a:rPr>
              <a:t>similares de </a:t>
            </a:r>
            <a:r>
              <a:rPr lang="es-MX" sz="1900" dirty="0" smtClean="0">
                <a:solidFill>
                  <a:schemeClr val="tx1"/>
                </a:solidFill>
              </a:rPr>
              <a:t>la enfermedad, en</a:t>
            </a:r>
            <a:r>
              <a:rPr lang="es-MX" sz="1900" dirty="0">
                <a:solidFill>
                  <a:schemeClr val="tx1"/>
                </a:solidFill>
              </a:rPr>
              <a:t> la misma parte </a:t>
            </a:r>
            <a:r>
              <a:rPr lang="es-MX" sz="1900" dirty="0" smtClean="0">
                <a:solidFill>
                  <a:schemeClr val="tx1"/>
                </a:solidFill>
              </a:rPr>
              <a:t> del cuerpo, en una población</a:t>
            </a:r>
            <a:r>
              <a:rPr lang="es-MX" sz="1900" dirty="0">
                <a:solidFill>
                  <a:schemeClr val="tx1"/>
                </a:solidFill>
              </a:rPr>
              <a:t> similar, teniendo en cuenta </a:t>
            </a:r>
            <a:r>
              <a:rPr lang="es-MX" sz="1900" dirty="0" smtClean="0">
                <a:solidFill>
                  <a:schemeClr val="tx1"/>
                </a:solidFill>
              </a:rPr>
              <a:t>la edad, anatomía y</a:t>
            </a:r>
            <a:r>
              <a:rPr lang="es-MX" sz="1900" dirty="0">
                <a:solidFill>
                  <a:schemeClr val="tx1"/>
                </a:solidFill>
              </a:rPr>
              <a:t> fisiología; tiene el mismo </a:t>
            </a:r>
            <a:r>
              <a:rPr lang="es-MX" sz="1900" dirty="0" smtClean="0">
                <a:solidFill>
                  <a:schemeClr val="tx1"/>
                </a:solidFill>
              </a:rPr>
              <a:t>tipo de usuario; tiene un funcionamiento crítico similar teniendo en</a:t>
            </a:r>
            <a:r>
              <a:rPr lang="es-MX" sz="1900" dirty="0">
                <a:solidFill>
                  <a:schemeClr val="tx1"/>
                </a:solidFill>
              </a:rPr>
              <a:t> cuenta </a:t>
            </a:r>
            <a:r>
              <a:rPr lang="es-MX" sz="1900" dirty="0" smtClean="0">
                <a:solidFill>
                  <a:schemeClr val="tx1"/>
                </a:solidFill>
              </a:rPr>
              <a:t>el </a:t>
            </a:r>
            <a:r>
              <a:rPr lang="es-MX" sz="1900" dirty="0">
                <a:solidFill>
                  <a:schemeClr val="tx1"/>
                </a:solidFill>
              </a:rPr>
              <a:t>efecto clínico esperado para una finalidad </a:t>
            </a:r>
            <a:r>
              <a:rPr lang="es-MX" sz="1900" dirty="0" smtClean="0">
                <a:solidFill>
                  <a:schemeClr val="tx1"/>
                </a:solidFill>
              </a:rPr>
              <a:t>específica prevista. </a:t>
            </a:r>
          </a:p>
          <a:p>
            <a:pPr>
              <a:lnSpc>
                <a:spcPct val="120000"/>
              </a:lnSpc>
              <a:spcBef>
                <a:spcPts val="0"/>
              </a:spcBef>
              <a:defRPr/>
            </a:pPr>
            <a:endParaRPr lang="es-MX" sz="1900" dirty="0">
              <a:solidFill>
                <a:srgbClr val="007A71"/>
              </a:solidFill>
            </a:endParaRPr>
          </a:p>
        </p:txBody>
      </p:sp>
      <p:sp>
        <p:nvSpPr>
          <p:cNvPr id="38915" name="2 Marcador de contenido"/>
          <p:cNvSpPr>
            <a:spLocks noGrp="1"/>
          </p:cNvSpPr>
          <p:nvPr>
            <p:ph sz="quarter" idx="12"/>
          </p:nvPr>
        </p:nvSpPr>
        <p:spPr bwMode="auto">
          <a:xfrm>
            <a:off x="406400" y="452438"/>
            <a:ext cx="8331200" cy="7477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fontAlgn="base">
              <a:spcAft>
                <a:spcPct val="0"/>
              </a:spcAft>
              <a:buFont typeface="Arial" charset="0"/>
              <a:buNone/>
            </a:pPr>
            <a:r>
              <a:rPr lang="es-CL" dirty="0" smtClean="0">
                <a:solidFill>
                  <a:srgbClr val="007A71"/>
                </a:solidFill>
                <a:latin typeface="Verdana" pitchFamily="34" charset="0"/>
              </a:rPr>
              <a:t>Equivalencia de un Dispositivo Médico</a:t>
            </a:r>
          </a:p>
        </p:txBody>
      </p:sp>
      <p:sp>
        <p:nvSpPr>
          <p:cNvPr id="38916" name="3 Marcador de contenido"/>
          <p:cNvSpPr>
            <a:spLocks noGrp="1"/>
          </p:cNvSpPr>
          <p:nvPr>
            <p:ph sz="quarter" idx="13"/>
          </p:nvPr>
        </p:nvSpPr>
        <p:spPr bwMode="auto">
          <a:xfrm>
            <a:off x="406400" y="935038"/>
            <a:ext cx="8331200" cy="749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fontAlgn="base">
              <a:spcAft>
                <a:spcPct val="0"/>
              </a:spcAft>
              <a:buFont typeface="Arial" charset="0"/>
              <a:buNone/>
            </a:pPr>
            <a:r>
              <a:rPr lang="es-CL" dirty="0" smtClean="0">
                <a:solidFill>
                  <a:srgbClr val="007A71"/>
                </a:solidFill>
                <a:latin typeface="Verdana" pitchFamily="34" charset="0"/>
              </a:rPr>
              <a:t>Para demostrarla se deben tener en cuenta las siguientes características técnicas, biológicas y clínicas: </a:t>
            </a:r>
          </a:p>
        </p:txBody>
      </p:sp>
    </p:spTree>
    <p:extLst>
      <p:ext uri="{BB962C8B-B14F-4D97-AF65-F5344CB8AC3E}">
        <p14:creationId xmlns:p14="http://schemas.microsoft.com/office/powerpoint/2010/main" val="40311676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06400" y="1982109"/>
            <a:ext cx="8331200" cy="3375161"/>
          </a:xfr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p:spPr>
        <p:txBody>
          <a:bodyPr/>
          <a:lstStyle/>
          <a:p>
            <a:pPr marL="285750" indent="-285750">
              <a:lnSpc>
                <a:spcPct val="120000"/>
              </a:lnSpc>
              <a:spcBef>
                <a:spcPts val="0"/>
              </a:spcBef>
              <a:buFont typeface="Wingdings" pitchFamily="2" charset="2"/>
              <a:buChar char="Ø"/>
              <a:defRPr/>
            </a:pPr>
            <a:r>
              <a:rPr lang="es-MX" sz="1600" dirty="0">
                <a:solidFill>
                  <a:schemeClr val="tx1"/>
                </a:solidFill>
              </a:rPr>
              <a:t>Las características </a:t>
            </a:r>
            <a:r>
              <a:rPr lang="es-MX" sz="1600" dirty="0" smtClean="0">
                <a:solidFill>
                  <a:schemeClr val="tx1"/>
                </a:solidFill>
              </a:rPr>
              <a:t>señaladas serán </a:t>
            </a:r>
            <a:r>
              <a:rPr lang="es-MX" sz="1600" dirty="0">
                <a:solidFill>
                  <a:schemeClr val="tx1"/>
                </a:solidFill>
              </a:rPr>
              <a:t>similares en la medida en que no </a:t>
            </a:r>
            <a:r>
              <a:rPr lang="es-MX" sz="1600" dirty="0" smtClean="0">
                <a:solidFill>
                  <a:schemeClr val="tx1"/>
                </a:solidFill>
              </a:rPr>
              <a:t>haya</a:t>
            </a:r>
            <a:r>
              <a:rPr lang="es-MX" sz="1600" dirty="0">
                <a:solidFill>
                  <a:schemeClr val="tx1"/>
                </a:solidFill>
              </a:rPr>
              <a:t> diferencia clínica importante en la seguridad y el desempeño clínicos del producto. </a:t>
            </a:r>
            <a:endParaRPr lang="es-MX" sz="1600" dirty="0" smtClean="0">
              <a:solidFill>
                <a:schemeClr val="tx1"/>
              </a:solidFill>
            </a:endParaRPr>
          </a:p>
          <a:p>
            <a:pPr marL="285750" indent="-285750">
              <a:lnSpc>
                <a:spcPct val="120000"/>
              </a:lnSpc>
              <a:spcBef>
                <a:spcPts val="0"/>
              </a:spcBef>
              <a:buFont typeface="Wingdings" pitchFamily="2" charset="2"/>
              <a:buChar char="Ø"/>
              <a:defRPr/>
            </a:pPr>
            <a:endParaRPr lang="es-MX" sz="1600" dirty="0">
              <a:solidFill>
                <a:schemeClr val="tx1"/>
              </a:solidFill>
            </a:endParaRPr>
          </a:p>
          <a:p>
            <a:pPr marL="285750" indent="-285750">
              <a:lnSpc>
                <a:spcPct val="120000"/>
              </a:lnSpc>
              <a:spcBef>
                <a:spcPts val="0"/>
              </a:spcBef>
              <a:buFont typeface="Wingdings" pitchFamily="2" charset="2"/>
              <a:buChar char="Ø"/>
              <a:defRPr/>
            </a:pPr>
            <a:r>
              <a:rPr lang="es-MX" sz="1600" dirty="0" smtClean="0">
                <a:solidFill>
                  <a:schemeClr val="tx1"/>
                </a:solidFill>
              </a:rPr>
              <a:t>Las </a:t>
            </a:r>
            <a:r>
              <a:rPr lang="es-MX" sz="1600" dirty="0">
                <a:solidFill>
                  <a:schemeClr val="tx1"/>
                </a:solidFill>
              </a:rPr>
              <a:t>consideraciones de equivalencia se basarán en una justificación científica apropiada. </a:t>
            </a:r>
            <a:endParaRPr lang="es-MX" sz="1600" dirty="0" smtClean="0">
              <a:solidFill>
                <a:schemeClr val="tx1"/>
              </a:solidFill>
            </a:endParaRPr>
          </a:p>
          <a:p>
            <a:pPr marL="285750" indent="-285750">
              <a:lnSpc>
                <a:spcPct val="120000"/>
              </a:lnSpc>
              <a:spcBef>
                <a:spcPts val="0"/>
              </a:spcBef>
              <a:buFont typeface="Wingdings" pitchFamily="2" charset="2"/>
              <a:buChar char="Ø"/>
              <a:defRPr/>
            </a:pPr>
            <a:endParaRPr lang="es-MX" sz="1600" dirty="0">
              <a:solidFill>
                <a:schemeClr val="tx1"/>
              </a:solidFill>
            </a:endParaRPr>
          </a:p>
          <a:p>
            <a:pPr marL="285750" indent="-285750">
              <a:lnSpc>
                <a:spcPct val="120000"/>
              </a:lnSpc>
              <a:spcBef>
                <a:spcPts val="0"/>
              </a:spcBef>
              <a:buFont typeface="Wingdings" pitchFamily="2" charset="2"/>
              <a:buChar char="Ø"/>
              <a:defRPr/>
            </a:pPr>
            <a:r>
              <a:rPr lang="es-MX" sz="1600" dirty="0" smtClean="0">
                <a:solidFill>
                  <a:schemeClr val="tx1"/>
                </a:solidFill>
              </a:rPr>
              <a:t>Con </a:t>
            </a:r>
            <a:r>
              <a:rPr lang="es-MX" sz="1600" dirty="0">
                <a:solidFill>
                  <a:schemeClr val="tx1"/>
                </a:solidFill>
              </a:rPr>
              <a:t>el fin de justificar la equivalencia </a:t>
            </a:r>
            <a:r>
              <a:rPr lang="es-MX" sz="1600" dirty="0" smtClean="0">
                <a:solidFill>
                  <a:schemeClr val="tx1"/>
                </a:solidFill>
              </a:rPr>
              <a:t>alegada, los </a:t>
            </a:r>
            <a:r>
              <a:rPr lang="es-MX" sz="1600" dirty="0">
                <a:solidFill>
                  <a:schemeClr val="tx1"/>
                </a:solidFill>
              </a:rPr>
              <a:t>fabricantes </a:t>
            </a:r>
            <a:r>
              <a:rPr lang="es-MX" sz="1600" dirty="0" smtClean="0">
                <a:solidFill>
                  <a:schemeClr val="tx1"/>
                </a:solidFill>
              </a:rPr>
              <a:t>deben demostrar que disponen </a:t>
            </a:r>
            <a:r>
              <a:rPr lang="es-MX" sz="1600" dirty="0">
                <a:solidFill>
                  <a:schemeClr val="tx1"/>
                </a:solidFill>
              </a:rPr>
              <a:t>de niveles suficientes  de acceso a </a:t>
            </a:r>
            <a:r>
              <a:rPr lang="es-MX" sz="1600" dirty="0" smtClean="0">
                <a:solidFill>
                  <a:schemeClr val="tx1"/>
                </a:solidFill>
              </a:rPr>
              <a:t>los datos</a:t>
            </a:r>
            <a:r>
              <a:rPr lang="es-MX" sz="1600" dirty="0">
                <a:solidFill>
                  <a:schemeClr val="tx1"/>
                </a:solidFill>
              </a:rPr>
              <a:t> relativos a los dispositivos  </a:t>
            </a:r>
            <a:r>
              <a:rPr lang="es-MX" sz="1600" dirty="0" smtClean="0">
                <a:solidFill>
                  <a:schemeClr val="tx1"/>
                </a:solidFill>
              </a:rPr>
              <a:t>médicos respecto de los cuales alegan la equivalencia</a:t>
            </a:r>
            <a:endParaRPr lang="es-MX" sz="1600" dirty="0">
              <a:solidFill>
                <a:schemeClr val="tx1"/>
              </a:solidFill>
            </a:endParaRPr>
          </a:p>
          <a:p>
            <a:pPr>
              <a:lnSpc>
                <a:spcPct val="120000"/>
              </a:lnSpc>
              <a:spcBef>
                <a:spcPts val="0"/>
              </a:spcBef>
              <a:defRPr/>
            </a:pPr>
            <a:endParaRPr lang="es-MX" sz="1600" dirty="0">
              <a:solidFill>
                <a:srgbClr val="007A71"/>
              </a:solidFill>
            </a:endParaRPr>
          </a:p>
          <a:p>
            <a:endParaRPr lang="es-CL" dirty="0"/>
          </a:p>
        </p:txBody>
      </p:sp>
      <p:sp>
        <p:nvSpPr>
          <p:cNvPr id="3" name="2 Marcador de contenido"/>
          <p:cNvSpPr>
            <a:spLocks noGrp="1"/>
          </p:cNvSpPr>
          <p:nvPr>
            <p:ph sz="quarter" idx="12"/>
          </p:nvPr>
        </p:nvSpPr>
        <p:spPr/>
        <p:txBody>
          <a:bodyPr/>
          <a:lstStyle/>
          <a:p>
            <a:r>
              <a:rPr lang="es-CL" dirty="0">
                <a:solidFill>
                  <a:srgbClr val="007A71"/>
                </a:solidFill>
                <a:latin typeface="Verdana" pitchFamily="34" charset="0"/>
              </a:rPr>
              <a:t>Equivalencia de un Dispositivo Médico</a:t>
            </a:r>
          </a:p>
          <a:p>
            <a:endParaRPr lang="es-CL" dirty="0"/>
          </a:p>
        </p:txBody>
      </p:sp>
    </p:spTree>
    <p:extLst>
      <p:ext uri="{BB962C8B-B14F-4D97-AF65-F5344CB8AC3E}">
        <p14:creationId xmlns:p14="http://schemas.microsoft.com/office/powerpoint/2010/main" val="3713695324"/>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6 Rectángulo"/>
          <p:cNvSpPr>
            <a:spLocks noChangeArrowheads="1"/>
          </p:cNvSpPr>
          <p:nvPr/>
        </p:nvSpPr>
        <p:spPr bwMode="auto">
          <a:xfrm>
            <a:off x="468313" y="1119780"/>
            <a:ext cx="8064500" cy="5016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algn="just">
              <a:buFont typeface="Wingdings" pitchFamily="2" charset="2"/>
              <a:buChar char="§"/>
            </a:pPr>
            <a:endParaRPr lang="es-CL" sz="1600" dirty="0">
              <a:solidFill>
                <a:srgbClr val="595959"/>
              </a:solidFill>
              <a:latin typeface="Verdana" pitchFamily="34" charset="0"/>
            </a:endParaRPr>
          </a:p>
          <a:p>
            <a:pPr marL="285750" indent="-285750" algn="just">
              <a:buFont typeface="Wingdings" pitchFamily="2" charset="2"/>
              <a:buChar char="§"/>
            </a:pPr>
            <a:r>
              <a:rPr lang="es-CL" sz="1600" dirty="0">
                <a:solidFill>
                  <a:srgbClr val="595959"/>
                </a:solidFill>
                <a:latin typeface="Verdana" pitchFamily="34" charset="0"/>
              </a:rPr>
              <a:t>En la actualidad, el Decreto Supremo N° 342 de 2004, define el </a:t>
            </a:r>
            <a:r>
              <a:rPr lang="es-CL" sz="1600" u="sng" dirty="0">
                <a:solidFill>
                  <a:srgbClr val="595959"/>
                </a:solidFill>
                <a:latin typeface="Verdana" pitchFamily="34" charset="0"/>
              </a:rPr>
              <a:t>control obligatorio para preservativos de látex de caucho</a:t>
            </a:r>
            <a:r>
              <a:rPr lang="es-CL" sz="1600" dirty="0">
                <a:solidFill>
                  <a:srgbClr val="595959"/>
                </a:solidFill>
                <a:latin typeface="Verdana" pitchFamily="34" charset="0"/>
              </a:rPr>
              <a:t>, pero no considera a los preservativos de material sintético (nitrilo, poliuretano, </a:t>
            </a:r>
            <a:r>
              <a:rPr lang="es-CL" sz="1600" dirty="0" err="1">
                <a:solidFill>
                  <a:srgbClr val="595959"/>
                </a:solidFill>
                <a:latin typeface="Verdana" pitchFamily="34" charset="0"/>
              </a:rPr>
              <a:t>etc</a:t>
            </a:r>
            <a:r>
              <a:rPr lang="es-CL" sz="1600" dirty="0">
                <a:solidFill>
                  <a:srgbClr val="595959"/>
                </a:solidFill>
                <a:latin typeface="Verdana" pitchFamily="34" charset="0"/>
              </a:rPr>
              <a:t>) y a los preservativos femeninos, por lo que resultan excluidos de la obligatoriedad de realizar control de su calidad.</a:t>
            </a:r>
          </a:p>
          <a:p>
            <a:pPr marL="285750" indent="-285750" algn="just"/>
            <a:endParaRPr lang="es-CL" sz="1600" dirty="0">
              <a:solidFill>
                <a:srgbClr val="595959"/>
              </a:solidFill>
              <a:latin typeface="Verdana" pitchFamily="34" charset="0"/>
            </a:endParaRPr>
          </a:p>
          <a:p>
            <a:pPr marL="285750" indent="-285750" algn="just">
              <a:buFont typeface="Wingdings" pitchFamily="2" charset="2"/>
              <a:buChar char="§"/>
            </a:pPr>
            <a:r>
              <a:rPr lang="es-CL" sz="1600" dirty="0">
                <a:solidFill>
                  <a:srgbClr val="595959"/>
                </a:solidFill>
                <a:latin typeface="Verdana" pitchFamily="34" charset="0"/>
              </a:rPr>
              <a:t>Considerando:</a:t>
            </a:r>
          </a:p>
          <a:p>
            <a:pPr marL="285750" indent="-285750" algn="just"/>
            <a:endParaRPr lang="es-CL" sz="1600" dirty="0">
              <a:solidFill>
                <a:srgbClr val="595959"/>
              </a:solidFill>
              <a:latin typeface="Verdana" pitchFamily="34" charset="0"/>
            </a:endParaRPr>
          </a:p>
          <a:p>
            <a:pPr marL="285750" indent="-285750" algn="just">
              <a:buFont typeface="Calibri" pitchFamily="34" charset="0"/>
              <a:buAutoNum type="alphaLcParenR"/>
            </a:pPr>
            <a:r>
              <a:rPr lang="es-CL" sz="1600" dirty="0">
                <a:solidFill>
                  <a:srgbClr val="595959"/>
                </a:solidFill>
                <a:latin typeface="Verdana" pitchFamily="34" charset="0"/>
              </a:rPr>
              <a:t>El </a:t>
            </a:r>
            <a:r>
              <a:rPr lang="es-CL" sz="1600" u="sng" dirty="0">
                <a:solidFill>
                  <a:srgbClr val="595959"/>
                </a:solidFill>
                <a:latin typeface="Verdana" pitchFamily="34" charset="0"/>
              </a:rPr>
              <a:t>aumento de las denuncias </a:t>
            </a:r>
            <a:r>
              <a:rPr lang="es-CL" sz="1600" dirty="0">
                <a:solidFill>
                  <a:srgbClr val="595959"/>
                </a:solidFill>
                <a:latin typeface="Verdana" pitchFamily="34" charset="0"/>
              </a:rPr>
              <a:t>respecto de la calidad de preservativos, recibidas en el ISP el año 2016, producto de las notificaciones de varios centros de atención de salud a lo largo del país que los habían distribuido a través del Programa de la Mujer, como parte del Programa de Promoción de la Salud Sexual y Prevención del VIH y las ITS; </a:t>
            </a:r>
          </a:p>
          <a:p>
            <a:pPr marL="285750" indent="-285750" algn="just">
              <a:buFont typeface="Calibri" pitchFamily="34" charset="0"/>
              <a:buAutoNum type="alphaLcParenR"/>
            </a:pPr>
            <a:endParaRPr lang="es-CL" sz="1600" u="sng" dirty="0">
              <a:solidFill>
                <a:srgbClr val="595959"/>
              </a:solidFill>
              <a:latin typeface="Verdana" pitchFamily="34" charset="0"/>
            </a:endParaRPr>
          </a:p>
          <a:p>
            <a:pPr marL="285750" indent="-285750" algn="just">
              <a:buFont typeface="Calibri" pitchFamily="34" charset="0"/>
              <a:buAutoNum type="alphaLcParenR"/>
            </a:pPr>
            <a:r>
              <a:rPr lang="es-CL" sz="1600" dirty="0">
                <a:solidFill>
                  <a:srgbClr val="595959"/>
                </a:solidFill>
                <a:latin typeface="Verdana" pitchFamily="34" charset="0"/>
              </a:rPr>
              <a:t>Que el </a:t>
            </a:r>
            <a:r>
              <a:rPr lang="es-MX" sz="1600" dirty="0">
                <a:solidFill>
                  <a:srgbClr val="595959"/>
                </a:solidFill>
                <a:latin typeface="Verdana" pitchFamily="34" charset="0"/>
              </a:rPr>
              <a:t>Plan Nacional de Prevención del VIH/SIDA, presentado por el Ministerio de Salud (MINSAL), apunta a mejorar la distribución de preservativos femeninos y masculinos, entre otras medidas, y la </a:t>
            </a:r>
            <a:r>
              <a:rPr lang="es-MX" sz="1600" u="sng" dirty="0">
                <a:solidFill>
                  <a:srgbClr val="595959"/>
                </a:solidFill>
                <a:latin typeface="Verdana" pitchFamily="34" charset="0"/>
              </a:rPr>
              <a:t>necesidad de garantizar la calidad de estos productos</a:t>
            </a:r>
            <a:r>
              <a:rPr lang="es-MX" sz="1600" dirty="0">
                <a:solidFill>
                  <a:srgbClr val="595959"/>
                </a:solidFill>
                <a:latin typeface="Verdana" pitchFamily="34" charset="0"/>
              </a:rPr>
              <a:t>, impulsaron a generar propuestas de mejora. </a:t>
            </a:r>
            <a:endParaRPr lang="es-CL" sz="1600" dirty="0">
              <a:solidFill>
                <a:srgbClr val="595959"/>
              </a:solidFill>
              <a:latin typeface="Verdana" pitchFamily="34" charset="0"/>
            </a:endParaRPr>
          </a:p>
        </p:txBody>
      </p:sp>
      <p:sp>
        <p:nvSpPr>
          <p:cNvPr id="76803" name="Content Placeholder 13"/>
          <p:cNvSpPr txBox="1">
            <a:spLocks/>
          </p:cNvSpPr>
          <p:nvPr/>
        </p:nvSpPr>
        <p:spPr bwMode="auto">
          <a:xfrm>
            <a:off x="261938" y="385763"/>
            <a:ext cx="8740775" cy="61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lnSpc>
                <a:spcPct val="90000"/>
              </a:lnSpc>
              <a:spcBef>
                <a:spcPct val="20000"/>
              </a:spcBef>
              <a:buFont typeface="Arial" charset="0"/>
              <a:buNone/>
            </a:pPr>
            <a:r>
              <a:rPr lang="es-CL" altLang="es-CL" b="1" dirty="0" smtClean="0">
                <a:solidFill>
                  <a:srgbClr val="00A79D"/>
                </a:solidFill>
                <a:latin typeface="Verdana" pitchFamily="34" charset="0"/>
              </a:rPr>
              <a:t>5.4</a:t>
            </a:r>
            <a:r>
              <a:rPr lang="es-CL" altLang="es-CL" b="1" dirty="0">
                <a:solidFill>
                  <a:srgbClr val="00A79D"/>
                </a:solidFill>
                <a:latin typeface="Verdana" pitchFamily="34" charset="0"/>
              </a:rPr>
              <a:t>. </a:t>
            </a:r>
            <a:r>
              <a:rPr lang="es-CL" altLang="es-CL" sz="2000" b="1" u="sng" dirty="0" smtClean="0">
                <a:solidFill>
                  <a:srgbClr val="00A79D"/>
                </a:solidFill>
                <a:latin typeface="Verdana" pitchFamily="34" charset="0"/>
              </a:rPr>
              <a:t>Incorporación a Control de Preservativos Masculinos de Material </a:t>
            </a:r>
            <a:r>
              <a:rPr lang="es-CL" altLang="es-CL" sz="2000" b="1" u="sng" dirty="0">
                <a:solidFill>
                  <a:srgbClr val="00A79D"/>
                </a:solidFill>
                <a:latin typeface="Verdana" pitchFamily="34" charset="0"/>
              </a:rPr>
              <a:t>S</a:t>
            </a:r>
            <a:r>
              <a:rPr lang="es-CL" altLang="es-CL" sz="2000" b="1" u="sng" dirty="0" smtClean="0">
                <a:solidFill>
                  <a:srgbClr val="00A79D"/>
                </a:solidFill>
                <a:latin typeface="Verdana" pitchFamily="34" charset="0"/>
              </a:rPr>
              <a:t>intético y de Preservativos Femeninos</a:t>
            </a:r>
            <a:endParaRPr lang="es-CL" altLang="es-CL" sz="2000" b="1" u="sng" dirty="0">
              <a:solidFill>
                <a:srgbClr val="00A79D"/>
              </a:solidFill>
              <a:latin typeface="Verdana" pitchFamily="34" charset="0"/>
            </a:endParaRPr>
          </a:p>
        </p:txBody>
      </p:sp>
    </p:spTree>
    <p:extLst>
      <p:ext uri="{BB962C8B-B14F-4D97-AF65-F5344CB8AC3E}">
        <p14:creationId xmlns:p14="http://schemas.microsoft.com/office/powerpoint/2010/main" val="27228318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Content Placeholder 13"/>
          <p:cNvSpPr>
            <a:spLocks noGrp="1"/>
          </p:cNvSpPr>
          <p:nvPr>
            <p:ph sz="quarter" idx="12"/>
          </p:nvPr>
        </p:nvSpPr>
        <p:spPr bwMode="auto">
          <a:xfrm>
            <a:off x="250825" y="277813"/>
            <a:ext cx="8359775" cy="611187"/>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ctr" fontAlgn="base">
              <a:spcAft>
                <a:spcPct val="0"/>
              </a:spcAft>
              <a:buFont typeface="Arial" charset="0"/>
              <a:buNone/>
              <a:defRPr/>
            </a:pPr>
            <a:r>
              <a:rPr lang="es-CL" altLang="es-CL" sz="1800" dirty="0" smtClean="0">
                <a:solidFill>
                  <a:schemeClr val="tx1">
                    <a:lumMod val="65000"/>
                    <a:lumOff val="35000"/>
                  </a:schemeClr>
                </a:solidFill>
                <a:latin typeface="Verdana" pitchFamily="34" charset="0"/>
              </a:rPr>
              <a:t>PROPUESTAS a través de ORD. N°1041, 24  de Mayo de 2018, desde ISP a MINSAL:</a:t>
            </a:r>
          </a:p>
        </p:txBody>
      </p:sp>
      <p:sp>
        <p:nvSpPr>
          <p:cNvPr id="30" name="29 Rectángulo"/>
          <p:cNvSpPr/>
          <p:nvPr/>
        </p:nvSpPr>
        <p:spPr>
          <a:xfrm>
            <a:off x="468313" y="893763"/>
            <a:ext cx="8064500" cy="1076325"/>
          </a:xfrm>
          <a:prstGeom prst="rect">
            <a:avLst/>
          </a:prstGeom>
        </p:spPr>
        <p:txBody>
          <a:bodyPr>
            <a:spAutoFit/>
          </a:bodyPr>
          <a:lstStyle/>
          <a:p>
            <a:pPr algn="just">
              <a:defRPr/>
            </a:pPr>
            <a:endParaRPr lang="es-CL" sz="1400" dirty="0">
              <a:solidFill>
                <a:schemeClr val="tx1">
                  <a:lumMod val="65000"/>
                  <a:lumOff val="35000"/>
                </a:schemeClr>
              </a:solidFill>
              <a:latin typeface="Verdana" pitchFamily="34" charset="0"/>
              <a:ea typeface="Verdana" pitchFamily="34" charset="0"/>
              <a:cs typeface="Verdana" pitchFamily="34" charset="0"/>
            </a:endParaRPr>
          </a:p>
          <a:p>
            <a:pPr algn="just">
              <a:defRPr/>
            </a:pPr>
            <a:endParaRPr lang="es-CL" sz="1400" dirty="0">
              <a:solidFill>
                <a:srgbClr val="0070C0"/>
              </a:solidFill>
              <a:latin typeface="Verdana" pitchFamily="34" charset="0"/>
              <a:ea typeface="Verdana" pitchFamily="34" charset="0"/>
              <a:cs typeface="Verdana" pitchFamily="34" charset="0"/>
            </a:endParaRPr>
          </a:p>
          <a:p>
            <a:pPr algn="just">
              <a:defRPr/>
            </a:pPr>
            <a:endParaRPr lang="es-CL" dirty="0">
              <a:solidFill>
                <a:srgbClr val="0070C0"/>
              </a:solidFill>
              <a:latin typeface="Verdana" pitchFamily="34" charset="0"/>
              <a:ea typeface="Verdana" pitchFamily="34" charset="0"/>
              <a:cs typeface="Verdana" pitchFamily="34" charset="0"/>
            </a:endParaRPr>
          </a:p>
          <a:p>
            <a:pPr marL="285750" indent="-285750" algn="just">
              <a:buFont typeface="Wingdings" pitchFamily="2" charset="2"/>
              <a:buChar char="§"/>
              <a:defRPr/>
            </a:pPr>
            <a:endParaRPr lang="es-CL" dirty="0">
              <a:solidFill>
                <a:srgbClr val="0070C0"/>
              </a:solidFill>
              <a:latin typeface="Verdana" pitchFamily="34" charset="0"/>
              <a:ea typeface="Verdana" pitchFamily="34" charset="0"/>
              <a:cs typeface="Verdana" pitchFamily="34" charset="0"/>
            </a:endParaRPr>
          </a:p>
        </p:txBody>
      </p:sp>
      <p:graphicFrame>
        <p:nvGraphicFramePr>
          <p:cNvPr id="4" name="3 Diagrama"/>
          <p:cNvGraphicFramePr/>
          <p:nvPr/>
        </p:nvGraphicFramePr>
        <p:xfrm>
          <a:off x="423046" y="980728"/>
          <a:ext cx="7938772" cy="54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404370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Content Placeholder 13"/>
          <p:cNvSpPr txBox="1">
            <a:spLocks/>
          </p:cNvSpPr>
          <p:nvPr/>
        </p:nvSpPr>
        <p:spPr bwMode="auto">
          <a:xfrm>
            <a:off x="406400" y="233363"/>
            <a:ext cx="8204200" cy="49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endParaRPr lang="es-CL" b="1">
              <a:solidFill>
                <a:srgbClr val="4F81BD"/>
              </a:solidFill>
              <a:latin typeface="Verdana" pitchFamily="34" charset="0"/>
            </a:endParaRPr>
          </a:p>
        </p:txBody>
      </p:sp>
      <p:sp>
        <p:nvSpPr>
          <p:cNvPr id="67587" name="Content Placeholder 13"/>
          <p:cNvSpPr txBox="1">
            <a:spLocks/>
          </p:cNvSpPr>
          <p:nvPr/>
        </p:nvSpPr>
        <p:spPr bwMode="auto">
          <a:xfrm>
            <a:off x="558800" y="233363"/>
            <a:ext cx="8204200" cy="49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r>
              <a:rPr lang="es-CL" sz="2400" b="1" dirty="0" smtClean="0">
                <a:solidFill>
                  <a:srgbClr val="00A79D"/>
                </a:solidFill>
                <a:latin typeface="Verdana" pitchFamily="34" charset="0"/>
              </a:rPr>
              <a:t>5. EJES </a:t>
            </a:r>
            <a:r>
              <a:rPr lang="es-CL" sz="2400" b="1" dirty="0">
                <a:solidFill>
                  <a:srgbClr val="00A79D"/>
                </a:solidFill>
                <a:latin typeface="Verdana" pitchFamily="34" charset="0"/>
              </a:rPr>
              <a:t>DE TRABAJO ACTUAL</a:t>
            </a:r>
          </a:p>
        </p:txBody>
      </p:sp>
      <p:sp>
        <p:nvSpPr>
          <p:cNvPr id="10" name="Redondear rectángulo de esquina del mismo lado 4"/>
          <p:cNvSpPr/>
          <p:nvPr/>
        </p:nvSpPr>
        <p:spPr>
          <a:xfrm>
            <a:off x="2500313" y="4905375"/>
            <a:ext cx="5008562" cy="86995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92024" tIns="17145" rIns="17145" bIns="17145" spcCol="1270" anchor="ctr"/>
          <a:lstStyle/>
          <a:p>
            <a:pPr marL="228600" lvl="1" indent="-228600" defTabSz="1200150">
              <a:lnSpc>
                <a:spcPct val="90000"/>
              </a:lnSpc>
              <a:spcAft>
                <a:spcPct val="15000"/>
              </a:spcAft>
              <a:buFontTx/>
              <a:buChar char="••"/>
              <a:defRPr/>
            </a:pPr>
            <a:endParaRPr lang="es-CL" sz="2700"/>
          </a:p>
          <a:p>
            <a:pPr marL="228600" lvl="1" indent="-228600" defTabSz="1200150">
              <a:lnSpc>
                <a:spcPct val="90000"/>
              </a:lnSpc>
              <a:spcAft>
                <a:spcPct val="15000"/>
              </a:spcAft>
              <a:buFontTx/>
              <a:buChar char="••"/>
              <a:defRPr/>
            </a:pPr>
            <a:endParaRPr lang="es-CL" sz="2700"/>
          </a:p>
        </p:txBody>
      </p:sp>
      <p:graphicFrame>
        <p:nvGraphicFramePr>
          <p:cNvPr id="11" name="10 Diagrama"/>
          <p:cNvGraphicFramePr/>
          <p:nvPr>
            <p:extLst>
              <p:ext uri="{D42A27DB-BD31-4B8C-83A1-F6EECF244321}">
                <p14:modId xmlns:p14="http://schemas.microsoft.com/office/powerpoint/2010/main" val="2077844991"/>
              </p:ext>
            </p:extLst>
          </p:nvPr>
        </p:nvGraphicFramePr>
        <p:xfrm>
          <a:off x="783664" y="887505"/>
          <a:ext cx="7449671" cy="53429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3254" name="11 Grupo"/>
          <p:cNvGrpSpPr>
            <a:grpSpLocks/>
          </p:cNvGrpSpPr>
          <p:nvPr/>
        </p:nvGrpSpPr>
        <p:grpSpPr bwMode="auto">
          <a:xfrm>
            <a:off x="1158875" y="1360488"/>
            <a:ext cx="2254250" cy="1481137"/>
            <a:chOff x="512247" y="1986154"/>
            <a:chExt cx="2254825" cy="1324062"/>
          </a:xfr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path path="circle">
              <a:fillToRect l="50000" t="50000" r="50000" b="50000"/>
            </a:path>
            <a:tileRect/>
          </a:gradFill>
          <a:scene3d>
            <a:camera prst="orthographicFront">
              <a:rot lat="0" lon="0" rev="0"/>
            </a:camera>
            <a:lightRig rig="balanced" dir="t">
              <a:rot lat="0" lon="0" rev="8700000"/>
            </a:lightRig>
          </a:scene3d>
        </p:grpSpPr>
        <p:sp>
          <p:nvSpPr>
            <p:cNvPr id="13" name="12 Elipse"/>
            <p:cNvSpPr/>
            <p:nvPr/>
          </p:nvSpPr>
          <p:spPr>
            <a:xfrm>
              <a:off x="512247" y="1986154"/>
              <a:ext cx="2254825" cy="1324062"/>
            </a:xfrm>
            <a:prstGeom prst="ellipse">
              <a:avLst/>
            </a:prstGeom>
            <a:grpFill/>
            <a:ln>
              <a:noFill/>
            </a:ln>
            <a:effectLst>
              <a:outerShdw blurRad="44450" dist="27940" dir="5400000" algn="ctr">
                <a:srgbClr val="000000">
                  <a:alpha val="32000"/>
                </a:srgbClr>
              </a:outerShdw>
            </a:effectLst>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Elipse 4"/>
            <p:cNvSpPr/>
            <p:nvPr/>
          </p:nvSpPr>
          <p:spPr>
            <a:xfrm>
              <a:off x="842531" y="2180576"/>
              <a:ext cx="1594257" cy="935217"/>
            </a:xfrm>
            <a:prstGeom prst="rect">
              <a:avLst/>
            </a:prstGeom>
            <a:grpFill/>
            <a:ln>
              <a:noFill/>
            </a:ln>
            <a:effectLst>
              <a:outerShdw blurRad="44450" dist="27940" dir="5400000" algn="ctr">
                <a:srgbClr val="000000">
                  <a:alpha val="32000"/>
                </a:srgbClr>
              </a:outerShdw>
            </a:effectLst>
            <a:sp3d>
              <a:bevelT w="190500" h="38100"/>
            </a:sp3d>
          </p:spPr>
          <p:style>
            <a:lnRef idx="0">
              <a:scrgbClr r="0" g="0" b="0"/>
            </a:lnRef>
            <a:fillRef idx="0">
              <a:scrgbClr r="0" g="0" b="0"/>
            </a:fillRef>
            <a:effectRef idx="0">
              <a:scrgbClr r="0" g="0" b="0"/>
            </a:effectRef>
            <a:fontRef idx="minor">
              <a:schemeClr val="lt1"/>
            </a:fontRef>
          </p:style>
          <p:txBody>
            <a:bodyPr lIns="17780" tIns="17780" rIns="17780" bIns="17780" spcCol="1270" anchor="ctr"/>
            <a:lstStyle/>
            <a:p>
              <a:pPr algn="ctr" defTabSz="622300">
                <a:lnSpc>
                  <a:spcPct val="90000"/>
                </a:lnSpc>
                <a:spcAft>
                  <a:spcPct val="35000"/>
                </a:spcAft>
                <a:defRPr/>
              </a:pPr>
              <a:r>
                <a:rPr lang="es-CL" sz="1400" b="1" dirty="0">
                  <a:solidFill>
                    <a:schemeClr val="tx1"/>
                  </a:solidFill>
                  <a:latin typeface="Verdana" pitchFamily="34" charset="0"/>
                  <a:ea typeface="Verdana" pitchFamily="34" charset="0"/>
                  <a:cs typeface="Verdana" pitchFamily="34" charset="0"/>
                </a:rPr>
                <a:t>7. Capacitación</a:t>
              </a:r>
            </a:p>
          </p:txBody>
        </p:sp>
      </p:grpSp>
      <p:grpSp>
        <p:nvGrpSpPr>
          <p:cNvPr id="53255" name="14 Grupo"/>
          <p:cNvGrpSpPr>
            <a:grpSpLocks/>
          </p:cNvGrpSpPr>
          <p:nvPr/>
        </p:nvGrpSpPr>
        <p:grpSpPr bwMode="auto">
          <a:xfrm>
            <a:off x="5453063" y="1479550"/>
            <a:ext cx="2254250" cy="1524000"/>
            <a:chOff x="512247" y="1986154"/>
            <a:chExt cx="2254825" cy="1324062"/>
          </a:xfrm>
          <a:gradFill flip="none" rotWithShape="1">
            <a:gsLst>
              <a:gs pos="0">
                <a:srgbClr val="00A79D">
                  <a:tint val="66000"/>
                  <a:satMod val="160000"/>
                </a:srgbClr>
              </a:gs>
              <a:gs pos="50000">
                <a:srgbClr val="00A79D">
                  <a:tint val="44500"/>
                  <a:satMod val="160000"/>
                </a:srgbClr>
              </a:gs>
              <a:gs pos="100000">
                <a:srgbClr val="00A79D">
                  <a:tint val="23500"/>
                  <a:satMod val="160000"/>
                </a:srgbClr>
              </a:gs>
            </a:gsLst>
            <a:path path="circle">
              <a:fillToRect l="50000" t="50000" r="50000" b="50000"/>
            </a:path>
            <a:tileRect/>
          </a:gradFill>
          <a:scene3d>
            <a:camera prst="orthographicFront">
              <a:rot lat="0" lon="0" rev="0"/>
            </a:camera>
            <a:lightRig rig="balanced" dir="t">
              <a:rot lat="0" lon="0" rev="8700000"/>
            </a:lightRig>
          </a:scene3d>
        </p:grpSpPr>
        <p:sp>
          <p:nvSpPr>
            <p:cNvPr id="16" name="15 Elipse"/>
            <p:cNvSpPr/>
            <p:nvPr/>
          </p:nvSpPr>
          <p:spPr>
            <a:xfrm>
              <a:off x="512247" y="1986154"/>
              <a:ext cx="2254825" cy="1324062"/>
            </a:xfrm>
            <a:prstGeom prst="ellipse">
              <a:avLst/>
            </a:prstGeom>
            <a:grpFill/>
            <a:ln>
              <a:noFill/>
            </a:ln>
            <a:effectLst>
              <a:outerShdw blurRad="44450" dist="27940" dir="5400000" algn="ctr">
                <a:srgbClr val="000000">
                  <a:alpha val="32000"/>
                </a:srgbClr>
              </a:outerShdw>
            </a:effectLst>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Elipse 4"/>
            <p:cNvSpPr/>
            <p:nvPr/>
          </p:nvSpPr>
          <p:spPr>
            <a:xfrm>
              <a:off x="842531" y="2216618"/>
              <a:ext cx="1514394" cy="859615"/>
            </a:xfrm>
            <a:prstGeom prst="rect">
              <a:avLst/>
            </a:prstGeom>
            <a:grpFill/>
            <a:ln>
              <a:noFill/>
            </a:ln>
            <a:effectLst>
              <a:outerShdw blurRad="44450" dist="27940" dir="5400000" algn="ctr">
                <a:srgbClr val="000000">
                  <a:alpha val="32000"/>
                </a:srgbClr>
              </a:outerShdw>
            </a:effectLst>
            <a:sp3d>
              <a:bevelT w="190500" h="38100"/>
            </a:sp3d>
          </p:spPr>
          <p:style>
            <a:lnRef idx="0">
              <a:scrgbClr r="0" g="0" b="0"/>
            </a:lnRef>
            <a:fillRef idx="0">
              <a:scrgbClr r="0" g="0" b="0"/>
            </a:fillRef>
            <a:effectRef idx="0">
              <a:scrgbClr r="0" g="0" b="0"/>
            </a:effectRef>
            <a:fontRef idx="minor">
              <a:schemeClr val="lt1"/>
            </a:fontRef>
          </p:style>
          <p:txBody>
            <a:bodyPr lIns="17780" tIns="17780" rIns="17780" bIns="17780" spcCol="1270" anchor="ctr"/>
            <a:lstStyle/>
            <a:p>
              <a:pPr algn="ctr" defTabSz="622300">
                <a:lnSpc>
                  <a:spcPct val="90000"/>
                </a:lnSpc>
                <a:spcAft>
                  <a:spcPct val="35000"/>
                </a:spcAft>
                <a:defRPr/>
              </a:pPr>
              <a:r>
                <a:rPr lang="es-CL" sz="1400" b="1" dirty="0">
                  <a:solidFill>
                    <a:schemeClr val="tx1"/>
                  </a:solidFill>
                  <a:latin typeface="Verdana" pitchFamily="34" charset="0"/>
                  <a:ea typeface="Verdana" pitchFamily="34" charset="0"/>
                  <a:cs typeface="Verdana" pitchFamily="34" charset="0"/>
                </a:rPr>
                <a:t>2. Reglamento acorde a la modificación del Código Sanitario</a:t>
              </a:r>
            </a:p>
          </p:txBody>
        </p:sp>
      </p:grpSp>
      <p:sp>
        <p:nvSpPr>
          <p:cNvPr id="18" name="17 Elipse"/>
          <p:cNvSpPr/>
          <p:nvPr/>
        </p:nvSpPr>
        <p:spPr>
          <a:xfrm>
            <a:off x="649288" y="3003550"/>
            <a:ext cx="2497137" cy="1281113"/>
          </a:xfrm>
          <a:prstGeom prst="ellipse">
            <a:avLst/>
          </a:prstGeom>
          <a:gradFill flip="none" rotWithShape="1">
            <a:gsLst>
              <a:gs pos="0">
                <a:srgbClr val="F9796F">
                  <a:tint val="66000"/>
                  <a:satMod val="160000"/>
                </a:srgbClr>
              </a:gs>
              <a:gs pos="50000">
                <a:srgbClr val="F9796F">
                  <a:tint val="44500"/>
                  <a:satMod val="160000"/>
                </a:srgbClr>
              </a:gs>
              <a:gs pos="100000">
                <a:srgbClr val="F9796F">
                  <a:tint val="23500"/>
                  <a:satMod val="160000"/>
                </a:srgbClr>
              </a:gs>
            </a:gsLst>
            <a:path path="circle">
              <a:fillToRect l="50000" t="50000" r="50000" b="50000"/>
            </a:path>
            <a:tileRec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Elipse 4"/>
          <p:cNvSpPr/>
          <p:nvPr/>
        </p:nvSpPr>
        <p:spPr>
          <a:xfrm>
            <a:off x="962025" y="3121025"/>
            <a:ext cx="1871663" cy="1047750"/>
          </a:xfrm>
          <a:prstGeom prst="rect">
            <a:avLst/>
          </a:prstGeom>
        </p:spPr>
        <p:style>
          <a:lnRef idx="0">
            <a:scrgbClr r="0" g="0" b="0"/>
          </a:lnRef>
          <a:fillRef idx="0">
            <a:scrgbClr r="0" g="0" b="0"/>
          </a:fillRef>
          <a:effectRef idx="0">
            <a:scrgbClr r="0" g="0" b="0"/>
          </a:effectRef>
          <a:fontRef idx="minor">
            <a:schemeClr val="lt1"/>
          </a:fontRef>
        </p:style>
        <p:txBody>
          <a:bodyPr lIns="17780" tIns="17780" rIns="17780" bIns="17780" spcCol="1270" anchor="ctr"/>
          <a:lstStyle/>
          <a:p>
            <a:pPr algn="ctr" defTabSz="622300">
              <a:lnSpc>
                <a:spcPct val="90000"/>
              </a:lnSpc>
              <a:spcAft>
                <a:spcPct val="35000"/>
              </a:spcAft>
              <a:defRPr/>
            </a:pPr>
            <a:r>
              <a:rPr lang="es-CL" sz="1400" b="1" dirty="0">
                <a:solidFill>
                  <a:schemeClr val="tx1"/>
                </a:solidFill>
                <a:latin typeface="Verdana" pitchFamily="34" charset="0"/>
                <a:ea typeface="Verdana" pitchFamily="34" charset="0"/>
                <a:cs typeface="Verdana" pitchFamily="34" charset="0"/>
              </a:rPr>
              <a:t>6. Programa de Vigilancia de Establecimientos de Radioterapia  </a:t>
            </a:r>
          </a:p>
        </p:txBody>
      </p:sp>
      <p:sp>
        <p:nvSpPr>
          <p:cNvPr id="2" name="1 Elipse"/>
          <p:cNvSpPr/>
          <p:nvPr/>
        </p:nvSpPr>
        <p:spPr>
          <a:xfrm>
            <a:off x="1044959" y="4284663"/>
            <a:ext cx="2910708" cy="1652113"/>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p>
        </p:txBody>
      </p:sp>
    </p:spTree>
    <p:extLst>
      <p:ext uri="{BB962C8B-B14F-4D97-AF65-F5344CB8AC3E}">
        <p14:creationId xmlns:p14="http://schemas.microsoft.com/office/powerpoint/2010/main" val="14110981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Content Placeholder 13"/>
          <p:cNvSpPr txBox="1">
            <a:spLocks/>
          </p:cNvSpPr>
          <p:nvPr/>
        </p:nvSpPr>
        <p:spPr bwMode="auto">
          <a:xfrm>
            <a:off x="134938" y="206375"/>
            <a:ext cx="8740775" cy="61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lnSpc>
                <a:spcPct val="90000"/>
              </a:lnSpc>
              <a:spcBef>
                <a:spcPct val="20000"/>
              </a:spcBef>
              <a:buFont typeface="Arial" charset="0"/>
              <a:buNone/>
            </a:pPr>
            <a:r>
              <a:rPr lang="es-CL" altLang="es-CL" sz="2000" b="1" dirty="0" smtClean="0">
                <a:solidFill>
                  <a:srgbClr val="00A79D"/>
                </a:solidFill>
                <a:latin typeface="Verdana" pitchFamily="34" charset="0"/>
              </a:rPr>
              <a:t>5.5  </a:t>
            </a:r>
            <a:r>
              <a:rPr lang="es-CL" altLang="es-CL" sz="2000" b="1" u="sng" dirty="0" smtClean="0">
                <a:solidFill>
                  <a:srgbClr val="00A79D"/>
                </a:solidFill>
                <a:latin typeface="Verdana" pitchFamily="34" charset="0"/>
              </a:rPr>
              <a:t>Red de Tecnovigilancia</a:t>
            </a:r>
            <a:endParaRPr lang="es-CL" altLang="es-CL" sz="2000" b="1" u="sng" dirty="0">
              <a:solidFill>
                <a:srgbClr val="00A79D"/>
              </a:solidFill>
              <a:latin typeface="Verdana" pitchFamily="34" charset="0"/>
            </a:endParaRPr>
          </a:p>
        </p:txBody>
      </p:sp>
      <p:sp>
        <p:nvSpPr>
          <p:cNvPr id="6" name="5 Rectángulo"/>
          <p:cNvSpPr/>
          <p:nvPr/>
        </p:nvSpPr>
        <p:spPr>
          <a:xfrm>
            <a:off x="511175" y="817563"/>
            <a:ext cx="7986713" cy="3508653"/>
          </a:xfrm>
          <a:prstGeom prst="rect">
            <a:avLst/>
          </a:prstGeom>
        </p:spPr>
        <p:txBody>
          <a:bodyPr>
            <a:spAutoFit/>
          </a:bodyPr>
          <a:lstStyle/>
          <a:p>
            <a:pPr algn="just">
              <a:buClr>
                <a:schemeClr val="tx1">
                  <a:lumMod val="75000"/>
                  <a:lumOff val="25000"/>
                </a:schemeClr>
              </a:buClr>
              <a:defRPr/>
            </a:pPr>
            <a:r>
              <a:rPr lang="es-CL" sz="1600" dirty="0">
                <a:solidFill>
                  <a:schemeClr val="tx1">
                    <a:lumMod val="75000"/>
                    <a:lumOff val="25000"/>
                  </a:schemeClr>
                </a:solidFill>
                <a:latin typeface="Verdana" pitchFamily="34" charset="0"/>
                <a:ea typeface="Verdana" pitchFamily="34" charset="0"/>
                <a:cs typeface="Verdana" pitchFamily="34" charset="0"/>
              </a:rPr>
              <a:t>Se está trabajando en la conformación de una </a:t>
            </a:r>
            <a:r>
              <a:rPr lang="es-CL" sz="1600" b="1" dirty="0">
                <a:solidFill>
                  <a:schemeClr val="tx1">
                    <a:lumMod val="75000"/>
                    <a:lumOff val="25000"/>
                  </a:schemeClr>
                </a:solidFill>
                <a:latin typeface="Verdana" pitchFamily="34" charset="0"/>
                <a:ea typeface="Verdana" pitchFamily="34" charset="0"/>
                <a:cs typeface="Verdana" pitchFamily="34" charset="0"/>
              </a:rPr>
              <a:t>Red Nacional de Tecnovigilancia </a:t>
            </a:r>
            <a:r>
              <a:rPr lang="es-CL" sz="1600" dirty="0">
                <a:solidFill>
                  <a:schemeClr val="tx1">
                    <a:lumMod val="75000"/>
                    <a:lumOff val="25000"/>
                  </a:schemeClr>
                </a:solidFill>
                <a:latin typeface="Verdana" pitchFamily="34" charset="0"/>
                <a:ea typeface="Verdana" pitchFamily="34" charset="0"/>
                <a:cs typeface="Verdana" pitchFamily="34" charset="0"/>
              </a:rPr>
              <a:t>para articular, apoyar y coordinar el desarrollo de la Tecnovigilancia a nivel nacional, mediante la participación y comunicación activa entre cada uno de sus integrantes. </a:t>
            </a:r>
          </a:p>
          <a:p>
            <a:pPr marL="342900" indent="-342900" algn="just">
              <a:buClr>
                <a:srgbClr val="FF0000"/>
              </a:buClr>
              <a:buFont typeface="+mj-lt"/>
              <a:buAutoNum type="arabicPeriod"/>
              <a:defRPr/>
            </a:pPr>
            <a:endParaRPr lang="es-CL" sz="1600" dirty="0">
              <a:solidFill>
                <a:schemeClr val="tx1">
                  <a:lumMod val="75000"/>
                  <a:lumOff val="25000"/>
                </a:schemeClr>
              </a:solidFill>
              <a:latin typeface="Verdana" pitchFamily="34" charset="0"/>
              <a:ea typeface="Verdana" pitchFamily="34" charset="0"/>
              <a:cs typeface="Verdana" pitchFamily="34" charset="0"/>
            </a:endParaRPr>
          </a:p>
          <a:p>
            <a:pPr marL="742950" lvl="1" indent="-285750" algn="just">
              <a:buClr>
                <a:srgbClr val="00A79D"/>
              </a:buClr>
              <a:buFont typeface="Wingdings" pitchFamily="2" charset="2"/>
              <a:buChar char="ü"/>
              <a:defRPr/>
            </a:pPr>
            <a:r>
              <a:rPr lang="es-CL" sz="1600" dirty="0">
                <a:solidFill>
                  <a:schemeClr val="tx1">
                    <a:lumMod val="75000"/>
                    <a:lumOff val="25000"/>
                  </a:schemeClr>
                </a:solidFill>
                <a:latin typeface="Verdana" pitchFamily="34" charset="0"/>
                <a:ea typeface="Verdana" pitchFamily="34" charset="0"/>
                <a:cs typeface="Verdana" pitchFamily="34" charset="0"/>
              </a:rPr>
              <a:t>La red tendrá presencia nacional y territorial en todo el país.</a:t>
            </a:r>
          </a:p>
          <a:p>
            <a:pPr marL="742950" lvl="1" indent="-285750" algn="just">
              <a:buClr>
                <a:srgbClr val="FF0000"/>
              </a:buClr>
              <a:buFont typeface="Wingdings" pitchFamily="2" charset="2"/>
              <a:buChar char="ü"/>
              <a:defRPr/>
            </a:pPr>
            <a:endParaRPr lang="es-CL" sz="1000" dirty="0">
              <a:solidFill>
                <a:schemeClr val="tx1">
                  <a:lumMod val="75000"/>
                  <a:lumOff val="25000"/>
                </a:schemeClr>
              </a:solidFill>
              <a:latin typeface="Verdana" pitchFamily="34" charset="0"/>
              <a:ea typeface="Verdana" pitchFamily="34" charset="0"/>
              <a:cs typeface="Verdana" pitchFamily="34" charset="0"/>
            </a:endParaRPr>
          </a:p>
          <a:p>
            <a:pPr marL="742950" lvl="1" indent="-285750" algn="just">
              <a:buClr>
                <a:srgbClr val="00A79D"/>
              </a:buClr>
              <a:buFont typeface="Wingdings" pitchFamily="2" charset="2"/>
              <a:buChar char="ü"/>
              <a:defRPr/>
            </a:pPr>
            <a:r>
              <a:rPr lang="es-CL" sz="1600" dirty="0">
                <a:solidFill>
                  <a:schemeClr val="tx1">
                    <a:lumMod val="75000"/>
                    <a:lumOff val="25000"/>
                  </a:schemeClr>
                </a:solidFill>
                <a:latin typeface="Verdana" pitchFamily="34" charset="0"/>
                <a:ea typeface="Verdana" pitchFamily="34" charset="0"/>
                <a:cs typeface="Verdana" pitchFamily="34" charset="0"/>
              </a:rPr>
              <a:t>Funcionará en tres niveles (Nacional, Territorial y Local).</a:t>
            </a:r>
          </a:p>
          <a:p>
            <a:pPr marL="742950" lvl="1" indent="-285750" algn="just">
              <a:buClr>
                <a:srgbClr val="FF0000"/>
              </a:buClr>
              <a:buFont typeface="Wingdings" pitchFamily="2" charset="2"/>
              <a:buChar char="ü"/>
              <a:defRPr/>
            </a:pPr>
            <a:endParaRPr lang="es-CL" sz="1000" dirty="0">
              <a:solidFill>
                <a:schemeClr val="tx1">
                  <a:lumMod val="75000"/>
                  <a:lumOff val="25000"/>
                </a:schemeClr>
              </a:solidFill>
              <a:latin typeface="Verdana" pitchFamily="34" charset="0"/>
              <a:ea typeface="Verdana" pitchFamily="34" charset="0"/>
              <a:cs typeface="Verdana" pitchFamily="34" charset="0"/>
            </a:endParaRPr>
          </a:p>
          <a:p>
            <a:pPr marL="742950" lvl="1" indent="-285750" algn="just">
              <a:buClr>
                <a:srgbClr val="00A79D"/>
              </a:buClr>
              <a:buFont typeface="Wingdings" pitchFamily="2" charset="2"/>
              <a:buChar char="ü"/>
              <a:defRPr/>
            </a:pPr>
            <a:r>
              <a:rPr lang="es-CL" sz="1600" dirty="0">
                <a:solidFill>
                  <a:schemeClr val="tx1">
                    <a:lumMod val="75000"/>
                    <a:lumOff val="25000"/>
                  </a:schemeClr>
                </a:solidFill>
                <a:latin typeface="Verdana" pitchFamily="34" charset="0"/>
                <a:ea typeface="Verdana" pitchFamily="34" charset="0"/>
                <a:cs typeface="Verdana" pitchFamily="34" charset="0"/>
              </a:rPr>
              <a:t>Contará con un Responsable de Tecnovigilancia en cada nivel, principalmente en los Establecimientos Asistenciales del país. </a:t>
            </a:r>
          </a:p>
          <a:p>
            <a:pPr lvl="1" algn="just">
              <a:buClr>
                <a:srgbClr val="FF0000"/>
              </a:buClr>
              <a:defRPr/>
            </a:pPr>
            <a:endParaRPr lang="es-CL" sz="1000" dirty="0">
              <a:solidFill>
                <a:schemeClr val="tx1">
                  <a:lumMod val="75000"/>
                  <a:lumOff val="25000"/>
                </a:schemeClr>
              </a:solidFill>
              <a:latin typeface="Verdana" pitchFamily="34" charset="0"/>
              <a:ea typeface="Verdana" pitchFamily="34" charset="0"/>
              <a:cs typeface="Verdana" pitchFamily="34" charset="0"/>
            </a:endParaRPr>
          </a:p>
          <a:p>
            <a:pPr marL="742950" lvl="1" indent="-285750" algn="just">
              <a:buClr>
                <a:srgbClr val="00A79D"/>
              </a:buClr>
              <a:buFont typeface="Wingdings" pitchFamily="2" charset="2"/>
              <a:buChar char="ü"/>
              <a:defRPr/>
            </a:pPr>
            <a:r>
              <a:rPr lang="es-CL" sz="1600" dirty="0">
                <a:solidFill>
                  <a:schemeClr val="tx1">
                    <a:lumMod val="75000"/>
                    <a:lumOff val="25000"/>
                  </a:schemeClr>
                </a:solidFill>
                <a:latin typeface="Verdana" pitchFamily="34" charset="0"/>
                <a:ea typeface="Verdana" pitchFamily="34" charset="0"/>
                <a:cs typeface="Verdana" pitchFamily="34" charset="0"/>
              </a:rPr>
              <a:t>El ISP se encuentra trabajando con el </a:t>
            </a:r>
            <a:r>
              <a:rPr lang="es-CL" sz="1600" dirty="0" smtClean="0">
                <a:solidFill>
                  <a:schemeClr val="tx1">
                    <a:lumMod val="75000"/>
                    <a:lumOff val="25000"/>
                  </a:schemeClr>
                </a:solidFill>
                <a:latin typeface="Verdana" pitchFamily="34" charset="0"/>
                <a:ea typeface="Verdana" pitchFamily="34" charset="0"/>
                <a:cs typeface="Verdana" pitchFamily="34" charset="0"/>
              </a:rPr>
              <a:t>MINSAL para la conformación y articulación de esta red.  </a:t>
            </a:r>
            <a:endParaRPr lang="es-CL" sz="1600" dirty="0">
              <a:solidFill>
                <a:schemeClr val="tx1">
                  <a:lumMod val="75000"/>
                  <a:lumOff val="25000"/>
                </a:schemeClr>
              </a:solidFill>
              <a:latin typeface="Verdana" pitchFamily="34" charset="0"/>
              <a:ea typeface="Verdana" pitchFamily="34" charset="0"/>
              <a:cs typeface="Verdana" pitchFamily="34" charset="0"/>
            </a:endParaRPr>
          </a:p>
          <a:p>
            <a:pPr lvl="1" algn="just">
              <a:buClr>
                <a:srgbClr val="FF0000"/>
              </a:buClr>
              <a:defRPr/>
            </a:pPr>
            <a:endParaRPr lang="es-CL" sz="1600" dirty="0">
              <a:solidFill>
                <a:schemeClr val="tx1">
                  <a:lumMod val="75000"/>
                  <a:lumOff val="25000"/>
                </a:schemeClr>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21631830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Content Placeholder 13"/>
          <p:cNvSpPr txBox="1">
            <a:spLocks/>
          </p:cNvSpPr>
          <p:nvPr/>
        </p:nvSpPr>
        <p:spPr bwMode="auto">
          <a:xfrm>
            <a:off x="134938" y="358775"/>
            <a:ext cx="8740775" cy="61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lnSpc>
                <a:spcPct val="90000"/>
              </a:lnSpc>
              <a:spcBef>
                <a:spcPct val="20000"/>
              </a:spcBef>
              <a:buFont typeface="Arial" charset="0"/>
              <a:buNone/>
            </a:pPr>
            <a:r>
              <a:rPr lang="es-CL" altLang="es-CL" sz="2000" b="1" dirty="0" smtClean="0">
                <a:solidFill>
                  <a:srgbClr val="00A79D"/>
                </a:solidFill>
                <a:latin typeface="Verdana" pitchFamily="34" charset="0"/>
              </a:rPr>
              <a:t>5.6</a:t>
            </a:r>
            <a:r>
              <a:rPr lang="es-CL" altLang="es-CL" sz="2000" b="1" dirty="0">
                <a:solidFill>
                  <a:srgbClr val="00A79D"/>
                </a:solidFill>
                <a:latin typeface="Verdana" pitchFamily="34" charset="0"/>
              </a:rPr>
              <a:t>. </a:t>
            </a:r>
            <a:r>
              <a:rPr lang="es-CL" altLang="es-CL" sz="2000" b="1" u="sng" dirty="0" smtClean="0">
                <a:solidFill>
                  <a:srgbClr val="00A79D"/>
                </a:solidFill>
                <a:latin typeface="Verdana" pitchFamily="34" charset="0"/>
              </a:rPr>
              <a:t>Programa de Vigilancia de Establecimientos de Radioterapia </a:t>
            </a:r>
            <a:endParaRPr lang="es-CL" altLang="es-CL" sz="2000" b="1" u="sng" dirty="0">
              <a:solidFill>
                <a:srgbClr val="00A79D"/>
              </a:solidFill>
              <a:latin typeface="Verdana" pitchFamily="34" charset="0"/>
            </a:endParaRPr>
          </a:p>
        </p:txBody>
      </p:sp>
      <p:pic>
        <p:nvPicPr>
          <p:cNvPr id="7" name="Picture 3"/>
          <p:cNvPicPr>
            <a:picLocks noChangeAspect="1" noChangeArrowheads="1"/>
          </p:cNvPicPr>
          <p:nvPr/>
        </p:nvPicPr>
        <p:blipFill>
          <a:blip r:embed="rId2"/>
          <a:srcRect/>
          <a:stretch>
            <a:fillRect/>
          </a:stretch>
        </p:blipFill>
        <p:spPr bwMode="auto">
          <a:xfrm>
            <a:off x="5013324" y="1816063"/>
            <a:ext cx="3395663" cy="2990850"/>
          </a:xfrm>
          <a:prstGeom prst="rect">
            <a:avLst/>
          </a:prstGeom>
          <a:noFill/>
          <a:ln w="19050">
            <a:solidFill>
              <a:schemeClr val="tx1">
                <a:lumMod val="75000"/>
                <a:lumOff val="25000"/>
              </a:schemeClr>
            </a:solidFill>
            <a:miter lim="800000"/>
            <a:headEnd/>
            <a:tailEnd/>
          </a:ln>
          <a:extLst/>
        </p:spPr>
      </p:pic>
      <p:sp>
        <p:nvSpPr>
          <p:cNvPr id="80900" name="7 Rectángulo"/>
          <p:cNvSpPr>
            <a:spLocks noChangeArrowheads="1"/>
          </p:cNvSpPr>
          <p:nvPr/>
        </p:nvSpPr>
        <p:spPr bwMode="auto">
          <a:xfrm>
            <a:off x="317215" y="2034216"/>
            <a:ext cx="4375150"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es-CL" altLang="es-CL" sz="1600" b="1" dirty="0" smtClean="0">
                <a:solidFill>
                  <a:srgbClr val="404040"/>
                </a:solidFill>
                <a:latin typeface="Verdana" pitchFamily="34" charset="0"/>
              </a:rPr>
              <a:t>El ISP </a:t>
            </a:r>
            <a:r>
              <a:rPr lang="es-CL" altLang="es-CL" sz="1600" b="1" dirty="0">
                <a:solidFill>
                  <a:srgbClr val="404040"/>
                </a:solidFill>
                <a:latin typeface="Verdana" pitchFamily="34" charset="0"/>
              </a:rPr>
              <a:t>tiene programadas visitas técnicas a establecimientos de radioterapia de la Región Metropolitana, de Valparaíso, Concepción, Talcahuano, Talca y Valdivia, con el objetivo de supervisar la implementación y cumplimiento de programas de garantía de calidad en las distintas etapas del proceso terapéutico.</a:t>
            </a:r>
          </a:p>
        </p:txBody>
      </p:sp>
    </p:spTree>
    <p:extLst>
      <p:ext uri="{BB962C8B-B14F-4D97-AF65-F5344CB8AC3E}">
        <p14:creationId xmlns:p14="http://schemas.microsoft.com/office/powerpoint/2010/main" val="36712328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Content Placeholder 13"/>
          <p:cNvSpPr txBox="1">
            <a:spLocks/>
          </p:cNvSpPr>
          <p:nvPr/>
        </p:nvSpPr>
        <p:spPr bwMode="auto">
          <a:xfrm>
            <a:off x="134938" y="206375"/>
            <a:ext cx="8740775" cy="61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lnSpc>
                <a:spcPct val="90000"/>
              </a:lnSpc>
              <a:spcBef>
                <a:spcPct val="20000"/>
              </a:spcBef>
              <a:buFont typeface="Arial" charset="0"/>
              <a:buNone/>
            </a:pPr>
            <a:r>
              <a:rPr lang="es-CL" altLang="es-CL" sz="2400" b="1" dirty="0" smtClean="0">
                <a:solidFill>
                  <a:srgbClr val="00A79D"/>
                </a:solidFill>
                <a:latin typeface="Verdana" pitchFamily="34" charset="0"/>
              </a:rPr>
              <a:t>5.7</a:t>
            </a:r>
            <a:r>
              <a:rPr lang="es-CL" altLang="es-CL" sz="2400" b="1" dirty="0">
                <a:solidFill>
                  <a:srgbClr val="00A79D"/>
                </a:solidFill>
                <a:latin typeface="Verdana" pitchFamily="34" charset="0"/>
              </a:rPr>
              <a:t>. </a:t>
            </a:r>
            <a:r>
              <a:rPr lang="es-CL" altLang="es-CL" sz="2400" b="1" u="sng" dirty="0" smtClean="0">
                <a:solidFill>
                  <a:srgbClr val="00A79D"/>
                </a:solidFill>
                <a:latin typeface="Verdana" pitchFamily="34" charset="0"/>
              </a:rPr>
              <a:t>Capacitación</a:t>
            </a:r>
            <a:endParaRPr lang="es-CL" altLang="es-CL" sz="2400" b="1" u="sng" dirty="0">
              <a:solidFill>
                <a:srgbClr val="00A79D"/>
              </a:solidFill>
              <a:latin typeface="Verdana" pitchFamily="34" charset="0"/>
            </a:endParaRPr>
          </a:p>
        </p:txBody>
      </p:sp>
      <p:graphicFrame>
        <p:nvGraphicFramePr>
          <p:cNvPr id="7" name="6 Diagrama"/>
          <p:cNvGraphicFramePr/>
          <p:nvPr>
            <p:extLst>
              <p:ext uri="{D42A27DB-BD31-4B8C-83A1-F6EECF244321}">
                <p14:modId xmlns:p14="http://schemas.microsoft.com/office/powerpoint/2010/main" val="2373509884"/>
              </p:ext>
            </p:extLst>
          </p:nvPr>
        </p:nvGraphicFramePr>
        <p:xfrm>
          <a:off x="1505744" y="2220704"/>
          <a:ext cx="6096000" cy="44659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7 Rectángulo"/>
          <p:cNvSpPr/>
          <p:nvPr/>
        </p:nvSpPr>
        <p:spPr>
          <a:xfrm>
            <a:off x="511175" y="719138"/>
            <a:ext cx="7986713" cy="830262"/>
          </a:xfrm>
          <a:prstGeom prst="rect">
            <a:avLst/>
          </a:prstGeom>
        </p:spPr>
        <p:txBody>
          <a:bodyPr>
            <a:spAutoFit/>
          </a:bodyPr>
          <a:lstStyle/>
          <a:p>
            <a:pPr algn="just">
              <a:buClr>
                <a:schemeClr val="tx1">
                  <a:lumMod val="75000"/>
                  <a:lumOff val="25000"/>
                </a:schemeClr>
              </a:buClr>
              <a:defRPr/>
            </a:pPr>
            <a:r>
              <a:rPr lang="es-CL" sz="1600" dirty="0">
                <a:solidFill>
                  <a:schemeClr val="tx1">
                    <a:lumMod val="75000"/>
                    <a:lumOff val="25000"/>
                  </a:schemeClr>
                </a:solidFill>
                <a:latin typeface="Verdana" pitchFamily="34" charset="0"/>
                <a:ea typeface="Verdana" pitchFamily="34" charset="0"/>
                <a:cs typeface="Verdana" pitchFamily="34" charset="0"/>
              </a:rPr>
              <a:t>El Departamento Dispositivos Médicos tiene programada la realización de dos actividades de capacitación para el II Semestre, con la finalidad de continuar educando y capacitando a los usuarios. </a:t>
            </a:r>
          </a:p>
        </p:txBody>
      </p:sp>
      <p:sp>
        <p:nvSpPr>
          <p:cNvPr id="9" name="8 Rectángulo redondeado"/>
          <p:cNvSpPr/>
          <p:nvPr/>
        </p:nvSpPr>
        <p:spPr>
          <a:xfrm>
            <a:off x="1219200" y="1784350"/>
            <a:ext cx="6669088" cy="3900488"/>
          </a:xfrm>
          <a:prstGeom prst="roundRect">
            <a:avLst/>
          </a:prstGeom>
          <a:noFill/>
          <a:ln w="15875">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L"/>
          </a:p>
        </p:txBody>
      </p:sp>
    </p:spTree>
    <p:extLst>
      <p:ext uri="{BB962C8B-B14F-4D97-AF65-F5344CB8AC3E}">
        <p14:creationId xmlns:p14="http://schemas.microsoft.com/office/powerpoint/2010/main" val="9116905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ClipArt Placeholder 5" descr="14388911417_2b6cf5e298_o.jpg"/>
          <p:cNvPicPr>
            <a:picLocks noGrp="1" noChangeAspect="1"/>
          </p:cNvPicPr>
          <p:nvPr>
            <p:ph type="clipArt" sz="quarter" idx="4294967295"/>
          </p:nvPr>
        </p:nvPicPr>
        <p:blipFill>
          <a:blip r:embed="rId3">
            <a:extLst>
              <a:ext uri="{28A0092B-C50C-407E-A947-70E740481C1C}">
                <a14:useLocalDpi xmlns:a14="http://schemas.microsoft.com/office/drawing/2010/main" val="0"/>
              </a:ext>
            </a:extLst>
          </a:blip>
          <a:srcRect/>
          <a:stretch>
            <a:fillRect/>
          </a:stretch>
        </p:blipFill>
        <p:spPr bwMode="auto">
          <a:xfrm>
            <a:off x="0" y="14288"/>
            <a:ext cx="2781300" cy="68294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Content Placeholder 10"/>
          <p:cNvSpPr>
            <a:spLocks noGrp="1"/>
          </p:cNvSpPr>
          <p:nvPr>
            <p:ph sz="quarter" idx="11"/>
          </p:nvPr>
        </p:nvSpPr>
        <p:spPr bwMode="auto">
          <a:xfrm>
            <a:off x="3286125" y="901463"/>
            <a:ext cx="5172075" cy="4086225"/>
          </a:xfrm>
          <a:extLst/>
        </p:spPr>
        <p:txBody>
          <a:bodyPr wrap="square" lIns="91440" tIns="45720" rIns="91440" bIns="45720" numCol="1" anchor="t" anchorCtr="0" compatLnSpc="1">
            <a:prstTxWarp prst="textNoShape">
              <a:avLst/>
            </a:prstTxWarp>
          </a:bodyPr>
          <a:lstStyle/>
          <a:p>
            <a:pPr eaLnBrk="1" hangingPunct="1">
              <a:lnSpc>
                <a:spcPct val="150000"/>
              </a:lnSpc>
              <a:defRPr/>
            </a:pPr>
            <a:endParaRPr lang="es-CL" sz="600" dirty="0" smtClean="0">
              <a:solidFill>
                <a:schemeClr val="tx1">
                  <a:lumMod val="75000"/>
                  <a:lumOff val="25000"/>
                </a:schemeClr>
              </a:solidFill>
              <a:latin typeface="Verdana" pitchFamily="34" charset="0"/>
              <a:ea typeface="Verdana" pitchFamily="34" charset="0"/>
              <a:cs typeface="Verdana" pitchFamily="34" charset="0"/>
            </a:endParaRPr>
          </a:p>
          <a:p>
            <a:pPr marL="342900" indent="-342900" eaLnBrk="1" hangingPunct="1">
              <a:spcBef>
                <a:spcPts val="0"/>
              </a:spcBef>
              <a:buFont typeface="+mj-lt"/>
              <a:buAutoNum type="arabicPeriod"/>
              <a:defRPr/>
            </a:pPr>
            <a:r>
              <a:rPr lang="es-CL" sz="1800" dirty="0" smtClean="0">
                <a:solidFill>
                  <a:schemeClr val="tx1">
                    <a:lumMod val="75000"/>
                    <a:lumOff val="25000"/>
                  </a:schemeClr>
                </a:solidFill>
                <a:latin typeface="Verdana" pitchFamily="34" charset="0"/>
                <a:ea typeface="Verdana" pitchFamily="34" charset="0"/>
                <a:cs typeface="Verdana" pitchFamily="34" charset="0"/>
              </a:rPr>
              <a:t>Modelo Global Marco Regulatorio de los </a:t>
            </a:r>
            <a:r>
              <a:rPr lang="es-CL" sz="1800" dirty="0" smtClean="0">
                <a:solidFill>
                  <a:schemeClr val="tx1">
                    <a:lumMod val="75000"/>
                    <a:lumOff val="25000"/>
                  </a:schemeClr>
                </a:solidFill>
                <a:latin typeface="Verdana" pitchFamily="34" charset="0"/>
                <a:ea typeface="Verdana" pitchFamily="34" charset="0"/>
                <a:cs typeface="Verdana" pitchFamily="34" charset="0"/>
              </a:rPr>
              <a:t>DM</a:t>
            </a:r>
          </a:p>
          <a:p>
            <a:pPr marL="342900" indent="-342900" eaLnBrk="1" hangingPunct="1">
              <a:spcBef>
                <a:spcPts val="0"/>
              </a:spcBef>
              <a:buFont typeface="+mj-lt"/>
              <a:buAutoNum type="arabicPeriod"/>
              <a:defRPr/>
            </a:pPr>
            <a:endParaRPr lang="es-CL" sz="1800" dirty="0" smtClean="0">
              <a:solidFill>
                <a:schemeClr val="tx1">
                  <a:lumMod val="75000"/>
                  <a:lumOff val="25000"/>
                </a:schemeClr>
              </a:solidFill>
              <a:latin typeface="Verdana" pitchFamily="34" charset="0"/>
              <a:ea typeface="Verdana" pitchFamily="34" charset="0"/>
              <a:cs typeface="Verdana" pitchFamily="34" charset="0"/>
            </a:endParaRPr>
          </a:p>
          <a:p>
            <a:pPr eaLnBrk="1" hangingPunct="1">
              <a:lnSpc>
                <a:spcPct val="150000"/>
              </a:lnSpc>
              <a:spcBef>
                <a:spcPts val="0"/>
              </a:spcBef>
              <a:defRPr/>
            </a:pPr>
            <a:r>
              <a:rPr lang="es-CL" sz="1800" dirty="0" smtClean="0">
                <a:solidFill>
                  <a:schemeClr val="tx1">
                    <a:lumMod val="75000"/>
                    <a:lumOff val="25000"/>
                  </a:schemeClr>
                </a:solidFill>
                <a:latin typeface="Verdana" pitchFamily="34" charset="0"/>
                <a:ea typeface="Verdana" pitchFamily="34" charset="0"/>
                <a:cs typeface="Verdana" pitchFamily="34" charset="0"/>
              </a:rPr>
              <a:t>2. Marco </a:t>
            </a:r>
            <a:r>
              <a:rPr lang="es-CL" sz="1800" dirty="0">
                <a:solidFill>
                  <a:schemeClr val="tx1">
                    <a:lumMod val="75000"/>
                    <a:lumOff val="25000"/>
                  </a:schemeClr>
                </a:solidFill>
                <a:latin typeface="Verdana" pitchFamily="34" charset="0"/>
                <a:ea typeface="Verdana" pitchFamily="34" charset="0"/>
                <a:cs typeface="Verdana" pitchFamily="34" charset="0"/>
              </a:rPr>
              <a:t>legal y prestaciones Vigentes</a:t>
            </a:r>
          </a:p>
          <a:p>
            <a:pPr eaLnBrk="1" hangingPunct="1">
              <a:lnSpc>
                <a:spcPct val="150000"/>
              </a:lnSpc>
              <a:defRPr/>
            </a:pPr>
            <a:r>
              <a:rPr lang="es-CL" sz="1800" dirty="0" smtClean="0">
                <a:solidFill>
                  <a:schemeClr val="tx1">
                    <a:lumMod val="75000"/>
                    <a:lumOff val="25000"/>
                  </a:schemeClr>
                </a:solidFill>
                <a:latin typeface="Verdana" pitchFamily="34" charset="0"/>
                <a:ea typeface="Verdana" pitchFamily="34" charset="0"/>
                <a:cs typeface="Verdana" pitchFamily="34" charset="0"/>
              </a:rPr>
              <a:t>3. Situación a la fecha</a:t>
            </a:r>
          </a:p>
          <a:p>
            <a:pPr marL="342900" indent="-342900" eaLnBrk="1" hangingPunct="1">
              <a:lnSpc>
                <a:spcPct val="150000"/>
              </a:lnSpc>
              <a:buFont typeface="Arial" charset="0"/>
              <a:buAutoNum type="arabicPeriod"/>
              <a:defRPr/>
            </a:pPr>
            <a:endParaRPr lang="es-CL" sz="600" dirty="0" smtClean="0">
              <a:solidFill>
                <a:schemeClr val="tx1">
                  <a:lumMod val="75000"/>
                  <a:lumOff val="25000"/>
                </a:schemeClr>
              </a:solidFill>
              <a:latin typeface="Verdana" pitchFamily="34" charset="0"/>
              <a:ea typeface="Verdana" pitchFamily="34" charset="0"/>
              <a:cs typeface="Verdana" pitchFamily="34" charset="0"/>
            </a:endParaRPr>
          </a:p>
          <a:p>
            <a:pPr eaLnBrk="1" hangingPunct="1">
              <a:lnSpc>
                <a:spcPct val="150000"/>
              </a:lnSpc>
              <a:defRPr/>
            </a:pPr>
            <a:r>
              <a:rPr lang="es-CL" sz="1800" dirty="0" smtClean="0">
                <a:solidFill>
                  <a:schemeClr val="tx1">
                    <a:lumMod val="75000"/>
                    <a:lumOff val="25000"/>
                  </a:schemeClr>
                </a:solidFill>
                <a:latin typeface="Verdana" pitchFamily="34" charset="0"/>
                <a:ea typeface="Verdana" pitchFamily="34" charset="0"/>
                <a:cs typeface="Verdana" pitchFamily="34" charset="0"/>
              </a:rPr>
              <a:t>4. Acciones y Gestiones Realizadas</a:t>
            </a:r>
          </a:p>
          <a:p>
            <a:pPr marL="342900" indent="-342900" eaLnBrk="1" hangingPunct="1">
              <a:lnSpc>
                <a:spcPct val="150000"/>
              </a:lnSpc>
              <a:buFont typeface="Arial" charset="0"/>
              <a:buAutoNum type="arabicPeriod"/>
              <a:defRPr/>
            </a:pPr>
            <a:endParaRPr lang="es-CL" sz="600" dirty="0" smtClean="0">
              <a:solidFill>
                <a:schemeClr val="tx1">
                  <a:lumMod val="75000"/>
                  <a:lumOff val="25000"/>
                </a:schemeClr>
              </a:solidFill>
              <a:latin typeface="Verdana" pitchFamily="34" charset="0"/>
              <a:ea typeface="Verdana" pitchFamily="34" charset="0"/>
              <a:cs typeface="Verdana" pitchFamily="34" charset="0"/>
            </a:endParaRPr>
          </a:p>
          <a:p>
            <a:pPr marL="342900" indent="-342900" eaLnBrk="1" hangingPunct="1">
              <a:lnSpc>
                <a:spcPct val="150000"/>
              </a:lnSpc>
              <a:buFont typeface="Arial" charset="0"/>
              <a:buAutoNum type="arabicPeriod"/>
              <a:defRPr/>
            </a:pPr>
            <a:r>
              <a:rPr lang="es-CL" sz="1800" dirty="0" smtClean="0">
                <a:solidFill>
                  <a:schemeClr val="tx1">
                    <a:lumMod val="75000"/>
                    <a:lumOff val="25000"/>
                  </a:schemeClr>
                </a:solidFill>
                <a:latin typeface="Verdana" pitchFamily="34" charset="0"/>
                <a:ea typeface="Verdana" pitchFamily="34" charset="0"/>
                <a:cs typeface="Verdana" pitchFamily="34" charset="0"/>
              </a:rPr>
              <a:t>Ejes del Trabajo Actual</a:t>
            </a:r>
          </a:p>
          <a:p>
            <a:pPr marL="342900" indent="-342900" eaLnBrk="1" hangingPunct="1">
              <a:lnSpc>
                <a:spcPct val="150000"/>
              </a:lnSpc>
              <a:buFont typeface="Arial" charset="0"/>
              <a:buAutoNum type="arabicPeriod"/>
              <a:defRPr/>
            </a:pPr>
            <a:endParaRPr lang="es-CL" sz="600" dirty="0">
              <a:solidFill>
                <a:schemeClr val="tx1">
                  <a:lumMod val="75000"/>
                  <a:lumOff val="25000"/>
                </a:schemeClr>
              </a:solidFill>
              <a:latin typeface="Verdana" pitchFamily="34" charset="0"/>
              <a:ea typeface="Verdana" pitchFamily="34" charset="0"/>
              <a:cs typeface="Verdana" pitchFamily="34" charset="0"/>
            </a:endParaRPr>
          </a:p>
          <a:p>
            <a:pPr marL="342900" indent="-342900" eaLnBrk="1" hangingPunct="1">
              <a:lnSpc>
                <a:spcPct val="150000"/>
              </a:lnSpc>
              <a:buFont typeface="Arial" charset="0"/>
              <a:buAutoNum type="arabicPeriod"/>
              <a:defRPr/>
            </a:pPr>
            <a:r>
              <a:rPr lang="es-CL" sz="1800" dirty="0" smtClean="0">
                <a:solidFill>
                  <a:schemeClr val="tx1">
                    <a:lumMod val="75000"/>
                    <a:lumOff val="25000"/>
                  </a:schemeClr>
                </a:solidFill>
                <a:latin typeface="Verdana" pitchFamily="34" charset="0"/>
                <a:ea typeface="Verdana" pitchFamily="34" charset="0"/>
                <a:cs typeface="Verdana" pitchFamily="34" charset="0"/>
              </a:rPr>
              <a:t>Desafíos</a:t>
            </a:r>
          </a:p>
          <a:p>
            <a:pPr marL="342900" indent="-342900" eaLnBrk="1" hangingPunct="1">
              <a:lnSpc>
                <a:spcPct val="150000"/>
              </a:lnSpc>
              <a:buFont typeface="Arial" charset="0"/>
              <a:buAutoNum type="arabicPeriod"/>
              <a:defRPr/>
            </a:pPr>
            <a:endParaRPr lang="es-CL" sz="600" dirty="0" smtClean="0">
              <a:solidFill>
                <a:schemeClr val="tx1">
                  <a:lumMod val="75000"/>
                  <a:lumOff val="25000"/>
                </a:schemeClr>
              </a:solidFill>
              <a:latin typeface="Verdana" pitchFamily="34" charset="0"/>
              <a:ea typeface="Verdana" pitchFamily="34" charset="0"/>
              <a:cs typeface="Verdana" pitchFamily="34" charset="0"/>
            </a:endParaRPr>
          </a:p>
          <a:p>
            <a:pPr marL="342900" indent="-342900" eaLnBrk="1" hangingPunct="1">
              <a:lnSpc>
                <a:spcPct val="150000"/>
              </a:lnSpc>
              <a:buFont typeface="Arial" charset="0"/>
              <a:buAutoNum type="arabicPeriod"/>
              <a:defRPr/>
            </a:pPr>
            <a:r>
              <a:rPr lang="es-CL" sz="1800" dirty="0" smtClean="0">
                <a:solidFill>
                  <a:schemeClr val="tx1">
                    <a:lumMod val="75000"/>
                    <a:lumOff val="25000"/>
                  </a:schemeClr>
                </a:solidFill>
                <a:latin typeface="Verdana" pitchFamily="34" charset="0"/>
                <a:ea typeface="Verdana" pitchFamily="34" charset="0"/>
                <a:cs typeface="Verdana" pitchFamily="34" charset="0"/>
              </a:rPr>
              <a:t>Reflexiones Finales</a:t>
            </a:r>
            <a:endParaRPr lang="es-CL" sz="1800" dirty="0">
              <a:solidFill>
                <a:schemeClr val="tx1">
                  <a:lumMod val="75000"/>
                  <a:lumOff val="25000"/>
                </a:schemeClr>
              </a:solidFill>
              <a:latin typeface="Verdana" pitchFamily="34" charset="0"/>
              <a:ea typeface="Verdana" pitchFamily="34" charset="0"/>
              <a:cs typeface="Verdana" pitchFamily="34" charset="0"/>
            </a:endParaRPr>
          </a:p>
        </p:txBody>
      </p:sp>
      <p:pic>
        <p:nvPicPr>
          <p:cNvPr id="35844" name="Picture 13" descr="Complemento-Logo-Gobierno-160x14px.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06400" y="0"/>
            <a:ext cx="20320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5" name="5 Rectángulo"/>
          <p:cNvSpPr>
            <a:spLocks noChangeArrowheads="1"/>
          </p:cNvSpPr>
          <p:nvPr/>
        </p:nvSpPr>
        <p:spPr bwMode="auto">
          <a:xfrm>
            <a:off x="3295650" y="387350"/>
            <a:ext cx="55435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lgn="just"/>
            <a:r>
              <a:rPr lang="es-CL" b="1">
                <a:solidFill>
                  <a:srgbClr val="00A79D"/>
                </a:solidFill>
                <a:latin typeface="Verdana" pitchFamily="34" charset="0"/>
              </a:rPr>
              <a:t>CONTENIDOS</a:t>
            </a:r>
          </a:p>
        </p:txBody>
      </p:sp>
      <p:sp>
        <p:nvSpPr>
          <p:cNvPr id="6" name="5 Rectángulo"/>
          <p:cNvSpPr/>
          <p:nvPr/>
        </p:nvSpPr>
        <p:spPr>
          <a:xfrm>
            <a:off x="3172820" y="4285397"/>
            <a:ext cx="5172075" cy="450376"/>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p>
        </p:txBody>
      </p:sp>
    </p:spTree>
    <p:extLst>
      <p:ext uri="{BB962C8B-B14F-4D97-AF65-F5344CB8AC3E}">
        <p14:creationId xmlns:p14="http://schemas.microsoft.com/office/powerpoint/2010/main" val="40021428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ontent Placeholder 13"/>
          <p:cNvSpPr>
            <a:spLocks noGrp="1"/>
          </p:cNvSpPr>
          <p:nvPr>
            <p:ph sz="quarter" idx="12"/>
          </p:nvPr>
        </p:nvSpPr>
        <p:spPr bwMode="auto">
          <a:xfrm>
            <a:off x="238125" y="265113"/>
            <a:ext cx="8501063" cy="7477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ctr" fontAlgn="base">
              <a:spcAft>
                <a:spcPct val="0"/>
              </a:spcAft>
              <a:buFont typeface="Arial" charset="0"/>
              <a:buNone/>
            </a:pPr>
            <a:r>
              <a:rPr lang="es-CL" altLang="es-CL" u="sng" dirty="0" smtClean="0">
                <a:solidFill>
                  <a:srgbClr val="00A79D"/>
                </a:solidFill>
                <a:latin typeface="Verdana" pitchFamily="34" charset="0"/>
                <a:ea typeface="MS PGothic" pitchFamily="34" charset="-128"/>
              </a:rPr>
              <a:t>Principios Generales de un Sistema de Regulación de DM </a:t>
            </a:r>
          </a:p>
        </p:txBody>
      </p:sp>
      <p:sp>
        <p:nvSpPr>
          <p:cNvPr id="7" name="Abrir llave 11"/>
          <p:cNvSpPr>
            <a:spLocks/>
          </p:cNvSpPr>
          <p:nvPr/>
        </p:nvSpPr>
        <p:spPr bwMode="auto">
          <a:xfrm>
            <a:off x="1828800" y="1293813"/>
            <a:ext cx="327025" cy="3417887"/>
          </a:xfrm>
          <a:prstGeom prst="leftBrace">
            <a:avLst>
              <a:gd name="adj1" fmla="val 116496"/>
              <a:gd name="adj2" fmla="val 50000"/>
            </a:avLst>
          </a:prstGeom>
          <a:noFill/>
          <a:ln w="25400">
            <a:solidFill>
              <a:schemeClr val="tx1">
                <a:lumMod val="65000"/>
                <a:lumOff val="35000"/>
              </a:schemeClr>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p>
            <a:pPr algn="ctr">
              <a:defRPr/>
            </a:pPr>
            <a:endParaRPr lang="es-CO">
              <a:latin typeface="+mn-lt"/>
            </a:endParaRPr>
          </a:p>
        </p:txBody>
      </p:sp>
      <p:sp>
        <p:nvSpPr>
          <p:cNvPr id="8" name="CuadroTexto 15"/>
          <p:cNvSpPr txBox="1">
            <a:spLocks noChangeArrowheads="1"/>
          </p:cNvSpPr>
          <p:nvPr/>
        </p:nvSpPr>
        <p:spPr bwMode="auto">
          <a:xfrm>
            <a:off x="176213" y="2532598"/>
            <a:ext cx="1649412" cy="584775"/>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a:noFill/>
          </a:ln>
          <a:extLst/>
        </p:spPr>
        <p:txBody>
          <a:bodyPr>
            <a:spAutoFit/>
          </a:bodyPr>
          <a:lstStyle>
            <a:lvl1pPr>
              <a:defRPr sz="2400">
                <a:solidFill>
                  <a:schemeClr val="tx1"/>
                </a:solidFill>
                <a:latin typeface="Calibri" pitchFamily="34" charset="0"/>
                <a:ea typeface="MS PGothic" pitchFamily="34" charset="-128"/>
              </a:defRPr>
            </a:lvl1pPr>
            <a:lvl2pPr marL="742950" indent="-285750">
              <a:defRPr sz="2400">
                <a:solidFill>
                  <a:schemeClr val="tx1"/>
                </a:solidFill>
                <a:latin typeface="Calibri" pitchFamily="34" charset="0"/>
                <a:ea typeface="MS PGothic" pitchFamily="34" charset="-128"/>
              </a:defRPr>
            </a:lvl2pPr>
            <a:lvl3pPr marL="1143000" indent="-228600">
              <a:defRPr sz="2400">
                <a:solidFill>
                  <a:schemeClr val="tx1"/>
                </a:solidFill>
                <a:latin typeface="Calibri" pitchFamily="34" charset="0"/>
                <a:ea typeface="MS PGothic" pitchFamily="34" charset="-128"/>
              </a:defRPr>
            </a:lvl3pPr>
            <a:lvl4pPr marL="1600200" indent="-228600">
              <a:defRPr sz="2400">
                <a:solidFill>
                  <a:schemeClr val="tx1"/>
                </a:solidFill>
                <a:latin typeface="Calibri" pitchFamily="34" charset="0"/>
                <a:ea typeface="MS PGothic" pitchFamily="34" charset="-128"/>
              </a:defRPr>
            </a:lvl4pPr>
            <a:lvl5pPr marL="2057400" indent="-22860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a:defRPr/>
            </a:pPr>
            <a:r>
              <a:rPr lang="es-CO" sz="1600" b="1" dirty="0" smtClean="0">
                <a:solidFill>
                  <a:schemeClr val="tx1">
                    <a:lumMod val="65000"/>
                    <a:lumOff val="35000"/>
                  </a:schemeClr>
                </a:solidFill>
                <a:latin typeface="Verdana" pitchFamily="34" charset="0"/>
                <a:ea typeface="Verdana" pitchFamily="34" charset="0"/>
                <a:cs typeface="Verdana" pitchFamily="34" charset="0"/>
              </a:rPr>
              <a:t>Requisitos </a:t>
            </a:r>
            <a:endParaRPr lang="es-CO" sz="1600" b="1" dirty="0">
              <a:solidFill>
                <a:schemeClr val="tx1">
                  <a:lumMod val="65000"/>
                  <a:lumOff val="35000"/>
                </a:schemeClr>
              </a:solidFill>
              <a:latin typeface="Verdana" pitchFamily="34" charset="0"/>
              <a:ea typeface="Verdana" pitchFamily="34" charset="0"/>
              <a:cs typeface="Verdana" pitchFamily="34" charset="0"/>
            </a:endParaRPr>
          </a:p>
          <a:p>
            <a:pPr>
              <a:defRPr/>
            </a:pPr>
            <a:r>
              <a:rPr lang="es-CO" sz="1600" b="1" dirty="0">
                <a:solidFill>
                  <a:schemeClr val="tx1">
                    <a:lumMod val="65000"/>
                    <a:lumOff val="35000"/>
                  </a:schemeClr>
                </a:solidFill>
                <a:latin typeface="Verdana" pitchFamily="34" charset="0"/>
                <a:ea typeface="Verdana" pitchFamily="34" charset="0"/>
                <a:cs typeface="Verdana" pitchFamily="34" charset="0"/>
              </a:rPr>
              <a:t>R</a:t>
            </a:r>
            <a:r>
              <a:rPr lang="es-CO" sz="1600" b="1" dirty="0" smtClean="0">
                <a:solidFill>
                  <a:schemeClr val="tx1">
                    <a:lumMod val="65000"/>
                    <a:lumOff val="35000"/>
                  </a:schemeClr>
                </a:solidFill>
                <a:latin typeface="Verdana" pitchFamily="34" charset="0"/>
                <a:ea typeface="Verdana" pitchFamily="34" charset="0"/>
                <a:cs typeface="Verdana" pitchFamily="34" charset="0"/>
              </a:rPr>
              <a:t>egulatorios</a:t>
            </a:r>
            <a:endParaRPr lang="es-CO" sz="1600" b="1" dirty="0">
              <a:solidFill>
                <a:schemeClr val="tx1">
                  <a:lumMod val="65000"/>
                  <a:lumOff val="35000"/>
                </a:schemeClr>
              </a:solidFill>
              <a:latin typeface="Verdana" pitchFamily="34" charset="0"/>
              <a:ea typeface="Verdana" pitchFamily="34" charset="0"/>
              <a:cs typeface="Verdana" pitchFamily="34" charset="0"/>
            </a:endParaRPr>
          </a:p>
        </p:txBody>
      </p:sp>
      <p:sp>
        <p:nvSpPr>
          <p:cNvPr id="9" name="CuadroTexto 18"/>
          <p:cNvSpPr txBox="1">
            <a:spLocks noChangeArrowheads="1"/>
          </p:cNvSpPr>
          <p:nvPr/>
        </p:nvSpPr>
        <p:spPr bwMode="auto">
          <a:xfrm>
            <a:off x="2185988" y="1254125"/>
            <a:ext cx="16478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pitchFamily="34" charset="0"/>
                <a:ea typeface="MS PGothic" pitchFamily="34" charset="-128"/>
              </a:defRPr>
            </a:lvl1pPr>
            <a:lvl2pPr marL="742950" indent="-285750">
              <a:defRPr sz="2400">
                <a:solidFill>
                  <a:schemeClr val="tx1"/>
                </a:solidFill>
                <a:latin typeface="Calibri" pitchFamily="34" charset="0"/>
                <a:ea typeface="MS PGothic" pitchFamily="34" charset="-128"/>
              </a:defRPr>
            </a:lvl2pPr>
            <a:lvl3pPr marL="1143000" indent="-228600">
              <a:defRPr sz="2400">
                <a:solidFill>
                  <a:schemeClr val="tx1"/>
                </a:solidFill>
                <a:latin typeface="Calibri" pitchFamily="34" charset="0"/>
                <a:ea typeface="MS PGothic" pitchFamily="34" charset="-128"/>
              </a:defRPr>
            </a:lvl3pPr>
            <a:lvl4pPr marL="1600200" indent="-228600">
              <a:defRPr sz="2400">
                <a:solidFill>
                  <a:schemeClr val="tx1"/>
                </a:solidFill>
                <a:latin typeface="Calibri" pitchFamily="34" charset="0"/>
                <a:ea typeface="MS PGothic" pitchFamily="34" charset="-128"/>
              </a:defRPr>
            </a:lvl4pPr>
            <a:lvl5pPr marL="2057400" indent="-22860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a:defRPr/>
            </a:pPr>
            <a:r>
              <a:rPr lang="es-CO" sz="1600" b="1" dirty="0">
                <a:solidFill>
                  <a:schemeClr val="tx1">
                    <a:lumMod val="65000"/>
                    <a:lumOff val="35000"/>
                  </a:schemeClr>
                </a:solidFill>
                <a:latin typeface="Verdana" pitchFamily="34" charset="0"/>
                <a:ea typeface="Verdana" pitchFamily="34" charset="0"/>
                <a:cs typeface="Verdana" pitchFamily="34" charset="0"/>
              </a:rPr>
              <a:t>Mayores</a:t>
            </a:r>
            <a:r>
              <a:rPr lang="es-CO" sz="1800" dirty="0"/>
              <a:t> </a:t>
            </a:r>
          </a:p>
        </p:txBody>
      </p:sp>
      <p:sp>
        <p:nvSpPr>
          <p:cNvPr id="10" name="CuadroTexto 19"/>
          <p:cNvSpPr txBox="1">
            <a:spLocks noChangeArrowheads="1"/>
          </p:cNvSpPr>
          <p:nvPr/>
        </p:nvSpPr>
        <p:spPr bwMode="auto">
          <a:xfrm>
            <a:off x="2209800" y="4310063"/>
            <a:ext cx="16494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pitchFamily="34" charset="0"/>
                <a:ea typeface="MS PGothic" pitchFamily="34" charset="-128"/>
              </a:defRPr>
            </a:lvl1pPr>
            <a:lvl2pPr marL="742950" indent="-285750">
              <a:defRPr sz="2400">
                <a:solidFill>
                  <a:schemeClr val="tx1"/>
                </a:solidFill>
                <a:latin typeface="Calibri" pitchFamily="34" charset="0"/>
                <a:ea typeface="MS PGothic" pitchFamily="34" charset="-128"/>
              </a:defRPr>
            </a:lvl2pPr>
            <a:lvl3pPr marL="1143000" indent="-228600">
              <a:defRPr sz="2400">
                <a:solidFill>
                  <a:schemeClr val="tx1"/>
                </a:solidFill>
                <a:latin typeface="Calibri" pitchFamily="34" charset="0"/>
                <a:ea typeface="MS PGothic" pitchFamily="34" charset="-128"/>
              </a:defRPr>
            </a:lvl3pPr>
            <a:lvl4pPr marL="1600200" indent="-228600">
              <a:defRPr sz="2400">
                <a:solidFill>
                  <a:schemeClr val="tx1"/>
                </a:solidFill>
                <a:latin typeface="Calibri" pitchFamily="34" charset="0"/>
                <a:ea typeface="MS PGothic" pitchFamily="34" charset="-128"/>
              </a:defRPr>
            </a:lvl4pPr>
            <a:lvl5pPr marL="2057400" indent="-22860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a:defRPr/>
            </a:pPr>
            <a:r>
              <a:rPr lang="es-CO" sz="1600" b="1" dirty="0">
                <a:solidFill>
                  <a:schemeClr val="tx1">
                    <a:lumMod val="65000"/>
                    <a:lumOff val="35000"/>
                  </a:schemeClr>
                </a:solidFill>
                <a:latin typeface="Verdana" pitchFamily="34" charset="0"/>
                <a:ea typeface="Verdana" pitchFamily="34" charset="0"/>
                <a:cs typeface="Verdana" pitchFamily="34" charset="0"/>
              </a:rPr>
              <a:t>Menores</a:t>
            </a:r>
          </a:p>
        </p:txBody>
      </p:sp>
      <p:grpSp>
        <p:nvGrpSpPr>
          <p:cNvPr id="27655" name="Grupo 17"/>
          <p:cNvGrpSpPr>
            <a:grpSpLocks/>
          </p:cNvGrpSpPr>
          <p:nvPr/>
        </p:nvGrpSpPr>
        <p:grpSpPr bwMode="auto">
          <a:xfrm>
            <a:off x="3414713" y="744538"/>
            <a:ext cx="3843337" cy="3589337"/>
            <a:chOff x="3452130" y="1574362"/>
            <a:chExt cx="4365179" cy="4253105"/>
          </a:xfrm>
        </p:grpSpPr>
        <p:grpSp>
          <p:nvGrpSpPr>
            <p:cNvPr id="27712" name="Grupo 10"/>
            <p:cNvGrpSpPr>
              <a:grpSpLocks/>
            </p:cNvGrpSpPr>
            <p:nvPr/>
          </p:nvGrpSpPr>
          <p:grpSpPr bwMode="auto">
            <a:xfrm>
              <a:off x="3592282" y="1802905"/>
              <a:ext cx="4103924" cy="3827264"/>
              <a:chOff x="2985409" y="1544835"/>
              <a:chExt cx="4103924" cy="3827264"/>
            </a:xfrm>
          </p:grpSpPr>
          <p:cxnSp>
            <p:nvCxnSpPr>
              <p:cNvPr id="15" name="Conector angular 3"/>
              <p:cNvCxnSpPr>
                <a:cxnSpLocks noChangeShapeType="1"/>
              </p:cNvCxnSpPr>
              <p:nvPr/>
            </p:nvCxnSpPr>
            <p:spPr bwMode="auto">
              <a:xfrm rot="5400000" flipH="1" flipV="1">
                <a:off x="4779648" y="2564085"/>
                <a:ext cx="1534955" cy="1029541"/>
              </a:xfrm>
              <a:prstGeom prst="bentConnector3">
                <a:avLst>
                  <a:gd name="adj1" fmla="val 50000"/>
                </a:avLst>
              </a:prstGeom>
              <a:noFill/>
              <a:ln w="25400">
                <a:solidFill>
                  <a:srgbClr val="00A79D"/>
                </a:solidFill>
                <a:miter lim="800000"/>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16" name="Conector angular 8"/>
              <p:cNvCxnSpPr>
                <a:cxnSpLocks noChangeShapeType="1"/>
              </p:cNvCxnSpPr>
              <p:nvPr/>
            </p:nvCxnSpPr>
            <p:spPr bwMode="auto">
              <a:xfrm rot="5400000" flipH="1" flipV="1">
                <a:off x="2733187" y="4089637"/>
                <a:ext cx="1534955" cy="1029540"/>
              </a:xfrm>
              <a:prstGeom prst="bentConnector3">
                <a:avLst>
                  <a:gd name="adj1" fmla="val 50000"/>
                </a:avLst>
              </a:prstGeom>
              <a:noFill/>
              <a:ln w="25400">
                <a:solidFill>
                  <a:srgbClr val="00A79D"/>
                </a:solidFill>
                <a:miter lim="800000"/>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17" name="Conector angular 9"/>
              <p:cNvCxnSpPr>
                <a:cxnSpLocks noChangeShapeType="1"/>
              </p:cNvCxnSpPr>
              <p:nvPr/>
            </p:nvCxnSpPr>
            <p:spPr bwMode="auto">
              <a:xfrm rot="5400000" flipH="1" flipV="1">
                <a:off x="3749166" y="3323100"/>
                <a:ext cx="1536836" cy="1029540"/>
              </a:xfrm>
              <a:prstGeom prst="bentConnector3">
                <a:avLst>
                  <a:gd name="adj1" fmla="val 50000"/>
                </a:avLst>
              </a:prstGeom>
              <a:noFill/>
              <a:ln w="25400">
                <a:solidFill>
                  <a:srgbClr val="00A79D"/>
                </a:solidFill>
                <a:miter lim="800000"/>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18" name="Conector angular 14"/>
              <p:cNvCxnSpPr>
                <a:cxnSpLocks noChangeShapeType="1"/>
              </p:cNvCxnSpPr>
              <p:nvPr/>
            </p:nvCxnSpPr>
            <p:spPr bwMode="auto">
              <a:xfrm rot="5400000" flipH="1" flipV="1">
                <a:off x="5808287" y="1797510"/>
                <a:ext cx="1534955" cy="1027737"/>
              </a:xfrm>
              <a:prstGeom prst="bentConnector3">
                <a:avLst>
                  <a:gd name="adj1" fmla="val 50000"/>
                </a:avLst>
              </a:prstGeom>
              <a:noFill/>
              <a:ln w="25400">
                <a:solidFill>
                  <a:srgbClr val="00A79D"/>
                </a:solidFill>
                <a:miter lim="800000"/>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grpSp>
        <p:sp>
          <p:nvSpPr>
            <p:cNvPr id="13" name="Rectángulo 16"/>
            <p:cNvSpPr/>
            <p:nvPr/>
          </p:nvSpPr>
          <p:spPr>
            <a:xfrm>
              <a:off x="3452130" y="4695061"/>
              <a:ext cx="241608" cy="1132406"/>
            </a:xfrm>
            <a:prstGeom prst="rect">
              <a:avLst/>
            </a:prstGeom>
            <a:solidFill>
              <a:schemeClr val="bg1"/>
            </a:solidFill>
            <a:ln>
              <a:solidFill>
                <a:srgbClr val="00A79D"/>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O"/>
            </a:p>
          </p:txBody>
        </p:sp>
        <p:sp>
          <p:nvSpPr>
            <p:cNvPr id="14" name="Rectángulo 26"/>
            <p:cNvSpPr/>
            <p:nvPr/>
          </p:nvSpPr>
          <p:spPr>
            <a:xfrm>
              <a:off x="7575701" y="1574362"/>
              <a:ext cx="241608" cy="1132406"/>
            </a:xfrm>
            <a:prstGeom prst="rect">
              <a:avLst/>
            </a:prstGeom>
            <a:solidFill>
              <a:schemeClr val="bg1"/>
            </a:solidFill>
            <a:ln>
              <a:solidFill>
                <a:srgbClr val="00A79D"/>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CO"/>
            </a:p>
          </p:txBody>
        </p:sp>
      </p:grpSp>
      <p:sp>
        <p:nvSpPr>
          <p:cNvPr id="27656" name="CuadroTexto 21"/>
          <p:cNvSpPr txBox="1">
            <a:spLocks noChangeArrowheads="1"/>
          </p:cNvSpPr>
          <p:nvPr/>
        </p:nvSpPr>
        <p:spPr bwMode="auto">
          <a:xfrm>
            <a:off x="3538538" y="3590925"/>
            <a:ext cx="95091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CO" b="1">
                <a:solidFill>
                  <a:srgbClr val="00A79D"/>
                </a:solidFill>
                <a:latin typeface="Verdana" pitchFamily="34" charset="0"/>
              </a:rPr>
              <a:t>I  </a:t>
            </a:r>
          </a:p>
          <a:p>
            <a:pPr algn="ctr" eaLnBrk="1" hangingPunct="1"/>
            <a:r>
              <a:rPr lang="es-CO">
                <a:solidFill>
                  <a:srgbClr val="00A79D"/>
                </a:solidFill>
                <a:latin typeface="Verdana" pitchFamily="34" charset="0"/>
              </a:rPr>
              <a:t>ó</a:t>
            </a:r>
          </a:p>
          <a:p>
            <a:pPr algn="ctr" eaLnBrk="1" hangingPunct="1"/>
            <a:r>
              <a:rPr lang="es-CO" b="1">
                <a:solidFill>
                  <a:srgbClr val="00A79D"/>
                </a:solidFill>
                <a:latin typeface="Verdana" pitchFamily="34" charset="0"/>
              </a:rPr>
              <a:t>A</a:t>
            </a:r>
          </a:p>
        </p:txBody>
      </p:sp>
      <p:sp>
        <p:nvSpPr>
          <p:cNvPr id="27657" name="CuadroTexto 21"/>
          <p:cNvSpPr txBox="1">
            <a:spLocks noChangeArrowheads="1"/>
          </p:cNvSpPr>
          <p:nvPr/>
        </p:nvSpPr>
        <p:spPr bwMode="auto">
          <a:xfrm>
            <a:off x="4502150" y="3003550"/>
            <a:ext cx="950913"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CO" b="1">
                <a:solidFill>
                  <a:srgbClr val="00A79D"/>
                </a:solidFill>
                <a:latin typeface="Verdana" pitchFamily="34" charset="0"/>
              </a:rPr>
              <a:t>II </a:t>
            </a:r>
          </a:p>
          <a:p>
            <a:pPr algn="ctr" eaLnBrk="1" hangingPunct="1"/>
            <a:r>
              <a:rPr lang="es-CO">
                <a:solidFill>
                  <a:srgbClr val="00A79D"/>
                </a:solidFill>
                <a:latin typeface="Verdana" pitchFamily="34" charset="0"/>
              </a:rPr>
              <a:t>ó</a:t>
            </a:r>
          </a:p>
          <a:p>
            <a:pPr algn="ctr" eaLnBrk="1" hangingPunct="1"/>
            <a:r>
              <a:rPr lang="es-CO" b="1">
                <a:solidFill>
                  <a:srgbClr val="00A79D"/>
                </a:solidFill>
                <a:latin typeface="Verdana" pitchFamily="34" charset="0"/>
              </a:rPr>
              <a:t>B</a:t>
            </a:r>
          </a:p>
        </p:txBody>
      </p:sp>
      <p:sp>
        <p:nvSpPr>
          <p:cNvPr id="27658" name="CuadroTexto 21"/>
          <p:cNvSpPr txBox="1">
            <a:spLocks noChangeArrowheads="1"/>
          </p:cNvSpPr>
          <p:nvPr/>
        </p:nvSpPr>
        <p:spPr bwMode="auto">
          <a:xfrm>
            <a:off x="5340350" y="2357438"/>
            <a:ext cx="9509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CO" b="1">
                <a:solidFill>
                  <a:srgbClr val="00A79D"/>
                </a:solidFill>
                <a:latin typeface="Verdana" pitchFamily="34" charset="0"/>
              </a:rPr>
              <a:t>III </a:t>
            </a:r>
          </a:p>
          <a:p>
            <a:pPr algn="ctr" eaLnBrk="1" hangingPunct="1"/>
            <a:r>
              <a:rPr lang="es-CO">
                <a:solidFill>
                  <a:srgbClr val="00A79D"/>
                </a:solidFill>
                <a:latin typeface="Verdana" pitchFamily="34" charset="0"/>
              </a:rPr>
              <a:t>ó</a:t>
            </a:r>
          </a:p>
          <a:p>
            <a:pPr algn="ctr" eaLnBrk="1" hangingPunct="1"/>
            <a:r>
              <a:rPr lang="es-CO" b="1">
                <a:solidFill>
                  <a:srgbClr val="00A79D"/>
                </a:solidFill>
                <a:latin typeface="Verdana" pitchFamily="34" charset="0"/>
              </a:rPr>
              <a:t>C</a:t>
            </a:r>
          </a:p>
        </p:txBody>
      </p:sp>
      <p:sp>
        <p:nvSpPr>
          <p:cNvPr id="27659" name="CuadroTexto 21"/>
          <p:cNvSpPr txBox="1">
            <a:spLocks noChangeArrowheads="1"/>
          </p:cNvSpPr>
          <p:nvPr/>
        </p:nvSpPr>
        <p:spPr bwMode="auto">
          <a:xfrm>
            <a:off x="6246813" y="1698625"/>
            <a:ext cx="95091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CO" b="1">
                <a:solidFill>
                  <a:srgbClr val="00A79D"/>
                </a:solidFill>
                <a:latin typeface="Verdana" pitchFamily="34" charset="0"/>
              </a:rPr>
              <a:t>IV </a:t>
            </a:r>
          </a:p>
          <a:p>
            <a:pPr algn="ctr" eaLnBrk="1" hangingPunct="1"/>
            <a:r>
              <a:rPr lang="es-CO">
                <a:solidFill>
                  <a:srgbClr val="00A79D"/>
                </a:solidFill>
                <a:latin typeface="Verdana" pitchFamily="34" charset="0"/>
              </a:rPr>
              <a:t>ó</a:t>
            </a:r>
          </a:p>
          <a:p>
            <a:pPr algn="ctr" eaLnBrk="1" hangingPunct="1"/>
            <a:r>
              <a:rPr lang="es-CO" b="1">
                <a:solidFill>
                  <a:srgbClr val="00A79D"/>
                </a:solidFill>
                <a:latin typeface="Verdana" pitchFamily="34" charset="0"/>
              </a:rPr>
              <a:t>D</a:t>
            </a:r>
          </a:p>
        </p:txBody>
      </p:sp>
      <p:pic>
        <p:nvPicPr>
          <p:cNvPr id="2766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29488" y="1182688"/>
            <a:ext cx="288925" cy="1493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66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05175" y="3992563"/>
            <a:ext cx="304800" cy="180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 name="Abrir llave 29"/>
          <p:cNvSpPr>
            <a:spLocks/>
          </p:cNvSpPr>
          <p:nvPr/>
        </p:nvSpPr>
        <p:spPr bwMode="auto">
          <a:xfrm rot="-5400000">
            <a:off x="5595144" y="2547144"/>
            <a:ext cx="231775" cy="4202113"/>
          </a:xfrm>
          <a:prstGeom prst="leftBrace">
            <a:avLst>
              <a:gd name="adj1" fmla="val 8289"/>
              <a:gd name="adj2" fmla="val 47407"/>
            </a:avLst>
          </a:prstGeom>
          <a:noFill/>
          <a:ln w="25400">
            <a:solidFill>
              <a:srgbClr val="00A79D"/>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p>
            <a:pPr algn="ctr">
              <a:defRPr/>
            </a:pPr>
            <a:endParaRPr lang="es-CO">
              <a:solidFill>
                <a:srgbClr val="00A79D"/>
              </a:solidFill>
              <a:latin typeface="+mn-lt"/>
            </a:endParaRPr>
          </a:p>
        </p:txBody>
      </p:sp>
      <p:sp>
        <p:nvSpPr>
          <p:cNvPr id="27663" name="CuadroTexto 20"/>
          <p:cNvSpPr txBox="1">
            <a:spLocks noChangeArrowheads="1"/>
          </p:cNvSpPr>
          <p:nvPr/>
        </p:nvSpPr>
        <p:spPr bwMode="auto">
          <a:xfrm>
            <a:off x="4787900" y="4764088"/>
            <a:ext cx="164941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s-CO" sz="1600" b="1">
                <a:solidFill>
                  <a:srgbClr val="00A79D"/>
                </a:solidFill>
                <a:latin typeface="Verdana" pitchFamily="34" charset="0"/>
              </a:rPr>
              <a:t>Clase de DM</a:t>
            </a:r>
          </a:p>
        </p:txBody>
      </p:sp>
      <p:graphicFrame>
        <p:nvGraphicFramePr>
          <p:cNvPr id="28" name="27 Tabla"/>
          <p:cNvGraphicFramePr>
            <a:graphicFrameLocks noGrp="1"/>
          </p:cNvGraphicFramePr>
          <p:nvPr/>
        </p:nvGraphicFramePr>
        <p:xfrm>
          <a:off x="1368425" y="5103813"/>
          <a:ext cx="1574800" cy="1624012"/>
        </p:xfrm>
        <a:graphic>
          <a:graphicData uri="http://schemas.openxmlformats.org/drawingml/2006/table">
            <a:tbl>
              <a:tblPr firstRow="1" bandRow="1">
                <a:tableStyleId>{5C22544A-7EE6-4342-B048-85BDC9FD1C3A}</a:tableStyleId>
              </a:tblPr>
              <a:tblGrid>
                <a:gridCol w="618958"/>
                <a:gridCol w="955842"/>
              </a:tblGrid>
              <a:tr h="217081">
                <a:tc gridSpan="2">
                  <a:txBody>
                    <a:bodyPr/>
                    <a:lstStyle/>
                    <a:p>
                      <a:r>
                        <a:rPr lang="es-CL" sz="800" dirty="0" smtClean="0">
                          <a:latin typeface="Verdana" pitchFamily="34" charset="0"/>
                          <a:ea typeface="Verdana" pitchFamily="34" charset="0"/>
                          <a:cs typeface="Verdana" pitchFamily="34" charset="0"/>
                        </a:rPr>
                        <a:t>DM</a:t>
                      </a:r>
                      <a:endParaRPr lang="es-CL" sz="800" dirty="0">
                        <a:latin typeface="Verdana" pitchFamily="34" charset="0"/>
                        <a:ea typeface="Verdana" pitchFamily="34" charset="0"/>
                        <a:cs typeface="Verdana" pitchFamily="34" charset="0"/>
                      </a:endParaRPr>
                    </a:p>
                  </a:txBody>
                  <a:tcPr marL="91429" marR="91429" marT="45707" marB="45707">
                    <a:solidFill>
                      <a:srgbClr val="00A79D"/>
                    </a:solidFill>
                  </a:tcPr>
                </a:tc>
                <a:tc hMerge="1">
                  <a:txBody>
                    <a:bodyPr/>
                    <a:lstStyle/>
                    <a:p>
                      <a:endParaRPr lang="es-CL" dirty="0"/>
                    </a:p>
                  </a:txBody>
                  <a:tcPr/>
                </a:tc>
              </a:tr>
              <a:tr h="341128">
                <a:tc>
                  <a:txBody>
                    <a:bodyPr/>
                    <a:lstStyle/>
                    <a:p>
                      <a:r>
                        <a:rPr lang="es-CL" sz="800" b="1" dirty="0" smtClean="0">
                          <a:solidFill>
                            <a:schemeClr val="tx1">
                              <a:lumMod val="65000"/>
                              <a:lumOff val="35000"/>
                            </a:schemeClr>
                          </a:solidFill>
                          <a:latin typeface="Verdana" pitchFamily="34" charset="0"/>
                          <a:ea typeface="Verdana" pitchFamily="34" charset="0"/>
                          <a:cs typeface="Verdana" pitchFamily="34" charset="0"/>
                        </a:rPr>
                        <a:t>Clase</a:t>
                      </a:r>
                      <a:endParaRPr lang="es-CL" sz="800" b="1" dirty="0">
                        <a:solidFill>
                          <a:schemeClr val="tx1">
                            <a:lumMod val="65000"/>
                            <a:lumOff val="35000"/>
                          </a:schemeClr>
                        </a:solidFill>
                        <a:latin typeface="Verdana" pitchFamily="34" charset="0"/>
                        <a:ea typeface="Verdana" pitchFamily="34" charset="0"/>
                        <a:cs typeface="Verdana" pitchFamily="34" charset="0"/>
                      </a:endParaRPr>
                    </a:p>
                  </a:txBody>
                  <a:tcPr marL="91429" marR="91429" marT="45707" marB="45707"/>
                </a:tc>
                <a:tc>
                  <a:txBody>
                    <a:bodyPr/>
                    <a:lstStyle/>
                    <a:p>
                      <a:r>
                        <a:rPr lang="es-CL" sz="800" b="1" dirty="0" smtClean="0">
                          <a:solidFill>
                            <a:schemeClr val="tx1">
                              <a:lumMod val="65000"/>
                              <a:lumOff val="35000"/>
                            </a:schemeClr>
                          </a:solidFill>
                          <a:latin typeface="Verdana" pitchFamily="34" charset="0"/>
                          <a:ea typeface="Verdana" pitchFamily="34" charset="0"/>
                          <a:cs typeface="Verdana" pitchFamily="34" charset="0"/>
                        </a:rPr>
                        <a:t>Nivel de Riesgo</a:t>
                      </a:r>
                      <a:endParaRPr lang="es-CL" sz="800" b="1" dirty="0">
                        <a:solidFill>
                          <a:schemeClr val="tx1">
                            <a:lumMod val="65000"/>
                            <a:lumOff val="35000"/>
                          </a:schemeClr>
                        </a:solidFill>
                        <a:latin typeface="Verdana" pitchFamily="34" charset="0"/>
                        <a:ea typeface="Verdana" pitchFamily="34" charset="0"/>
                        <a:cs typeface="Verdana" pitchFamily="34" charset="0"/>
                      </a:endParaRPr>
                    </a:p>
                  </a:txBody>
                  <a:tcPr marL="91429" marR="91429" marT="45707" marB="45707"/>
                </a:tc>
              </a:tr>
              <a:tr h="231997">
                <a:tc>
                  <a:txBody>
                    <a:bodyPr/>
                    <a:lstStyle/>
                    <a:p>
                      <a:r>
                        <a:rPr lang="es-CL" sz="800" b="1" dirty="0" smtClean="0">
                          <a:solidFill>
                            <a:schemeClr val="tx1">
                              <a:lumMod val="65000"/>
                              <a:lumOff val="35000"/>
                            </a:schemeClr>
                          </a:solidFill>
                          <a:latin typeface="Verdana" pitchFamily="34" charset="0"/>
                          <a:ea typeface="Verdana" pitchFamily="34" charset="0"/>
                          <a:cs typeface="Verdana" pitchFamily="34" charset="0"/>
                        </a:rPr>
                        <a:t>I</a:t>
                      </a:r>
                      <a:endParaRPr lang="es-CL" sz="800" b="1" dirty="0">
                        <a:solidFill>
                          <a:schemeClr val="tx1">
                            <a:lumMod val="65000"/>
                            <a:lumOff val="35000"/>
                          </a:schemeClr>
                        </a:solidFill>
                        <a:latin typeface="Verdana" pitchFamily="34" charset="0"/>
                        <a:ea typeface="Verdana" pitchFamily="34" charset="0"/>
                        <a:cs typeface="Verdana" pitchFamily="34" charset="0"/>
                      </a:endParaRPr>
                    </a:p>
                  </a:txBody>
                  <a:tcPr marL="91429" marR="91429" marT="45707" marB="45707"/>
                </a:tc>
                <a:tc>
                  <a:txBody>
                    <a:bodyPr/>
                    <a:lstStyle/>
                    <a:p>
                      <a:r>
                        <a:rPr lang="es-CL" sz="800" b="1" dirty="0" smtClean="0">
                          <a:solidFill>
                            <a:schemeClr val="tx1">
                              <a:lumMod val="65000"/>
                              <a:lumOff val="35000"/>
                            </a:schemeClr>
                          </a:solidFill>
                          <a:latin typeface="Verdana" pitchFamily="34" charset="0"/>
                          <a:ea typeface="Verdana" pitchFamily="34" charset="0"/>
                          <a:cs typeface="Verdana" pitchFamily="34" charset="0"/>
                        </a:rPr>
                        <a:t>Menor</a:t>
                      </a:r>
                      <a:endParaRPr lang="es-CL" sz="800" b="1" dirty="0">
                        <a:solidFill>
                          <a:schemeClr val="tx1">
                            <a:lumMod val="65000"/>
                            <a:lumOff val="35000"/>
                          </a:schemeClr>
                        </a:solidFill>
                        <a:latin typeface="Verdana" pitchFamily="34" charset="0"/>
                        <a:ea typeface="Verdana" pitchFamily="34" charset="0"/>
                        <a:cs typeface="Verdana" pitchFamily="34" charset="0"/>
                      </a:endParaRPr>
                    </a:p>
                  </a:txBody>
                  <a:tcPr marL="91429" marR="91429" marT="45707" marB="45707"/>
                </a:tc>
              </a:tr>
              <a:tr h="308753">
                <a:tc>
                  <a:txBody>
                    <a:bodyPr/>
                    <a:lstStyle/>
                    <a:p>
                      <a:r>
                        <a:rPr lang="es-CL" sz="800" b="1" dirty="0" smtClean="0">
                          <a:solidFill>
                            <a:schemeClr val="tx1">
                              <a:lumMod val="65000"/>
                              <a:lumOff val="35000"/>
                            </a:schemeClr>
                          </a:solidFill>
                          <a:latin typeface="Verdana" pitchFamily="34" charset="0"/>
                          <a:ea typeface="Verdana" pitchFamily="34" charset="0"/>
                          <a:cs typeface="Verdana" pitchFamily="34" charset="0"/>
                        </a:rPr>
                        <a:t>II</a:t>
                      </a:r>
                      <a:endParaRPr lang="es-CL" sz="800" b="1" dirty="0">
                        <a:solidFill>
                          <a:schemeClr val="tx1">
                            <a:lumMod val="65000"/>
                            <a:lumOff val="35000"/>
                          </a:schemeClr>
                        </a:solidFill>
                        <a:latin typeface="Verdana" pitchFamily="34" charset="0"/>
                        <a:ea typeface="Verdana" pitchFamily="34" charset="0"/>
                        <a:cs typeface="Verdana" pitchFamily="34" charset="0"/>
                      </a:endParaRPr>
                    </a:p>
                  </a:txBody>
                  <a:tcPr marL="91429" marR="91429" marT="45707" marB="45707"/>
                </a:tc>
                <a:tc>
                  <a:txBody>
                    <a:bodyPr/>
                    <a:lstStyle/>
                    <a:p>
                      <a:r>
                        <a:rPr lang="es-CL" sz="800" b="1" dirty="0" smtClean="0">
                          <a:solidFill>
                            <a:schemeClr val="tx1">
                              <a:lumMod val="65000"/>
                              <a:lumOff val="35000"/>
                            </a:schemeClr>
                          </a:solidFill>
                          <a:latin typeface="Verdana" pitchFamily="34" charset="0"/>
                          <a:ea typeface="Verdana" pitchFamily="34" charset="0"/>
                          <a:cs typeface="Verdana" pitchFamily="34" charset="0"/>
                        </a:rPr>
                        <a:t>Bajo</a:t>
                      </a:r>
                      <a:endParaRPr lang="es-CL" sz="800" b="1" dirty="0">
                        <a:solidFill>
                          <a:schemeClr val="tx1">
                            <a:lumMod val="65000"/>
                            <a:lumOff val="35000"/>
                          </a:schemeClr>
                        </a:solidFill>
                        <a:latin typeface="Verdana" pitchFamily="34" charset="0"/>
                        <a:ea typeface="Verdana" pitchFamily="34" charset="0"/>
                        <a:cs typeface="Verdana" pitchFamily="34" charset="0"/>
                      </a:endParaRPr>
                    </a:p>
                  </a:txBody>
                  <a:tcPr marL="91429" marR="91429" marT="45707" marB="45707"/>
                </a:tc>
              </a:tr>
              <a:tr h="293056">
                <a:tc>
                  <a:txBody>
                    <a:bodyPr/>
                    <a:lstStyle/>
                    <a:p>
                      <a:r>
                        <a:rPr lang="es-CL" sz="800" b="1" dirty="0" smtClean="0">
                          <a:solidFill>
                            <a:schemeClr val="tx1">
                              <a:lumMod val="65000"/>
                              <a:lumOff val="35000"/>
                            </a:schemeClr>
                          </a:solidFill>
                          <a:latin typeface="Verdana" pitchFamily="34" charset="0"/>
                          <a:ea typeface="Verdana" pitchFamily="34" charset="0"/>
                          <a:cs typeface="Verdana" pitchFamily="34" charset="0"/>
                        </a:rPr>
                        <a:t>III</a:t>
                      </a:r>
                      <a:endParaRPr lang="es-CL" sz="800" b="1" dirty="0">
                        <a:solidFill>
                          <a:schemeClr val="tx1">
                            <a:lumMod val="65000"/>
                            <a:lumOff val="35000"/>
                          </a:schemeClr>
                        </a:solidFill>
                        <a:latin typeface="Verdana" pitchFamily="34" charset="0"/>
                        <a:ea typeface="Verdana" pitchFamily="34" charset="0"/>
                        <a:cs typeface="Verdana" pitchFamily="34" charset="0"/>
                      </a:endParaRPr>
                    </a:p>
                  </a:txBody>
                  <a:tcPr marL="91429" marR="91429" marT="45707" marB="45707"/>
                </a:tc>
                <a:tc>
                  <a:txBody>
                    <a:bodyPr/>
                    <a:lstStyle/>
                    <a:p>
                      <a:r>
                        <a:rPr lang="es-CL" sz="800" b="1" dirty="0" smtClean="0">
                          <a:solidFill>
                            <a:schemeClr val="tx1">
                              <a:lumMod val="65000"/>
                              <a:lumOff val="35000"/>
                            </a:schemeClr>
                          </a:solidFill>
                          <a:latin typeface="Verdana" pitchFamily="34" charset="0"/>
                          <a:ea typeface="Verdana" pitchFamily="34" charset="0"/>
                          <a:cs typeface="Verdana" pitchFamily="34" charset="0"/>
                        </a:rPr>
                        <a:t>Moderado</a:t>
                      </a:r>
                      <a:endParaRPr lang="es-CL" sz="800" b="1" dirty="0">
                        <a:solidFill>
                          <a:schemeClr val="tx1">
                            <a:lumMod val="65000"/>
                            <a:lumOff val="35000"/>
                          </a:schemeClr>
                        </a:solidFill>
                        <a:latin typeface="Verdana" pitchFamily="34" charset="0"/>
                        <a:ea typeface="Verdana" pitchFamily="34" charset="0"/>
                        <a:cs typeface="Verdana" pitchFamily="34" charset="0"/>
                      </a:endParaRPr>
                    </a:p>
                  </a:txBody>
                  <a:tcPr marL="91429" marR="91429" marT="45707" marB="45707"/>
                </a:tc>
              </a:tr>
              <a:tr h="231997">
                <a:tc>
                  <a:txBody>
                    <a:bodyPr/>
                    <a:lstStyle/>
                    <a:p>
                      <a:r>
                        <a:rPr lang="es-CL" sz="800" b="1" dirty="0" smtClean="0">
                          <a:solidFill>
                            <a:schemeClr val="tx1">
                              <a:lumMod val="65000"/>
                              <a:lumOff val="35000"/>
                            </a:schemeClr>
                          </a:solidFill>
                          <a:latin typeface="Verdana" pitchFamily="34" charset="0"/>
                          <a:ea typeface="Verdana" pitchFamily="34" charset="0"/>
                          <a:cs typeface="Verdana" pitchFamily="34" charset="0"/>
                        </a:rPr>
                        <a:t>IV</a:t>
                      </a:r>
                      <a:endParaRPr lang="es-CL" sz="800" b="1" dirty="0">
                        <a:solidFill>
                          <a:schemeClr val="tx1">
                            <a:lumMod val="65000"/>
                            <a:lumOff val="35000"/>
                          </a:schemeClr>
                        </a:solidFill>
                        <a:latin typeface="Verdana" pitchFamily="34" charset="0"/>
                        <a:ea typeface="Verdana" pitchFamily="34" charset="0"/>
                        <a:cs typeface="Verdana" pitchFamily="34" charset="0"/>
                      </a:endParaRPr>
                    </a:p>
                  </a:txBody>
                  <a:tcPr marL="91429" marR="91429" marT="45707" marB="45707"/>
                </a:tc>
                <a:tc>
                  <a:txBody>
                    <a:bodyPr/>
                    <a:lstStyle/>
                    <a:p>
                      <a:r>
                        <a:rPr lang="es-CL" sz="800" b="1" dirty="0" smtClean="0">
                          <a:solidFill>
                            <a:schemeClr val="tx1">
                              <a:lumMod val="65000"/>
                              <a:lumOff val="35000"/>
                            </a:schemeClr>
                          </a:solidFill>
                          <a:latin typeface="Verdana" pitchFamily="34" charset="0"/>
                          <a:ea typeface="Verdana" pitchFamily="34" charset="0"/>
                          <a:cs typeface="Verdana" pitchFamily="34" charset="0"/>
                        </a:rPr>
                        <a:t>Alto</a:t>
                      </a:r>
                      <a:endParaRPr lang="es-CL" sz="800" b="1" dirty="0">
                        <a:solidFill>
                          <a:schemeClr val="tx1">
                            <a:lumMod val="65000"/>
                            <a:lumOff val="35000"/>
                          </a:schemeClr>
                        </a:solidFill>
                        <a:latin typeface="Verdana" pitchFamily="34" charset="0"/>
                        <a:ea typeface="Verdana" pitchFamily="34" charset="0"/>
                        <a:cs typeface="Verdana" pitchFamily="34" charset="0"/>
                      </a:endParaRPr>
                    </a:p>
                  </a:txBody>
                  <a:tcPr marL="91429" marR="91429" marT="45707" marB="45707"/>
                </a:tc>
              </a:tr>
            </a:tbl>
          </a:graphicData>
        </a:graphic>
      </p:graphicFrame>
      <p:pic>
        <p:nvPicPr>
          <p:cNvPr id="276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58013" y="744538"/>
            <a:ext cx="371475" cy="1263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68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05175" y="2755900"/>
            <a:ext cx="322263" cy="157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31" name="30 Tabla"/>
          <p:cNvGraphicFramePr>
            <a:graphicFrameLocks noGrp="1"/>
          </p:cNvGraphicFramePr>
          <p:nvPr/>
        </p:nvGraphicFramePr>
        <p:xfrm>
          <a:off x="2995613" y="5106988"/>
          <a:ext cx="5462587" cy="1608137"/>
        </p:xfrm>
        <a:graphic>
          <a:graphicData uri="http://schemas.openxmlformats.org/drawingml/2006/table">
            <a:tbl>
              <a:tblPr firstRow="1" bandRow="1">
                <a:tableStyleId>{5C22544A-7EE6-4342-B048-85BDC9FD1C3A}</a:tableStyleId>
              </a:tblPr>
              <a:tblGrid>
                <a:gridCol w="1008477"/>
                <a:gridCol w="4454110"/>
              </a:tblGrid>
              <a:tr h="213321">
                <a:tc gridSpan="2">
                  <a:txBody>
                    <a:bodyPr/>
                    <a:lstStyle/>
                    <a:p>
                      <a:r>
                        <a:rPr lang="es-CL" sz="800" dirty="0" smtClean="0">
                          <a:latin typeface="Verdana" pitchFamily="34" charset="0"/>
                          <a:ea typeface="Verdana" pitchFamily="34" charset="0"/>
                          <a:cs typeface="Verdana" pitchFamily="34" charset="0"/>
                        </a:rPr>
                        <a:t>DMD</a:t>
                      </a:r>
                      <a:r>
                        <a:rPr lang="es-CL" sz="800" i="1" dirty="0" smtClean="0">
                          <a:latin typeface="Verdana" pitchFamily="34" charset="0"/>
                          <a:ea typeface="Verdana" pitchFamily="34" charset="0"/>
                          <a:cs typeface="Verdana" pitchFamily="34" charset="0"/>
                        </a:rPr>
                        <a:t>IV (</a:t>
                      </a:r>
                      <a:r>
                        <a:rPr lang="es-CL" sz="800" i="1" u="sng" dirty="0" smtClean="0">
                          <a:latin typeface="Verdana" pitchFamily="34" charset="0"/>
                          <a:ea typeface="Verdana" pitchFamily="34" charset="0"/>
                          <a:cs typeface="Verdana" pitchFamily="34" charset="0"/>
                        </a:rPr>
                        <a:t>D</a:t>
                      </a:r>
                      <a:r>
                        <a:rPr lang="es-CL" sz="800" i="1" dirty="0" smtClean="0">
                          <a:latin typeface="Verdana" pitchFamily="34" charset="0"/>
                          <a:ea typeface="Verdana" pitchFamily="34" charset="0"/>
                          <a:cs typeface="Verdana" pitchFamily="34" charset="0"/>
                        </a:rPr>
                        <a:t>ispositivos </a:t>
                      </a:r>
                      <a:r>
                        <a:rPr lang="es-CL" sz="800" i="1" u="sng" dirty="0" smtClean="0">
                          <a:latin typeface="Verdana" pitchFamily="34" charset="0"/>
                          <a:ea typeface="Verdana" pitchFamily="34" charset="0"/>
                          <a:cs typeface="Verdana" pitchFamily="34" charset="0"/>
                        </a:rPr>
                        <a:t>M</a:t>
                      </a:r>
                      <a:r>
                        <a:rPr lang="es-CL" sz="800" i="1" dirty="0" smtClean="0">
                          <a:latin typeface="Verdana" pitchFamily="34" charset="0"/>
                          <a:ea typeface="Verdana" pitchFamily="34" charset="0"/>
                          <a:cs typeface="Verdana" pitchFamily="34" charset="0"/>
                        </a:rPr>
                        <a:t>édicos de </a:t>
                      </a:r>
                      <a:r>
                        <a:rPr lang="es-CL" sz="800" i="1" u="sng" dirty="0" smtClean="0">
                          <a:latin typeface="Verdana" pitchFamily="34" charset="0"/>
                          <a:ea typeface="Verdana" pitchFamily="34" charset="0"/>
                          <a:cs typeface="Verdana" pitchFamily="34" charset="0"/>
                        </a:rPr>
                        <a:t>D</a:t>
                      </a:r>
                      <a:r>
                        <a:rPr lang="es-CL" sz="800" i="1" dirty="0" smtClean="0">
                          <a:latin typeface="Verdana" pitchFamily="34" charset="0"/>
                          <a:ea typeface="Verdana" pitchFamily="34" charset="0"/>
                          <a:cs typeface="Verdana" pitchFamily="34" charset="0"/>
                        </a:rPr>
                        <a:t>iagnóstico </a:t>
                      </a:r>
                      <a:r>
                        <a:rPr lang="es-CL" sz="800" i="1" u="sng" dirty="0" smtClean="0">
                          <a:latin typeface="Verdana" pitchFamily="34" charset="0"/>
                          <a:ea typeface="Verdana" pitchFamily="34" charset="0"/>
                          <a:cs typeface="Verdana" pitchFamily="34" charset="0"/>
                        </a:rPr>
                        <a:t>i</a:t>
                      </a:r>
                      <a:r>
                        <a:rPr lang="es-CL" sz="800" i="1" dirty="0" smtClean="0">
                          <a:latin typeface="Verdana" pitchFamily="34" charset="0"/>
                          <a:ea typeface="Verdana" pitchFamily="34" charset="0"/>
                          <a:cs typeface="Verdana" pitchFamily="34" charset="0"/>
                        </a:rPr>
                        <a:t>n </a:t>
                      </a:r>
                      <a:r>
                        <a:rPr lang="es-CL" sz="800" i="1" u="sng" dirty="0" smtClean="0">
                          <a:latin typeface="Verdana" pitchFamily="34" charset="0"/>
                          <a:ea typeface="Verdana" pitchFamily="34" charset="0"/>
                          <a:cs typeface="Verdana" pitchFamily="34" charset="0"/>
                        </a:rPr>
                        <a:t>v</a:t>
                      </a:r>
                      <a:r>
                        <a:rPr lang="es-CL" sz="800" i="1" dirty="0" smtClean="0">
                          <a:latin typeface="Verdana" pitchFamily="34" charset="0"/>
                          <a:ea typeface="Verdana" pitchFamily="34" charset="0"/>
                          <a:cs typeface="Verdana" pitchFamily="34" charset="0"/>
                        </a:rPr>
                        <a:t>itro)</a:t>
                      </a:r>
                      <a:endParaRPr lang="es-CL" sz="800" i="1" dirty="0">
                        <a:latin typeface="Verdana" pitchFamily="34" charset="0"/>
                        <a:ea typeface="Verdana" pitchFamily="34" charset="0"/>
                        <a:cs typeface="Verdana" pitchFamily="34" charset="0"/>
                      </a:endParaRPr>
                    </a:p>
                  </a:txBody>
                  <a:tcPr marL="91445" marR="91445" marT="45701" marB="45701">
                    <a:solidFill>
                      <a:srgbClr val="00A79D"/>
                    </a:solidFill>
                  </a:tcPr>
                </a:tc>
                <a:tc hMerge="1">
                  <a:txBody>
                    <a:bodyPr/>
                    <a:lstStyle/>
                    <a:p>
                      <a:endParaRPr lang="es-CL" dirty="0"/>
                    </a:p>
                  </a:txBody>
                  <a:tcPr/>
                </a:tc>
              </a:tr>
              <a:tr h="362546">
                <a:tc>
                  <a:txBody>
                    <a:bodyPr/>
                    <a:lstStyle/>
                    <a:p>
                      <a:r>
                        <a:rPr lang="es-CL" sz="800" b="1" dirty="0" smtClean="0">
                          <a:solidFill>
                            <a:schemeClr val="tx1">
                              <a:lumMod val="65000"/>
                              <a:lumOff val="35000"/>
                            </a:schemeClr>
                          </a:solidFill>
                          <a:latin typeface="Verdana" pitchFamily="34" charset="0"/>
                          <a:ea typeface="Verdana" pitchFamily="34" charset="0"/>
                          <a:cs typeface="Verdana" pitchFamily="34" charset="0"/>
                        </a:rPr>
                        <a:t>Clase</a:t>
                      </a:r>
                      <a:endParaRPr lang="es-CL" sz="800" b="1" dirty="0">
                        <a:solidFill>
                          <a:schemeClr val="tx1">
                            <a:lumMod val="65000"/>
                            <a:lumOff val="35000"/>
                          </a:schemeClr>
                        </a:solidFill>
                        <a:latin typeface="Verdana" pitchFamily="34" charset="0"/>
                        <a:ea typeface="Verdana" pitchFamily="34" charset="0"/>
                        <a:cs typeface="Verdana" pitchFamily="34" charset="0"/>
                      </a:endParaRPr>
                    </a:p>
                  </a:txBody>
                  <a:tcPr marL="91445" marR="91445" marT="45701" marB="45701"/>
                </a:tc>
                <a:tc>
                  <a:txBody>
                    <a:bodyPr/>
                    <a:lstStyle/>
                    <a:p>
                      <a:r>
                        <a:rPr lang="es-CL" sz="800" b="1" dirty="0" smtClean="0">
                          <a:solidFill>
                            <a:schemeClr val="tx1">
                              <a:lumMod val="65000"/>
                              <a:lumOff val="35000"/>
                            </a:schemeClr>
                          </a:solidFill>
                          <a:latin typeface="Verdana" pitchFamily="34" charset="0"/>
                          <a:ea typeface="Verdana" pitchFamily="34" charset="0"/>
                          <a:cs typeface="Verdana" pitchFamily="34" charset="0"/>
                        </a:rPr>
                        <a:t>Nivel</a:t>
                      </a:r>
                      <a:r>
                        <a:rPr lang="es-CL" sz="800" b="1" baseline="0" dirty="0" smtClean="0">
                          <a:solidFill>
                            <a:schemeClr val="tx1">
                              <a:lumMod val="65000"/>
                              <a:lumOff val="35000"/>
                            </a:schemeClr>
                          </a:solidFill>
                          <a:latin typeface="Verdana" pitchFamily="34" charset="0"/>
                          <a:ea typeface="Verdana" pitchFamily="34" charset="0"/>
                          <a:cs typeface="Verdana" pitchFamily="34" charset="0"/>
                        </a:rPr>
                        <a:t> de Riesgo</a:t>
                      </a:r>
                      <a:endParaRPr lang="es-CL" sz="800" b="1" dirty="0">
                        <a:solidFill>
                          <a:schemeClr val="tx1">
                            <a:lumMod val="65000"/>
                            <a:lumOff val="35000"/>
                          </a:schemeClr>
                        </a:solidFill>
                        <a:latin typeface="Verdana" pitchFamily="34" charset="0"/>
                        <a:ea typeface="Verdana" pitchFamily="34" charset="0"/>
                        <a:cs typeface="Verdana" pitchFamily="34" charset="0"/>
                      </a:endParaRPr>
                    </a:p>
                  </a:txBody>
                  <a:tcPr marL="91445" marR="91445" marT="45701" marB="45701"/>
                </a:tc>
              </a:tr>
              <a:tr h="215929">
                <a:tc>
                  <a:txBody>
                    <a:bodyPr/>
                    <a:lstStyle/>
                    <a:p>
                      <a:r>
                        <a:rPr lang="es-CL" sz="800" b="1" dirty="0" smtClean="0">
                          <a:solidFill>
                            <a:schemeClr val="tx1">
                              <a:lumMod val="65000"/>
                              <a:lumOff val="35000"/>
                            </a:schemeClr>
                          </a:solidFill>
                          <a:latin typeface="Verdana" pitchFamily="34" charset="0"/>
                          <a:ea typeface="Verdana" pitchFamily="34" charset="0"/>
                          <a:cs typeface="Verdana" pitchFamily="34" charset="0"/>
                        </a:rPr>
                        <a:t>A</a:t>
                      </a:r>
                      <a:endParaRPr lang="es-CL" sz="800" b="1" dirty="0">
                        <a:solidFill>
                          <a:schemeClr val="tx1">
                            <a:lumMod val="65000"/>
                            <a:lumOff val="35000"/>
                          </a:schemeClr>
                        </a:solidFill>
                        <a:latin typeface="Verdana" pitchFamily="34" charset="0"/>
                        <a:ea typeface="Verdana" pitchFamily="34" charset="0"/>
                        <a:cs typeface="Verdana" pitchFamily="34" charset="0"/>
                      </a:endParaRPr>
                    </a:p>
                  </a:txBody>
                  <a:tcPr marL="91445" marR="91445" marT="45701" marB="45701"/>
                </a:tc>
                <a:tc>
                  <a:txBody>
                    <a:bodyPr/>
                    <a:lstStyle/>
                    <a:p>
                      <a:pPr algn="just"/>
                      <a:r>
                        <a:rPr lang="es-CL" sz="800" b="1" i="0" u="none" dirty="0" smtClean="0">
                          <a:solidFill>
                            <a:schemeClr val="tx1">
                              <a:lumMod val="65000"/>
                              <a:lumOff val="35000"/>
                            </a:schemeClr>
                          </a:solidFill>
                          <a:latin typeface="Verdana" pitchFamily="34" charset="0"/>
                          <a:ea typeface="Verdana" pitchFamily="34" charset="0"/>
                          <a:cs typeface="Verdana" pitchFamily="34" charset="0"/>
                        </a:rPr>
                        <a:t>Bajo riesgo individual y bajo riesgo para la salud pública.</a:t>
                      </a:r>
                      <a:endParaRPr lang="es-CL" sz="800" b="1" i="0" u="none" dirty="0">
                        <a:solidFill>
                          <a:schemeClr val="tx1">
                            <a:lumMod val="65000"/>
                            <a:lumOff val="35000"/>
                          </a:schemeClr>
                        </a:solidFill>
                        <a:latin typeface="Verdana" pitchFamily="34" charset="0"/>
                        <a:ea typeface="Verdana" pitchFamily="34" charset="0"/>
                        <a:cs typeface="Verdana" pitchFamily="34" charset="0"/>
                      </a:endParaRPr>
                    </a:p>
                  </a:txBody>
                  <a:tcPr marL="91445" marR="91445" marT="45701" marB="45701"/>
                </a:tc>
              </a:tr>
              <a:tr h="297684">
                <a:tc>
                  <a:txBody>
                    <a:bodyPr/>
                    <a:lstStyle/>
                    <a:p>
                      <a:r>
                        <a:rPr lang="es-CL" sz="800" b="1" dirty="0" smtClean="0">
                          <a:solidFill>
                            <a:schemeClr val="tx1">
                              <a:lumMod val="65000"/>
                              <a:lumOff val="35000"/>
                            </a:schemeClr>
                          </a:solidFill>
                          <a:latin typeface="Verdana" pitchFamily="34" charset="0"/>
                          <a:ea typeface="Verdana" pitchFamily="34" charset="0"/>
                          <a:cs typeface="Verdana" pitchFamily="34" charset="0"/>
                        </a:rPr>
                        <a:t>B</a:t>
                      </a:r>
                      <a:endParaRPr lang="es-CL" sz="800" b="1" dirty="0">
                        <a:solidFill>
                          <a:schemeClr val="tx1">
                            <a:lumMod val="65000"/>
                            <a:lumOff val="35000"/>
                          </a:schemeClr>
                        </a:solidFill>
                        <a:latin typeface="Verdana" pitchFamily="34" charset="0"/>
                        <a:ea typeface="Verdana" pitchFamily="34" charset="0"/>
                        <a:cs typeface="Verdana" pitchFamily="34" charset="0"/>
                      </a:endParaRPr>
                    </a:p>
                  </a:txBody>
                  <a:tcPr marL="91445" marR="91445" marT="45701" marB="45701"/>
                </a:tc>
                <a:tc>
                  <a:txBody>
                    <a:bodyPr/>
                    <a:lstStyle/>
                    <a:p>
                      <a:pPr algn="just"/>
                      <a:r>
                        <a:rPr lang="es-CL" sz="800" b="1" u="none" dirty="0" smtClean="0">
                          <a:solidFill>
                            <a:schemeClr val="tx1">
                              <a:lumMod val="65000"/>
                              <a:lumOff val="35000"/>
                            </a:schemeClr>
                          </a:solidFill>
                          <a:latin typeface="Verdana" pitchFamily="34" charset="0"/>
                          <a:ea typeface="Verdana" pitchFamily="34" charset="0"/>
                          <a:cs typeface="Verdana" pitchFamily="34" charset="0"/>
                        </a:rPr>
                        <a:t>Moderado riesgo individual y moderado riesgo para la salud pública</a:t>
                      </a:r>
                      <a:endParaRPr lang="es-CL" sz="800" b="1" u="none" dirty="0">
                        <a:solidFill>
                          <a:schemeClr val="tx1">
                            <a:lumMod val="65000"/>
                            <a:lumOff val="35000"/>
                          </a:schemeClr>
                        </a:solidFill>
                        <a:latin typeface="Verdana" pitchFamily="34" charset="0"/>
                        <a:ea typeface="Verdana" pitchFamily="34" charset="0"/>
                        <a:cs typeface="Verdana" pitchFamily="34" charset="0"/>
                      </a:endParaRPr>
                    </a:p>
                  </a:txBody>
                  <a:tcPr marL="91445" marR="91445" marT="45701" marB="45701"/>
                </a:tc>
              </a:tr>
              <a:tr h="297684">
                <a:tc>
                  <a:txBody>
                    <a:bodyPr/>
                    <a:lstStyle/>
                    <a:p>
                      <a:r>
                        <a:rPr lang="es-CL" sz="800" b="1" dirty="0" smtClean="0">
                          <a:solidFill>
                            <a:schemeClr val="tx1">
                              <a:lumMod val="65000"/>
                              <a:lumOff val="35000"/>
                            </a:schemeClr>
                          </a:solidFill>
                          <a:latin typeface="Verdana" pitchFamily="34" charset="0"/>
                          <a:ea typeface="Verdana" pitchFamily="34" charset="0"/>
                          <a:cs typeface="Verdana" pitchFamily="34" charset="0"/>
                        </a:rPr>
                        <a:t>C</a:t>
                      </a:r>
                      <a:endParaRPr lang="es-CL" sz="800" b="1" dirty="0">
                        <a:solidFill>
                          <a:schemeClr val="tx1">
                            <a:lumMod val="65000"/>
                            <a:lumOff val="35000"/>
                          </a:schemeClr>
                        </a:solidFill>
                        <a:latin typeface="Verdana" pitchFamily="34" charset="0"/>
                        <a:ea typeface="Verdana" pitchFamily="34" charset="0"/>
                        <a:cs typeface="Verdana" pitchFamily="34" charset="0"/>
                      </a:endParaRPr>
                    </a:p>
                  </a:txBody>
                  <a:tcPr marL="91445" marR="91445" marT="45701" marB="45701"/>
                </a:tc>
                <a:tc>
                  <a:txBody>
                    <a:bodyPr/>
                    <a:lstStyle/>
                    <a:p>
                      <a:pPr algn="just"/>
                      <a:r>
                        <a:rPr lang="es-CL" sz="800" b="1" u="none" dirty="0" smtClean="0">
                          <a:solidFill>
                            <a:schemeClr val="tx1">
                              <a:lumMod val="65000"/>
                              <a:lumOff val="35000"/>
                            </a:schemeClr>
                          </a:solidFill>
                          <a:latin typeface="Verdana" pitchFamily="34" charset="0"/>
                          <a:ea typeface="Verdana" pitchFamily="34" charset="0"/>
                          <a:cs typeface="Verdana" pitchFamily="34" charset="0"/>
                        </a:rPr>
                        <a:t>Alto riesgo individual y moderado riesgo para la salud pública.</a:t>
                      </a:r>
                      <a:endParaRPr lang="es-CL" sz="800" b="1" u="none" dirty="0">
                        <a:solidFill>
                          <a:schemeClr val="tx1">
                            <a:lumMod val="65000"/>
                            <a:lumOff val="35000"/>
                          </a:schemeClr>
                        </a:solidFill>
                        <a:latin typeface="Verdana" pitchFamily="34" charset="0"/>
                        <a:ea typeface="Verdana" pitchFamily="34" charset="0"/>
                        <a:cs typeface="Verdana" pitchFamily="34" charset="0"/>
                      </a:endParaRPr>
                    </a:p>
                  </a:txBody>
                  <a:tcPr marL="91445" marR="91445" marT="45701" marB="45701"/>
                </a:tc>
              </a:tr>
              <a:tr h="220972">
                <a:tc>
                  <a:txBody>
                    <a:bodyPr/>
                    <a:lstStyle/>
                    <a:p>
                      <a:r>
                        <a:rPr lang="es-CL" sz="800" b="1" dirty="0" smtClean="0">
                          <a:solidFill>
                            <a:schemeClr val="tx1">
                              <a:lumMod val="65000"/>
                              <a:lumOff val="35000"/>
                            </a:schemeClr>
                          </a:solidFill>
                          <a:latin typeface="Verdana" pitchFamily="34" charset="0"/>
                          <a:ea typeface="Verdana" pitchFamily="34" charset="0"/>
                          <a:cs typeface="Verdana" pitchFamily="34" charset="0"/>
                        </a:rPr>
                        <a:t>D</a:t>
                      </a:r>
                      <a:endParaRPr lang="es-CL" sz="800" b="1" dirty="0">
                        <a:solidFill>
                          <a:schemeClr val="tx1">
                            <a:lumMod val="65000"/>
                            <a:lumOff val="35000"/>
                          </a:schemeClr>
                        </a:solidFill>
                        <a:latin typeface="Verdana" pitchFamily="34" charset="0"/>
                        <a:ea typeface="Verdana" pitchFamily="34" charset="0"/>
                        <a:cs typeface="Verdana" pitchFamily="34" charset="0"/>
                      </a:endParaRPr>
                    </a:p>
                  </a:txBody>
                  <a:tcPr marL="91445" marR="91445" marT="45701" marB="45701"/>
                </a:tc>
                <a:tc>
                  <a:txBody>
                    <a:bodyPr/>
                    <a:lstStyle/>
                    <a:p>
                      <a:pPr algn="just"/>
                      <a:r>
                        <a:rPr lang="es-CL" sz="800" b="1" u="none" dirty="0" smtClean="0">
                          <a:solidFill>
                            <a:schemeClr val="tx1">
                              <a:lumMod val="65000"/>
                              <a:lumOff val="35000"/>
                            </a:schemeClr>
                          </a:solidFill>
                          <a:latin typeface="Verdana" pitchFamily="34" charset="0"/>
                          <a:ea typeface="Verdana" pitchFamily="34" charset="0"/>
                          <a:cs typeface="Verdana" pitchFamily="34" charset="0"/>
                        </a:rPr>
                        <a:t>Alto riesgo individual y alto riesgo para la salud pública.</a:t>
                      </a:r>
                      <a:endParaRPr lang="es-CL" sz="800" b="1" u="none" dirty="0">
                        <a:solidFill>
                          <a:schemeClr val="tx1">
                            <a:lumMod val="65000"/>
                            <a:lumOff val="35000"/>
                          </a:schemeClr>
                        </a:solidFill>
                        <a:latin typeface="Verdana" pitchFamily="34" charset="0"/>
                        <a:ea typeface="Verdana" pitchFamily="34" charset="0"/>
                        <a:cs typeface="Verdana" pitchFamily="34" charset="0"/>
                      </a:endParaRPr>
                    </a:p>
                  </a:txBody>
                  <a:tcPr marL="91445" marR="91445" marT="45701" marB="45701"/>
                </a:tc>
              </a:tr>
            </a:tbl>
          </a:graphicData>
        </a:graphic>
      </p:graphicFrame>
      <p:sp>
        <p:nvSpPr>
          <p:cNvPr id="32" name="31 Rectángulo"/>
          <p:cNvSpPr>
            <a:spLocks noChangeArrowheads="1"/>
          </p:cNvSpPr>
          <p:nvPr/>
        </p:nvSpPr>
        <p:spPr bwMode="auto">
          <a:xfrm>
            <a:off x="1385888" y="5661025"/>
            <a:ext cx="7073900" cy="215900"/>
          </a:xfrm>
          <a:prstGeom prst="rect">
            <a:avLst/>
          </a:prstGeom>
          <a:noFill/>
          <a:ln w="38100">
            <a:solidFill>
              <a:srgbClr val="FF0000"/>
            </a:solidFill>
            <a:miter lim="800000"/>
            <a:headEnd/>
            <a:tailEnd/>
          </a:ln>
          <a:effectLst>
            <a:outerShdw blurRad="63500" dist="23000" dir="5400000" rotWithShape="0">
              <a:srgbClr val="000000">
                <a:alpha val="34999"/>
              </a:srgbClr>
            </a:outerShdw>
          </a:effectLst>
          <a:extLst/>
        </p:spPr>
        <p:txBody>
          <a:bodyPr anchor="ctr"/>
          <a:lstStyle/>
          <a:p>
            <a:pPr algn="ctr" fontAlgn="auto">
              <a:spcBef>
                <a:spcPts val="0"/>
              </a:spcBef>
              <a:spcAft>
                <a:spcPts val="0"/>
              </a:spcAft>
              <a:defRPr/>
            </a:pPr>
            <a:endParaRPr lang="es-CL">
              <a:solidFill>
                <a:schemeClr val="lt1"/>
              </a:solidFill>
              <a:latin typeface="+mn-lt"/>
            </a:endParaRPr>
          </a:p>
        </p:txBody>
      </p:sp>
      <p:sp>
        <p:nvSpPr>
          <p:cNvPr id="33" name="32 Rectángulo"/>
          <p:cNvSpPr>
            <a:spLocks noChangeArrowheads="1"/>
          </p:cNvSpPr>
          <p:nvPr/>
        </p:nvSpPr>
        <p:spPr bwMode="auto">
          <a:xfrm>
            <a:off x="1350963" y="6481763"/>
            <a:ext cx="7073900" cy="261937"/>
          </a:xfrm>
          <a:prstGeom prst="rect">
            <a:avLst/>
          </a:prstGeom>
          <a:noFill/>
          <a:ln w="38100">
            <a:solidFill>
              <a:srgbClr val="FF0000"/>
            </a:solidFill>
            <a:miter lim="800000"/>
            <a:headEnd/>
            <a:tailEnd/>
          </a:ln>
          <a:effectLst>
            <a:outerShdw blurRad="63500" dist="23000" dir="5400000" rotWithShape="0">
              <a:srgbClr val="000000">
                <a:alpha val="34999"/>
              </a:srgbClr>
            </a:outerShdw>
          </a:effectLst>
          <a:extLst/>
        </p:spPr>
        <p:txBody>
          <a:bodyPr anchor="ctr"/>
          <a:lstStyle/>
          <a:p>
            <a:pPr algn="ctr" fontAlgn="auto">
              <a:spcBef>
                <a:spcPts val="0"/>
              </a:spcBef>
              <a:spcAft>
                <a:spcPts val="0"/>
              </a:spcAft>
              <a:defRPr/>
            </a:pPr>
            <a:endParaRPr lang="es-CL">
              <a:solidFill>
                <a:schemeClr val="lt1"/>
              </a:solidFill>
              <a:latin typeface="+mn-lt"/>
            </a:endParaRPr>
          </a:p>
        </p:txBody>
      </p:sp>
    </p:spTree>
    <p:extLst>
      <p:ext uri="{BB962C8B-B14F-4D97-AF65-F5344CB8AC3E}">
        <p14:creationId xmlns:p14="http://schemas.microsoft.com/office/powerpoint/2010/main" val="41916255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Content Placeholder 13"/>
          <p:cNvSpPr txBox="1">
            <a:spLocks/>
          </p:cNvSpPr>
          <p:nvPr/>
        </p:nvSpPr>
        <p:spPr bwMode="auto">
          <a:xfrm>
            <a:off x="406400" y="233363"/>
            <a:ext cx="8204200" cy="49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r>
              <a:rPr lang="es-CL" b="1" dirty="0" smtClean="0">
                <a:solidFill>
                  <a:srgbClr val="00A79D"/>
                </a:solidFill>
                <a:latin typeface="Verdana" pitchFamily="34" charset="0"/>
              </a:rPr>
              <a:t>6. DESAFÍOS </a:t>
            </a:r>
            <a:endParaRPr lang="es-CL" b="1" dirty="0">
              <a:solidFill>
                <a:srgbClr val="00A79D"/>
              </a:solidFill>
              <a:latin typeface="Verdana" pitchFamily="34" charset="0"/>
            </a:endParaRPr>
          </a:p>
        </p:txBody>
      </p:sp>
      <p:sp>
        <p:nvSpPr>
          <p:cNvPr id="6" name="1 Marcador de contenido"/>
          <p:cNvSpPr>
            <a:spLocks noGrp="1"/>
          </p:cNvSpPr>
          <p:nvPr>
            <p:ph idx="1"/>
          </p:nvPr>
        </p:nvSpPr>
        <p:spPr>
          <a:xfrm>
            <a:off x="752475" y="639763"/>
            <a:ext cx="7642225" cy="3375025"/>
          </a:xfrm>
        </p:spPr>
        <p:txBody>
          <a:bodyPr/>
          <a:lstStyle/>
          <a:p>
            <a:pPr algn="just">
              <a:defRPr/>
            </a:pPr>
            <a:r>
              <a:rPr lang="es-CL" sz="1600" dirty="0" smtClean="0"/>
              <a:t>Que el país tenga una regulación actualizada y armonizada con las recomendaciones internacionales, con una implementación progresiva, que incluya los siguientes elementos:</a:t>
            </a:r>
          </a:p>
          <a:p>
            <a:pPr>
              <a:defRPr/>
            </a:pPr>
            <a:endParaRPr lang="es-CL" dirty="0" smtClean="0"/>
          </a:p>
          <a:p>
            <a:pPr>
              <a:defRPr/>
            </a:pPr>
            <a:endParaRPr lang="es-CL" dirty="0" smtClean="0"/>
          </a:p>
        </p:txBody>
      </p:sp>
      <p:pic>
        <p:nvPicPr>
          <p:cNvPr id="8397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0425" y="1531938"/>
            <a:ext cx="7534275" cy="5145087"/>
          </a:xfrm>
          <a:prstGeom prst="rect">
            <a:avLst/>
          </a:prstGeom>
          <a:solidFill>
            <a:srgbClr val="4F81BD"/>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809057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Content Placeholder 13"/>
          <p:cNvSpPr txBox="1">
            <a:spLocks/>
          </p:cNvSpPr>
          <p:nvPr/>
        </p:nvSpPr>
        <p:spPr bwMode="auto">
          <a:xfrm>
            <a:off x="428625" y="115888"/>
            <a:ext cx="820420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r>
              <a:rPr lang="es-CL" altLang="es-CL" sz="2000" b="1">
                <a:solidFill>
                  <a:srgbClr val="00A79D"/>
                </a:solidFill>
                <a:latin typeface="Verdana" pitchFamily="34" charset="0"/>
              </a:rPr>
              <a:t>Resultados Esperados</a:t>
            </a:r>
          </a:p>
        </p:txBody>
      </p:sp>
      <p:graphicFrame>
        <p:nvGraphicFramePr>
          <p:cNvPr id="6" name="5 Diagrama"/>
          <p:cNvGraphicFramePr/>
          <p:nvPr/>
        </p:nvGraphicFramePr>
        <p:xfrm>
          <a:off x="428596" y="692696"/>
          <a:ext cx="8001056" cy="4464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84996" name="3 Grupo"/>
          <p:cNvGrpSpPr>
            <a:grpSpLocks/>
          </p:cNvGrpSpPr>
          <p:nvPr/>
        </p:nvGrpSpPr>
        <p:grpSpPr bwMode="auto">
          <a:xfrm>
            <a:off x="349250" y="4714875"/>
            <a:ext cx="1335088" cy="1720850"/>
            <a:chOff x="-40159" y="2941523"/>
            <a:chExt cx="1335195" cy="1720748"/>
          </a:xfrm>
        </p:grpSpPr>
        <p:sp>
          <p:nvSpPr>
            <p:cNvPr id="7" name="6 Cheurón"/>
            <p:cNvSpPr/>
            <p:nvPr/>
          </p:nvSpPr>
          <p:spPr>
            <a:xfrm rot="5400000">
              <a:off x="-232936" y="3199393"/>
              <a:ext cx="1720748" cy="1205009"/>
            </a:xfrm>
            <a:prstGeom prst="chevron">
              <a:avLst/>
            </a:prstGeom>
            <a:solidFill>
              <a:srgbClr val="00A79D"/>
            </a:solidFill>
            <a:ln>
              <a:solidFill>
                <a:schemeClr val="tx1">
                  <a:lumMod val="65000"/>
                  <a:lumOff val="35000"/>
                </a:schemeClr>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a:defRPr/>
              </a:pPr>
              <a:endParaRPr lang="es-CL" dirty="0"/>
            </a:p>
          </p:txBody>
        </p:sp>
        <p:sp>
          <p:nvSpPr>
            <p:cNvPr id="8" name="Cheurón 4"/>
            <p:cNvSpPr/>
            <p:nvPr/>
          </p:nvSpPr>
          <p:spPr>
            <a:xfrm>
              <a:off x="-40159" y="3698716"/>
              <a:ext cx="1335195" cy="515906"/>
            </a:xfrm>
            <a:prstGeom prst="rect">
              <a:avLst/>
            </a:prstGeom>
            <a:ln>
              <a:noFill/>
            </a:ln>
          </p:spPr>
          <p:style>
            <a:lnRef idx="0">
              <a:scrgbClr r="0" g="0" b="0"/>
            </a:lnRef>
            <a:fillRef idx="0">
              <a:scrgbClr r="0" g="0" b="0"/>
            </a:fillRef>
            <a:effectRef idx="0">
              <a:scrgbClr r="0" g="0" b="0"/>
            </a:effectRef>
            <a:fontRef idx="minor">
              <a:schemeClr val="lt1"/>
            </a:fontRef>
          </p:style>
          <p:txBody>
            <a:bodyPr lIns="10160" tIns="10160" rIns="10160" bIns="10160" spcCol="1270" anchor="ctr"/>
            <a:lstStyle/>
            <a:p>
              <a:pPr algn="ctr" defTabSz="711200">
                <a:lnSpc>
                  <a:spcPct val="90000"/>
                </a:lnSpc>
                <a:spcAft>
                  <a:spcPct val="35000"/>
                </a:spcAft>
                <a:defRPr/>
              </a:pPr>
              <a:r>
                <a:rPr lang="es-CL" sz="1200" b="1" dirty="0">
                  <a:latin typeface="Verdana" pitchFamily="34" charset="0"/>
                  <a:ea typeface="Verdana" pitchFamily="34" charset="0"/>
                  <a:cs typeface="Verdana" pitchFamily="34" charset="0"/>
                </a:rPr>
                <a:t>Modernización del Estado</a:t>
              </a:r>
            </a:p>
          </p:txBody>
        </p:sp>
      </p:grpSp>
      <p:grpSp>
        <p:nvGrpSpPr>
          <p:cNvPr id="84997" name="8 Grupo"/>
          <p:cNvGrpSpPr>
            <a:grpSpLocks/>
          </p:cNvGrpSpPr>
          <p:nvPr/>
        </p:nvGrpSpPr>
        <p:grpSpPr bwMode="auto">
          <a:xfrm>
            <a:off x="1658938" y="4721225"/>
            <a:ext cx="6796087" cy="1117600"/>
            <a:chOff x="1204523" y="2880317"/>
            <a:chExt cx="6796532" cy="1118486"/>
          </a:xfrm>
        </p:grpSpPr>
        <p:sp>
          <p:nvSpPr>
            <p:cNvPr id="10" name="9 Redondear rectángulo de esquina del mismo lado"/>
            <p:cNvSpPr/>
            <p:nvPr/>
          </p:nvSpPr>
          <p:spPr>
            <a:xfrm rot="5400000">
              <a:off x="4043547" y="41293"/>
              <a:ext cx="1118486" cy="6796532"/>
            </a:xfrm>
            <a:prstGeom prst="round2SameRect">
              <a:avLst/>
            </a:prstGeom>
            <a:ln>
              <a:solidFill>
                <a:schemeClr val="tx1">
                  <a:lumMod val="65000"/>
                  <a:lumOff val="35000"/>
                </a:schemeClr>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1" name="Redondear rectángulo de esquina del mismo lado 4"/>
            <p:cNvSpPr/>
            <p:nvPr/>
          </p:nvSpPr>
          <p:spPr>
            <a:xfrm>
              <a:off x="1204523" y="2910504"/>
              <a:ext cx="6742553" cy="1008861"/>
            </a:xfrm>
            <a:prstGeom prst="rect">
              <a:avLst/>
            </a:prstGeom>
            <a:ln>
              <a:no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lIns="142240" tIns="12700" rIns="12700" bIns="12700" spcCol="1270" anchor="ctr"/>
            <a:lstStyle/>
            <a:p>
              <a:pPr marL="228600" lvl="1" indent="-228600" algn="just" defTabSz="889000">
                <a:lnSpc>
                  <a:spcPct val="90000"/>
                </a:lnSpc>
                <a:spcAft>
                  <a:spcPct val="15000"/>
                </a:spcAft>
                <a:buFontTx/>
                <a:buChar char="••"/>
                <a:defRPr/>
              </a:pPr>
              <a:endParaRPr lang="es-CL" sz="2000" dirty="0">
                <a:solidFill>
                  <a:srgbClr val="0070C0"/>
                </a:solidFill>
                <a:latin typeface="Verdana" pitchFamily="34" charset="0"/>
                <a:ea typeface="Verdana" pitchFamily="34" charset="0"/>
                <a:cs typeface="Verdana" pitchFamily="34" charset="0"/>
              </a:endParaRPr>
            </a:p>
          </p:txBody>
        </p:sp>
      </p:grpSp>
      <p:sp>
        <p:nvSpPr>
          <p:cNvPr id="66566" name="1 Rectángulo"/>
          <p:cNvSpPr>
            <a:spLocks noChangeArrowheads="1"/>
          </p:cNvSpPr>
          <p:nvPr/>
        </p:nvSpPr>
        <p:spPr bwMode="auto">
          <a:xfrm>
            <a:off x="1684338" y="4806950"/>
            <a:ext cx="6716712"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endParaRPr lang="es-MX" sz="1400" dirty="0">
              <a:solidFill>
                <a:schemeClr val="tx1">
                  <a:lumMod val="65000"/>
                  <a:lumOff val="35000"/>
                </a:schemeClr>
              </a:solidFill>
              <a:latin typeface="Verdana" pitchFamily="34" charset="0"/>
            </a:endParaRPr>
          </a:p>
          <a:p>
            <a:pPr algn="just">
              <a:defRPr/>
            </a:pPr>
            <a:r>
              <a:rPr lang="es-MX" sz="1400" dirty="0">
                <a:solidFill>
                  <a:schemeClr val="tx1">
                    <a:lumMod val="65000"/>
                    <a:lumOff val="35000"/>
                  </a:schemeClr>
                </a:solidFill>
                <a:latin typeface="Verdana" pitchFamily="34" charset="0"/>
              </a:rPr>
              <a:t>● </a:t>
            </a:r>
            <a:r>
              <a:rPr lang="es-MX" sz="1600" dirty="0">
                <a:solidFill>
                  <a:schemeClr val="tx1">
                    <a:lumMod val="65000"/>
                    <a:lumOff val="35000"/>
                  </a:schemeClr>
                </a:solidFill>
                <a:latin typeface="Verdana" pitchFamily="34" charset="0"/>
              </a:rPr>
              <a:t>Disponer de una plataforma electrónica para la realización de los trámites relacionados con dispositivos médicos.</a:t>
            </a:r>
            <a:endParaRPr lang="es-CL" sz="1600" dirty="0">
              <a:solidFill>
                <a:schemeClr val="tx1">
                  <a:lumMod val="65000"/>
                  <a:lumOff val="35000"/>
                </a:schemeClr>
              </a:solidFill>
              <a:latin typeface="Verdana" pitchFamily="34" charset="0"/>
            </a:endParaRPr>
          </a:p>
        </p:txBody>
      </p:sp>
    </p:spTree>
    <p:extLst>
      <p:ext uri="{BB962C8B-B14F-4D97-AF65-F5344CB8AC3E}">
        <p14:creationId xmlns:p14="http://schemas.microsoft.com/office/powerpoint/2010/main" val="24810571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Content Placeholder 13"/>
          <p:cNvSpPr txBox="1">
            <a:spLocks/>
          </p:cNvSpPr>
          <p:nvPr/>
        </p:nvSpPr>
        <p:spPr bwMode="auto">
          <a:xfrm>
            <a:off x="419100" y="238125"/>
            <a:ext cx="8204200"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pPr>
            <a:r>
              <a:rPr lang="es-CL" altLang="es-CL" b="1">
                <a:solidFill>
                  <a:srgbClr val="00A79C"/>
                </a:solidFill>
                <a:latin typeface="Verdana" pitchFamily="34" charset="0"/>
              </a:rPr>
              <a:t>REFLEXIONES FINALES</a:t>
            </a:r>
          </a:p>
        </p:txBody>
      </p:sp>
      <p:sp>
        <p:nvSpPr>
          <p:cNvPr id="3" name="1 Marcador de contenido"/>
          <p:cNvSpPr>
            <a:spLocks noGrp="1"/>
          </p:cNvSpPr>
          <p:nvPr/>
        </p:nvSpPr>
        <p:spPr bwMode="auto">
          <a:xfrm>
            <a:off x="406400" y="704850"/>
            <a:ext cx="8331200" cy="592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70000" lnSpcReduction="20000"/>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500" baseline="0">
                <a:solidFill>
                  <a:schemeClr val="tx1">
                    <a:lumMod val="75000"/>
                    <a:lumOff val="25000"/>
                  </a:schemeClr>
                </a:solidFill>
                <a:latin typeface="Verdana"/>
                <a:ea typeface="+mn-ea"/>
                <a:cs typeface="Verdana"/>
              </a:defRPr>
            </a:lvl1pPr>
            <a:lvl2pPr marL="742950" indent="-285750" algn="l" rtl="0" eaLnBrk="0" fontAlgn="base" hangingPunct="0">
              <a:spcBef>
                <a:spcPct val="20000"/>
              </a:spcBef>
              <a:spcAft>
                <a:spcPct val="0"/>
              </a:spcAft>
              <a:buChar char="–"/>
              <a:defRPr sz="1800">
                <a:solidFill>
                  <a:schemeClr val="bg1"/>
                </a:solidFill>
                <a:latin typeface="gobCL"/>
                <a:cs typeface="gobCL"/>
              </a:defRPr>
            </a:lvl2pPr>
            <a:lvl3pPr marL="1143000" indent="-228600" algn="l" rtl="0" eaLnBrk="0" fontAlgn="base" hangingPunct="0">
              <a:spcBef>
                <a:spcPct val="20000"/>
              </a:spcBef>
              <a:spcAft>
                <a:spcPct val="0"/>
              </a:spcAft>
              <a:buChar char="•"/>
              <a:defRPr sz="1800">
                <a:solidFill>
                  <a:schemeClr val="bg1"/>
                </a:solidFill>
                <a:latin typeface="gobCL"/>
                <a:cs typeface="gobCL"/>
              </a:defRPr>
            </a:lvl3pPr>
            <a:lvl4pPr marL="1600200" indent="-228600" algn="l" rtl="0" eaLnBrk="0" fontAlgn="base" hangingPunct="0">
              <a:spcBef>
                <a:spcPct val="20000"/>
              </a:spcBef>
              <a:spcAft>
                <a:spcPct val="0"/>
              </a:spcAft>
              <a:buChar char="–"/>
              <a:defRPr sz="2000">
                <a:solidFill>
                  <a:srgbClr val="000099"/>
                </a:solidFill>
                <a:latin typeface="+mn-lt"/>
                <a:cs typeface="+mn-cs"/>
              </a:defRPr>
            </a:lvl4pPr>
            <a:lvl5pPr marL="2057400" indent="-228600" algn="l" rtl="0" eaLnBrk="0" fontAlgn="base" hangingPunct="0">
              <a:spcBef>
                <a:spcPct val="20000"/>
              </a:spcBef>
              <a:spcAft>
                <a:spcPct val="0"/>
              </a:spcAft>
              <a:buChar char="»"/>
              <a:defRPr sz="2000">
                <a:solidFill>
                  <a:srgbClr val="000099"/>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a:lstStyle>
          <a:p>
            <a:pPr algn="just" fontAlgn="base">
              <a:spcAft>
                <a:spcPct val="0"/>
              </a:spcAft>
              <a:defRPr/>
            </a:pPr>
            <a:endParaRPr lang="es-MX" sz="1600" dirty="0">
              <a:solidFill>
                <a:srgbClr val="4D4D4D"/>
              </a:solidFill>
              <a:latin typeface="Verdana" pitchFamily="34" charset="0"/>
              <a:cs typeface="Arial" charset="0"/>
            </a:endParaRPr>
          </a:p>
          <a:p>
            <a:pPr marL="342900" indent="-342900" algn="just" fontAlgn="base">
              <a:spcAft>
                <a:spcPct val="0"/>
              </a:spcAft>
              <a:buFontTx/>
              <a:buAutoNum type="arabicPeriod"/>
              <a:defRPr/>
            </a:pPr>
            <a:r>
              <a:rPr lang="es-MX" sz="2300" dirty="0" smtClean="0">
                <a:solidFill>
                  <a:srgbClr val="4D4D4D"/>
                </a:solidFill>
                <a:latin typeface="Verdana" pitchFamily="34" charset="0"/>
                <a:cs typeface="Arial" charset="0"/>
              </a:rPr>
              <a:t>Comparado con el contexto internacional, Chile necesita urgentemente avanzar en la regulación y control de los dispositivos médicos. </a:t>
            </a:r>
          </a:p>
          <a:p>
            <a:pPr marL="342900" indent="-342900" algn="just" fontAlgn="base">
              <a:spcAft>
                <a:spcPct val="0"/>
              </a:spcAft>
              <a:buFontTx/>
              <a:buAutoNum type="arabicPeriod"/>
              <a:defRPr/>
            </a:pPr>
            <a:endParaRPr lang="es-MX" sz="2300" dirty="0">
              <a:solidFill>
                <a:srgbClr val="4D4D4D"/>
              </a:solidFill>
              <a:latin typeface="Verdana" pitchFamily="34" charset="0"/>
              <a:cs typeface="Arial" charset="0"/>
            </a:endParaRPr>
          </a:p>
          <a:p>
            <a:pPr marL="342900" indent="-342900" algn="just" fontAlgn="base">
              <a:spcAft>
                <a:spcPct val="0"/>
              </a:spcAft>
              <a:buFontTx/>
              <a:buAutoNum type="arabicPeriod"/>
              <a:defRPr/>
            </a:pPr>
            <a:r>
              <a:rPr lang="es-MX" sz="2300" dirty="0" smtClean="0">
                <a:solidFill>
                  <a:srgbClr val="4D4D4D"/>
                </a:solidFill>
                <a:latin typeface="Verdana" pitchFamily="34" charset="0"/>
                <a:cs typeface="Arial" charset="0"/>
              </a:rPr>
              <a:t>El Modelo regulatorio de la OMS establece controles en las etapas de pre y post comercialización, con un </a:t>
            </a:r>
            <a:r>
              <a:rPr lang="es-MX" sz="2300" b="1" dirty="0" smtClean="0">
                <a:solidFill>
                  <a:srgbClr val="4D4D4D"/>
                </a:solidFill>
                <a:latin typeface="Verdana" pitchFamily="34" charset="0"/>
                <a:cs typeface="Arial" charset="0"/>
              </a:rPr>
              <a:t>enfoque progresivo</a:t>
            </a:r>
            <a:r>
              <a:rPr lang="es-MX" sz="2300" dirty="0" smtClean="0">
                <a:solidFill>
                  <a:srgbClr val="4D4D4D"/>
                </a:solidFill>
                <a:latin typeface="Verdana" pitchFamily="34" charset="0"/>
                <a:cs typeface="Arial" charset="0"/>
              </a:rPr>
              <a:t>, que insta a que los </a:t>
            </a:r>
            <a:r>
              <a:rPr lang="es-MX" sz="2300" dirty="0">
                <a:solidFill>
                  <a:srgbClr val="4D4D4D"/>
                </a:solidFill>
                <a:latin typeface="Verdana" pitchFamily="34" charset="0"/>
                <a:cs typeface="Arial" charset="0"/>
              </a:rPr>
              <a:t>países progresen desde controles reguladores básicos hacia un nivel mayor, en la medida que sus recursos se lo </a:t>
            </a:r>
            <a:r>
              <a:rPr lang="es-MX" sz="2300" dirty="0" smtClean="0">
                <a:solidFill>
                  <a:srgbClr val="4D4D4D"/>
                </a:solidFill>
                <a:latin typeface="Verdana" pitchFamily="34" charset="0"/>
                <a:cs typeface="Arial" charset="0"/>
              </a:rPr>
              <a:t>permitan.</a:t>
            </a:r>
          </a:p>
          <a:p>
            <a:pPr marL="342900" indent="-342900" algn="just" fontAlgn="base">
              <a:spcAft>
                <a:spcPct val="0"/>
              </a:spcAft>
              <a:buFontTx/>
              <a:buAutoNum type="arabicPeriod"/>
              <a:defRPr/>
            </a:pPr>
            <a:endParaRPr lang="es-MX" sz="2300" dirty="0" smtClean="0">
              <a:solidFill>
                <a:srgbClr val="4D4D4D"/>
              </a:solidFill>
              <a:latin typeface="Verdana" pitchFamily="34" charset="0"/>
              <a:cs typeface="Arial" charset="0"/>
            </a:endParaRPr>
          </a:p>
          <a:p>
            <a:pPr marL="342900" indent="-342900" algn="just" fontAlgn="base">
              <a:spcAft>
                <a:spcPct val="0"/>
              </a:spcAft>
              <a:buFontTx/>
              <a:buAutoNum type="arabicPeriod"/>
              <a:defRPr/>
            </a:pPr>
            <a:r>
              <a:rPr lang="es-MX" sz="2300" dirty="0">
                <a:solidFill>
                  <a:srgbClr val="4D4D4D"/>
                </a:solidFill>
                <a:latin typeface="Verdana" pitchFamily="34" charset="0"/>
                <a:cs typeface="Arial" charset="0"/>
              </a:rPr>
              <a:t>Los cambios regulatorios en materia de dispositivos médicos que se esperan ocurran en Chile, consideran las recomendaciones armonizadas internacionalmente y su implementación deberá considerar los recursos económicos, humanos y tecnológicos </a:t>
            </a:r>
            <a:r>
              <a:rPr lang="es-MX" sz="2300" dirty="0" smtClean="0">
                <a:solidFill>
                  <a:srgbClr val="4D4D4D"/>
                </a:solidFill>
                <a:latin typeface="Verdana" pitchFamily="34" charset="0"/>
                <a:cs typeface="Arial" charset="0"/>
              </a:rPr>
              <a:t>disponibles</a:t>
            </a:r>
          </a:p>
          <a:p>
            <a:pPr marL="342900" indent="-342900" algn="just" fontAlgn="base">
              <a:spcAft>
                <a:spcPct val="0"/>
              </a:spcAft>
              <a:buFontTx/>
              <a:buAutoNum type="arabicPeriod"/>
              <a:defRPr/>
            </a:pPr>
            <a:endParaRPr lang="es-MX" sz="2300" dirty="0">
              <a:solidFill>
                <a:srgbClr val="4D4D4D"/>
              </a:solidFill>
              <a:latin typeface="Verdana" pitchFamily="34" charset="0"/>
              <a:cs typeface="Arial" charset="0"/>
            </a:endParaRPr>
          </a:p>
          <a:p>
            <a:pPr marL="342900" indent="-342900" algn="just" fontAlgn="base">
              <a:spcAft>
                <a:spcPct val="0"/>
              </a:spcAft>
              <a:buFontTx/>
              <a:buAutoNum type="arabicPeriod"/>
              <a:defRPr/>
            </a:pPr>
            <a:r>
              <a:rPr lang="es-MX" sz="2300" dirty="0" smtClean="0">
                <a:solidFill>
                  <a:srgbClr val="4D4D4D"/>
                </a:solidFill>
                <a:latin typeface="Verdana" pitchFamily="34" charset="0"/>
                <a:cs typeface="Arial" charset="0"/>
              </a:rPr>
              <a:t>En las recomendaciones de la OMS para la implementación de Controles Regulatorios de Nivel Básico, </a:t>
            </a:r>
            <a:r>
              <a:rPr lang="es-MX" sz="2300" b="1" dirty="0" smtClean="0">
                <a:solidFill>
                  <a:srgbClr val="4D4D4D"/>
                </a:solidFill>
                <a:latin typeface="Verdana" pitchFamily="34" charset="0"/>
                <a:cs typeface="Arial" charset="0"/>
              </a:rPr>
              <a:t>no está considerada la Vigilancia de la Investigación Clínica</a:t>
            </a:r>
            <a:r>
              <a:rPr lang="es-MX" sz="2300" dirty="0" smtClean="0">
                <a:solidFill>
                  <a:srgbClr val="4D4D4D"/>
                </a:solidFill>
                <a:latin typeface="Verdana" pitchFamily="34" charset="0"/>
                <a:cs typeface="Arial" charset="0"/>
              </a:rPr>
              <a:t>. Ésta se considera en los elementos claves para un </a:t>
            </a:r>
            <a:r>
              <a:rPr lang="es-MX" sz="2300" b="1" dirty="0" smtClean="0">
                <a:solidFill>
                  <a:srgbClr val="4D4D4D"/>
                </a:solidFill>
                <a:latin typeface="Verdana" pitchFamily="34" charset="0"/>
                <a:cs typeface="Arial" charset="0"/>
              </a:rPr>
              <a:t>Nivel </a:t>
            </a:r>
            <a:r>
              <a:rPr lang="es-MX" sz="2300" b="1" dirty="0">
                <a:solidFill>
                  <a:srgbClr val="4D4D4D"/>
                </a:solidFill>
                <a:latin typeface="Verdana" pitchFamily="34" charset="0"/>
                <a:cs typeface="Arial" charset="0"/>
              </a:rPr>
              <a:t>A</a:t>
            </a:r>
            <a:r>
              <a:rPr lang="es-MX" sz="2300" b="1" dirty="0" smtClean="0">
                <a:solidFill>
                  <a:srgbClr val="4D4D4D"/>
                </a:solidFill>
                <a:latin typeface="Verdana" pitchFamily="34" charset="0"/>
                <a:cs typeface="Arial" charset="0"/>
              </a:rPr>
              <a:t>vanzado de Regulación</a:t>
            </a:r>
            <a:r>
              <a:rPr lang="es-MX" sz="2300" dirty="0" smtClean="0">
                <a:solidFill>
                  <a:srgbClr val="4D4D4D"/>
                </a:solidFill>
                <a:latin typeface="Verdana" pitchFamily="34" charset="0"/>
                <a:cs typeface="Arial" charset="0"/>
              </a:rPr>
              <a:t>. </a:t>
            </a:r>
          </a:p>
          <a:p>
            <a:pPr marL="342900" indent="-342900" algn="just" fontAlgn="base">
              <a:spcAft>
                <a:spcPct val="0"/>
              </a:spcAft>
              <a:buFontTx/>
              <a:buAutoNum type="arabicPeriod"/>
              <a:defRPr/>
            </a:pPr>
            <a:endParaRPr lang="es-MX" sz="2300" dirty="0">
              <a:solidFill>
                <a:srgbClr val="4D4D4D"/>
              </a:solidFill>
              <a:latin typeface="Verdana" pitchFamily="34" charset="0"/>
              <a:cs typeface="Arial" charset="0"/>
            </a:endParaRPr>
          </a:p>
          <a:p>
            <a:pPr marL="342900" indent="-342900" algn="just" fontAlgn="base">
              <a:spcAft>
                <a:spcPct val="0"/>
              </a:spcAft>
              <a:buFontTx/>
              <a:buAutoNum type="arabicPeriod"/>
              <a:defRPr/>
            </a:pPr>
            <a:r>
              <a:rPr lang="es-MX" sz="2300" dirty="0" smtClean="0">
                <a:solidFill>
                  <a:srgbClr val="4D4D4D"/>
                </a:solidFill>
                <a:latin typeface="Verdana" pitchFamily="34" charset="0"/>
                <a:cs typeface="Arial" charset="0"/>
              </a:rPr>
              <a:t>Para lograr un </a:t>
            </a:r>
            <a:r>
              <a:rPr lang="es-MX" sz="2300" dirty="0">
                <a:solidFill>
                  <a:srgbClr val="4D4D4D"/>
                </a:solidFill>
                <a:latin typeface="Verdana" pitchFamily="34" charset="0"/>
                <a:cs typeface="Arial" charset="0"/>
              </a:rPr>
              <a:t>grado óptimo de seguridad y desempeño de los dispositivos médicos, es preciso contar con la colaboración de </a:t>
            </a:r>
            <a:r>
              <a:rPr lang="es-MX" sz="2300" dirty="0" smtClean="0">
                <a:solidFill>
                  <a:srgbClr val="4D4D4D"/>
                </a:solidFill>
                <a:latin typeface="Verdana" pitchFamily="34" charset="0"/>
                <a:cs typeface="Arial" charset="0"/>
              </a:rPr>
              <a:t>todos los actores que </a:t>
            </a:r>
            <a:r>
              <a:rPr lang="es-MX" sz="2300" dirty="0">
                <a:solidFill>
                  <a:srgbClr val="4D4D4D"/>
                </a:solidFill>
                <a:latin typeface="Verdana" pitchFamily="34" charset="0"/>
                <a:cs typeface="Arial" charset="0"/>
              </a:rPr>
              <a:t>intervienen en el ciclo de vida de éstos: las autoridades reguladoras, los fabricantes, los importadores, los distribuidores, los usuarios y la población en general.</a:t>
            </a:r>
          </a:p>
          <a:p>
            <a:pPr algn="just" fontAlgn="base">
              <a:spcAft>
                <a:spcPct val="0"/>
              </a:spcAft>
              <a:defRPr/>
            </a:pPr>
            <a:endParaRPr lang="es-MX" sz="1600" dirty="0">
              <a:solidFill>
                <a:srgbClr val="4D4D4D"/>
              </a:solidFill>
              <a:latin typeface="Verdana" pitchFamily="34" charset="0"/>
              <a:cs typeface="Arial" charset="0"/>
            </a:endParaRPr>
          </a:p>
        </p:txBody>
      </p:sp>
    </p:spTree>
    <p:extLst>
      <p:ext uri="{BB962C8B-B14F-4D97-AF65-F5344CB8AC3E}">
        <p14:creationId xmlns:p14="http://schemas.microsoft.com/office/powerpoint/2010/main" val="383201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ítulo 1"/>
          <p:cNvSpPr txBox="1">
            <a:spLocks/>
          </p:cNvSpPr>
          <p:nvPr/>
        </p:nvSpPr>
        <p:spPr bwMode="auto">
          <a:xfrm>
            <a:off x="0" y="3373438"/>
            <a:ext cx="8924925" cy="2808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lnSpc>
                <a:spcPts val="2700"/>
              </a:lnSpc>
            </a:pPr>
            <a:r>
              <a:rPr lang="es-ES" altLang="es-ES" sz="3000" b="1" dirty="0" smtClean="0">
                <a:solidFill>
                  <a:schemeClr val="bg1"/>
                </a:solidFill>
                <a:latin typeface="Verdana" pitchFamily="34" charset="0"/>
              </a:rPr>
              <a:t>¿CONSULTAS?....</a:t>
            </a:r>
          </a:p>
          <a:p>
            <a:pPr algn="ctr" eaLnBrk="1" hangingPunct="1">
              <a:lnSpc>
                <a:spcPts val="2700"/>
              </a:lnSpc>
            </a:pPr>
            <a:endParaRPr lang="es-ES" altLang="es-ES" sz="3000" b="1" dirty="0">
              <a:solidFill>
                <a:schemeClr val="bg1"/>
              </a:solidFill>
              <a:latin typeface="Verdana" pitchFamily="34" charset="0"/>
            </a:endParaRPr>
          </a:p>
          <a:p>
            <a:pPr algn="ctr" eaLnBrk="1" hangingPunct="1">
              <a:lnSpc>
                <a:spcPts val="2700"/>
              </a:lnSpc>
            </a:pPr>
            <a:r>
              <a:rPr lang="es-ES" altLang="es-ES" sz="3000" b="1" dirty="0" smtClean="0">
                <a:solidFill>
                  <a:schemeClr val="bg1"/>
                </a:solidFill>
                <a:latin typeface="Verdana" pitchFamily="34" charset="0"/>
              </a:rPr>
              <a:t>rpezoa@ispch.cl</a:t>
            </a:r>
          </a:p>
          <a:p>
            <a:pPr algn="ctr" eaLnBrk="1" hangingPunct="1">
              <a:lnSpc>
                <a:spcPts val="2700"/>
              </a:lnSpc>
            </a:pPr>
            <a:endParaRPr lang="es-ES" altLang="es-ES" sz="3000" b="1" dirty="0">
              <a:solidFill>
                <a:schemeClr val="bg1"/>
              </a:solidFill>
              <a:latin typeface="Verdana" pitchFamily="34" charset="0"/>
            </a:endParaRPr>
          </a:p>
          <a:p>
            <a:pPr algn="ctr" eaLnBrk="1" hangingPunct="1">
              <a:lnSpc>
                <a:spcPts val="2700"/>
              </a:lnSpc>
            </a:pPr>
            <a:endParaRPr lang="es-ES" altLang="es-ES" sz="3000" b="1" dirty="0">
              <a:solidFill>
                <a:schemeClr val="bg1"/>
              </a:solidFill>
              <a:latin typeface="Verdana" pitchFamily="34" charset="0"/>
            </a:endParaRPr>
          </a:p>
        </p:txBody>
      </p:sp>
      <p:pic>
        <p:nvPicPr>
          <p:cNvPr id="41987" name="Picture 9" descr="logoPNG.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444875" y="1209675"/>
            <a:ext cx="2035175" cy="184785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ontent Placeholder 13"/>
          <p:cNvSpPr>
            <a:spLocks noGrp="1"/>
          </p:cNvSpPr>
          <p:nvPr>
            <p:ph sz="quarter" idx="12"/>
          </p:nvPr>
        </p:nvSpPr>
        <p:spPr bwMode="auto">
          <a:xfrm>
            <a:off x="323850" y="141288"/>
            <a:ext cx="8501063" cy="7477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ctr" fontAlgn="base">
              <a:spcAft>
                <a:spcPct val="0"/>
              </a:spcAft>
              <a:buFont typeface="Arial" charset="0"/>
              <a:buNone/>
            </a:pPr>
            <a:r>
              <a:rPr lang="es-CL" altLang="es-CL" sz="1800" smtClean="0">
                <a:solidFill>
                  <a:srgbClr val="00A79D"/>
                </a:solidFill>
                <a:latin typeface="Verdana" pitchFamily="34" charset="0"/>
                <a:ea typeface="MS PGothic" pitchFamily="34" charset="-128"/>
              </a:rPr>
              <a:t>Implementación Progresiva</a:t>
            </a:r>
          </a:p>
          <a:p>
            <a:pPr algn="ctr" fontAlgn="base">
              <a:spcAft>
                <a:spcPct val="0"/>
              </a:spcAft>
              <a:buFont typeface="Arial" charset="0"/>
              <a:buNone/>
            </a:pPr>
            <a:r>
              <a:rPr lang="es-CL" altLang="es-CL" sz="1800" smtClean="0">
                <a:solidFill>
                  <a:srgbClr val="00A79D"/>
                </a:solidFill>
                <a:latin typeface="Verdana" pitchFamily="34" charset="0"/>
                <a:ea typeface="MS PGothic" pitchFamily="34" charset="-128"/>
              </a:rPr>
              <a:t>de un Sistema de Regulación de DM + Período de Transición </a:t>
            </a:r>
          </a:p>
        </p:txBody>
      </p:sp>
      <p:sp>
        <p:nvSpPr>
          <p:cNvPr id="6" name="5 Rectángulo"/>
          <p:cNvSpPr/>
          <p:nvPr/>
        </p:nvSpPr>
        <p:spPr>
          <a:xfrm>
            <a:off x="395288" y="5300663"/>
            <a:ext cx="2520950" cy="576262"/>
          </a:xfrm>
          <a:prstGeom prst="rect">
            <a:avLst/>
          </a:prstGeom>
          <a:solidFill>
            <a:srgbClr val="FAFD7B"/>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7" name="6 Rectángulo"/>
          <p:cNvSpPr/>
          <p:nvPr/>
        </p:nvSpPr>
        <p:spPr>
          <a:xfrm>
            <a:off x="395288" y="4705350"/>
            <a:ext cx="3384550" cy="590550"/>
          </a:xfrm>
          <a:prstGeom prst="rect">
            <a:avLst/>
          </a:prstGeom>
          <a:gradFill flip="none" rotWithShape="1">
            <a:gsLst>
              <a:gs pos="0">
                <a:srgbClr val="00CCBD">
                  <a:tint val="66000"/>
                  <a:satMod val="160000"/>
                </a:srgbClr>
              </a:gs>
              <a:gs pos="50000">
                <a:srgbClr val="00CCBD">
                  <a:tint val="44500"/>
                  <a:satMod val="160000"/>
                </a:srgbClr>
              </a:gs>
              <a:gs pos="100000">
                <a:srgbClr val="00CCBD">
                  <a:tint val="23500"/>
                  <a:satMod val="160000"/>
                </a:srgb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L" sz="1200" b="1" dirty="0">
                <a:solidFill>
                  <a:schemeClr val="tx1"/>
                </a:solidFill>
                <a:latin typeface="Verdana" pitchFamily="34" charset="0"/>
                <a:ea typeface="Verdana" pitchFamily="34" charset="0"/>
                <a:cs typeface="Verdana" pitchFamily="34" charset="0"/>
              </a:rPr>
              <a:t>Registro </a:t>
            </a:r>
            <a:r>
              <a:rPr lang="es-CL" sz="1200" b="1" u="sng" dirty="0">
                <a:solidFill>
                  <a:schemeClr val="tx1"/>
                </a:solidFill>
                <a:latin typeface="Verdana" pitchFamily="34" charset="0"/>
                <a:ea typeface="Verdana" pitchFamily="34" charset="0"/>
                <a:cs typeface="Verdana" pitchFamily="34" charset="0"/>
              </a:rPr>
              <a:t>Voluntario</a:t>
            </a:r>
            <a:r>
              <a:rPr lang="es-CL" sz="1200" b="1" dirty="0">
                <a:solidFill>
                  <a:schemeClr val="tx1"/>
                </a:solidFill>
                <a:latin typeface="Verdana" pitchFamily="34" charset="0"/>
                <a:ea typeface="Verdana" pitchFamily="34" charset="0"/>
                <a:cs typeface="Verdana" pitchFamily="34" charset="0"/>
              </a:rPr>
              <a:t> de DM</a:t>
            </a:r>
            <a:endParaRPr lang="es-CL" sz="1200" dirty="0">
              <a:solidFill>
                <a:schemeClr val="tx1"/>
              </a:solidFill>
            </a:endParaRPr>
          </a:p>
        </p:txBody>
      </p:sp>
      <p:sp>
        <p:nvSpPr>
          <p:cNvPr id="8" name="7 Rectángulo"/>
          <p:cNvSpPr/>
          <p:nvPr/>
        </p:nvSpPr>
        <p:spPr>
          <a:xfrm>
            <a:off x="811213" y="4137025"/>
            <a:ext cx="6985000" cy="563563"/>
          </a:xfrm>
          <a:prstGeom prst="rect">
            <a:avLst/>
          </a:prstGeom>
          <a:solidFill>
            <a:srgbClr val="FAFD7B"/>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s-CL" sz="1200" b="1" dirty="0">
                <a:solidFill>
                  <a:schemeClr val="tx1"/>
                </a:solidFill>
                <a:latin typeface="Verdana" pitchFamily="34" charset="0"/>
                <a:ea typeface="Verdana" pitchFamily="34" charset="0"/>
                <a:cs typeface="Verdana" pitchFamily="34" charset="0"/>
              </a:rPr>
              <a:t>  Controles de Publicidad y Post Mercado (Vigilancia)</a:t>
            </a:r>
          </a:p>
        </p:txBody>
      </p:sp>
      <p:sp>
        <p:nvSpPr>
          <p:cNvPr id="9" name="8 Rectángulo"/>
          <p:cNvSpPr/>
          <p:nvPr/>
        </p:nvSpPr>
        <p:spPr>
          <a:xfrm>
            <a:off x="2324100" y="3590925"/>
            <a:ext cx="5472113" cy="534988"/>
          </a:xfrm>
          <a:prstGeom prst="rect">
            <a:avLst/>
          </a:prstGeom>
          <a:gradFill flip="none" rotWithShape="1">
            <a:gsLst>
              <a:gs pos="0">
                <a:srgbClr val="00A79D">
                  <a:tint val="66000"/>
                  <a:satMod val="160000"/>
                </a:srgbClr>
              </a:gs>
              <a:gs pos="50000">
                <a:srgbClr val="00A79D">
                  <a:tint val="44500"/>
                  <a:satMod val="160000"/>
                </a:srgbClr>
              </a:gs>
              <a:gs pos="100000">
                <a:srgbClr val="00A79D">
                  <a:tint val="23500"/>
                  <a:satMod val="160000"/>
                </a:srgb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s-CL" sz="1200" b="1" dirty="0">
                <a:solidFill>
                  <a:schemeClr val="tx1"/>
                </a:solidFill>
                <a:latin typeface="Verdana" pitchFamily="34" charset="0"/>
                <a:ea typeface="Verdana" pitchFamily="34" charset="0"/>
                <a:cs typeface="Verdana" pitchFamily="34" charset="0"/>
              </a:rPr>
              <a:t>Controles de Importación y Exportación</a:t>
            </a:r>
          </a:p>
        </p:txBody>
      </p:sp>
      <p:sp>
        <p:nvSpPr>
          <p:cNvPr id="10" name="9 Rectángulo"/>
          <p:cNvSpPr/>
          <p:nvPr/>
        </p:nvSpPr>
        <p:spPr>
          <a:xfrm>
            <a:off x="2879725" y="3057525"/>
            <a:ext cx="4908550" cy="533400"/>
          </a:xfrm>
          <a:prstGeom prst="rect">
            <a:avLst/>
          </a:prstGeom>
          <a:solidFill>
            <a:srgbClr val="FAFD7B"/>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es-CL" sz="1200" b="1" dirty="0">
                <a:solidFill>
                  <a:schemeClr val="tx1"/>
                </a:solidFill>
                <a:latin typeface="Verdana" pitchFamily="34" charset="0"/>
                <a:ea typeface="Verdana" pitchFamily="34" charset="0"/>
                <a:cs typeface="Verdana" pitchFamily="34" charset="0"/>
              </a:rPr>
              <a:t>Autorización de empresas </a:t>
            </a:r>
            <a:r>
              <a:rPr lang="es-CL" sz="1200" b="1" u="sng" dirty="0">
                <a:solidFill>
                  <a:schemeClr val="tx1"/>
                </a:solidFill>
                <a:latin typeface="Verdana" pitchFamily="34" charset="0"/>
                <a:ea typeface="Verdana" pitchFamily="34" charset="0"/>
                <a:cs typeface="Verdana" pitchFamily="34" charset="0"/>
              </a:rPr>
              <a:t>Obligatoria</a:t>
            </a:r>
            <a:r>
              <a:rPr lang="es-CL" sz="1200" b="1" dirty="0">
                <a:solidFill>
                  <a:schemeClr val="tx1"/>
                </a:solidFill>
                <a:latin typeface="Verdana" pitchFamily="34" charset="0"/>
                <a:ea typeface="Verdana" pitchFamily="34" charset="0"/>
                <a:cs typeface="Verdana" pitchFamily="34" charset="0"/>
              </a:rPr>
              <a:t> y cumplimiento de requisitos de un SGC</a:t>
            </a:r>
          </a:p>
        </p:txBody>
      </p:sp>
      <p:sp>
        <p:nvSpPr>
          <p:cNvPr id="11" name="10 Rectángulo"/>
          <p:cNvSpPr/>
          <p:nvPr/>
        </p:nvSpPr>
        <p:spPr>
          <a:xfrm>
            <a:off x="3779838" y="2468563"/>
            <a:ext cx="4016375" cy="571500"/>
          </a:xfrm>
          <a:prstGeom prst="rect">
            <a:avLst/>
          </a:prstGeom>
          <a:gradFill flip="none" rotWithShape="1">
            <a:gsLst>
              <a:gs pos="0">
                <a:srgbClr val="00A79D">
                  <a:tint val="66000"/>
                  <a:satMod val="160000"/>
                </a:srgbClr>
              </a:gs>
              <a:gs pos="50000">
                <a:srgbClr val="00A79D">
                  <a:tint val="44500"/>
                  <a:satMod val="160000"/>
                </a:srgbClr>
              </a:gs>
              <a:gs pos="100000">
                <a:srgbClr val="00A79D">
                  <a:tint val="23500"/>
                  <a:satMod val="160000"/>
                </a:srgbClr>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s-CL" sz="1200" b="1" dirty="0">
                <a:solidFill>
                  <a:schemeClr val="tx1"/>
                </a:solidFill>
                <a:latin typeface="Verdana" pitchFamily="34" charset="0"/>
                <a:ea typeface="Verdana" pitchFamily="34" charset="0"/>
                <a:cs typeface="Verdana" pitchFamily="34" charset="0"/>
              </a:rPr>
              <a:t>Registro </a:t>
            </a:r>
            <a:r>
              <a:rPr lang="es-CL" sz="1200" b="1" u="sng" dirty="0">
                <a:solidFill>
                  <a:schemeClr val="tx1"/>
                </a:solidFill>
                <a:latin typeface="Verdana" pitchFamily="34" charset="0"/>
                <a:ea typeface="Verdana" pitchFamily="34" charset="0"/>
                <a:cs typeface="Verdana" pitchFamily="34" charset="0"/>
              </a:rPr>
              <a:t>Obligatorio </a:t>
            </a:r>
            <a:r>
              <a:rPr lang="es-CL" sz="1200" b="1" dirty="0">
                <a:solidFill>
                  <a:schemeClr val="tx1"/>
                </a:solidFill>
                <a:latin typeface="Verdana" pitchFamily="34" charset="0"/>
                <a:ea typeface="Verdana" pitchFamily="34" charset="0"/>
                <a:cs typeface="Verdana" pitchFamily="34" charset="0"/>
              </a:rPr>
              <a:t>de DM</a:t>
            </a:r>
          </a:p>
        </p:txBody>
      </p:sp>
      <p:sp>
        <p:nvSpPr>
          <p:cNvPr id="12" name="11 Rectángulo"/>
          <p:cNvSpPr/>
          <p:nvPr/>
        </p:nvSpPr>
        <p:spPr>
          <a:xfrm>
            <a:off x="5456238" y="1879600"/>
            <a:ext cx="2332037" cy="571500"/>
          </a:xfrm>
          <a:prstGeom prst="rect">
            <a:avLst/>
          </a:prstGeom>
          <a:gradFill flip="none" rotWithShape="1">
            <a:gsLst>
              <a:gs pos="0">
                <a:srgbClr val="FB9E97">
                  <a:tint val="66000"/>
                  <a:satMod val="160000"/>
                </a:srgbClr>
              </a:gs>
              <a:gs pos="50000">
                <a:srgbClr val="FB9E97">
                  <a:tint val="44500"/>
                  <a:satMod val="160000"/>
                </a:srgbClr>
              </a:gs>
              <a:gs pos="100000">
                <a:srgbClr val="FB9E97">
                  <a:tint val="23500"/>
                  <a:satMod val="160000"/>
                </a:srgb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s-CL" sz="1200" b="1" dirty="0">
                <a:solidFill>
                  <a:schemeClr val="tx1"/>
                </a:solidFill>
                <a:latin typeface="Verdana" pitchFamily="34" charset="0"/>
                <a:ea typeface="Verdana" pitchFamily="34" charset="0"/>
                <a:cs typeface="Verdana" pitchFamily="34" charset="0"/>
              </a:rPr>
              <a:t>Ensayos Clínicos</a:t>
            </a:r>
          </a:p>
        </p:txBody>
      </p:sp>
      <p:sp>
        <p:nvSpPr>
          <p:cNvPr id="13" name="12 CuadroTexto"/>
          <p:cNvSpPr txBox="1"/>
          <p:nvPr/>
        </p:nvSpPr>
        <p:spPr>
          <a:xfrm>
            <a:off x="431800" y="5357813"/>
            <a:ext cx="2447925" cy="461962"/>
          </a:xfrm>
          <a:prstGeom prst="rect">
            <a:avLst/>
          </a:prstGeom>
          <a:noFill/>
        </p:spPr>
        <p:txBody>
          <a:bodyPr>
            <a:spAutoFit/>
          </a:bodyPr>
          <a:lstStyle/>
          <a:p>
            <a:pPr algn="just">
              <a:defRPr/>
            </a:pPr>
            <a:r>
              <a:rPr lang="es-CL" sz="1200" b="1" dirty="0">
                <a:solidFill>
                  <a:schemeClr val="accent1">
                    <a:lumMod val="75000"/>
                  </a:schemeClr>
                </a:solidFill>
                <a:latin typeface="Verdana" pitchFamily="34" charset="0"/>
                <a:ea typeface="Verdana" pitchFamily="34" charset="0"/>
                <a:cs typeface="Verdana" pitchFamily="34" charset="0"/>
              </a:rPr>
              <a:t>Registro </a:t>
            </a:r>
            <a:r>
              <a:rPr lang="es-CL" sz="1200" b="1" u="sng" dirty="0">
                <a:solidFill>
                  <a:schemeClr val="accent1">
                    <a:lumMod val="75000"/>
                  </a:schemeClr>
                </a:solidFill>
                <a:latin typeface="Verdana" pitchFamily="34" charset="0"/>
                <a:ea typeface="Verdana" pitchFamily="34" charset="0"/>
                <a:cs typeface="Verdana" pitchFamily="34" charset="0"/>
              </a:rPr>
              <a:t>Voluntario</a:t>
            </a:r>
            <a:r>
              <a:rPr lang="es-CL" sz="1200" b="1" dirty="0">
                <a:solidFill>
                  <a:schemeClr val="accent1">
                    <a:lumMod val="75000"/>
                  </a:schemeClr>
                </a:solidFill>
                <a:latin typeface="Verdana" pitchFamily="34" charset="0"/>
                <a:ea typeface="Verdana" pitchFamily="34" charset="0"/>
                <a:cs typeface="Verdana" pitchFamily="34" charset="0"/>
              </a:rPr>
              <a:t> de Empresas y su lista de DM</a:t>
            </a:r>
          </a:p>
        </p:txBody>
      </p:sp>
      <p:cxnSp>
        <p:nvCxnSpPr>
          <p:cNvPr id="16" name="15 Conector recto"/>
          <p:cNvCxnSpPr/>
          <p:nvPr/>
        </p:nvCxnSpPr>
        <p:spPr>
          <a:xfrm>
            <a:off x="2916238" y="5748338"/>
            <a:ext cx="0" cy="144462"/>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17 Conector recto"/>
          <p:cNvCxnSpPr/>
          <p:nvPr/>
        </p:nvCxnSpPr>
        <p:spPr>
          <a:xfrm>
            <a:off x="2916238" y="5516563"/>
            <a:ext cx="0" cy="144462"/>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18 Conector recto"/>
          <p:cNvCxnSpPr/>
          <p:nvPr/>
        </p:nvCxnSpPr>
        <p:spPr>
          <a:xfrm>
            <a:off x="2916238" y="5300663"/>
            <a:ext cx="0" cy="144462"/>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19 Conector recto"/>
          <p:cNvCxnSpPr/>
          <p:nvPr/>
        </p:nvCxnSpPr>
        <p:spPr>
          <a:xfrm>
            <a:off x="2879725" y="3446463"/>
            <a:ext cx="0" cy="144462"/>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20 Conector recto"/>
          <p:cNvCxnSpPr/>
          <p:nvPr/>
        </p:nvCxnSpPr>
        <p:spPr>
          <a:xfrm>
            <a:off x="2879725" y="3260725"/>
            <a:ext cx="0" cy="144463"/>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21 Conector recto"/>
          <p:cNvCxnSpPr/>
          <p:nvPr/>
        </p:nvCxnSpPr>
        <p:spPr>
          <a:xfrm>
            <a:off x="2879725" y="3043238"/>
            <a:ext cx="0" cy="144462"/>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22 Conector recto"/>
          <p:cNvCxnSpPr/>
          <p:nvPr/>
        </p:nvCxnSpPr>
        <p:spPr>
          <a:xfrm>
            <a:off x="3779838" y="5157788"/>
            <a:ext cx="0" cy="142875"/>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23 Conector recto"/>
          <p:cNvCxnSpPr/>
          <p:nvPr/>
        </p:nvCxnSpPr>
        <p:spPr>
          <a:xfrm>
            <a:off x="3779838" y="4929188"/>
            <a:ext cx="0" cy="144462"/>
          </a:xfrm>
          <a:prstGeom prst="line">
            <a:avLst/>
          </a:prstGeom>
          <a:ln w="31750">
            <a:noFill/>
          </a:ln>
        </p:spPr>
        <p:style>
          <a:lnRef idx="1">
            <a:schemeClr val="accent1"/>
          </a:lnRef>
          <a:fillRef idx="0">
            <a:schemeClr val="accent1"/>
          </a:fillRef>
          <a:effectRef idx="0">
            <a:schemeClr val="accent1"/>
          </a:effectRef>
          <a:fontRef idx="minor">
            <a:schemeClr val="tx1"/>
          </a:fontRef>
        </p:style>
      </p:cxnSp>
      <p:cxnSp>
        <p:nvCxnSpPr>
          <p:cNvPr id="25" name="24 Conector recto"/>
          <p:cNvCxnSpPr/>
          <p:nvPr/>
        </p:nvCxnSpPr>
        <p:spPr>
          <a:xfrm>
            <a:off x="3779838" y="4700588"/>
            <a:ext cx="0" cy="142875"/>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25 Conector recto"/>
          <p:cNvCxnSpPr/>
          <p:nvPr/>
        </p:nvCxnSpPr>
        <p:spPr>
          <a:xfrm>
            <a:off x="3779838" y="2895600"/>
            <a:ext cx="0" cy="144463"/>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26 Conector recto"/>
          <p:cNvCxnSpPr/>
          <p:nvPr/>
        </p:nvCxnSpPr>
        <p:spPr>
          <a:xfrm>
            <a:off x="3776663" y="2682875"/>
            <a:ext cx="0" cy="142875"/>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27 Conector recto"/>
          <p:cNvCxnSpPr/>
          <p:nvPr/>
        </p:nvCxnSpPr>
        <p:spPr>
          <a:xfrm>
            <a:off x="3775075" y="2468563"/>
            <a:ext cx="0" cy="144462"/>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sp>
        <p:nvSpPr>
          <p:cNvPr id="29" name="28 Rectángulo"/>
          <p:cNvSpPr/>
          <p:nvPr/>
        </p:nvSpPr>
        <p:spPr>
          <a:xfrm>
            <a:off x="7796738" y="1880358"/>
            <a:ext cx="677108" cy="2825659"/>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vert="vert270" anchor="ctr">
            <a:spAutoFit/>
          </a:bodyPr>
          <a:lstStyle/>
          <a:p>
            <a:pPr>
              <a:defRPr/>
            </a:pPr>
            <a:r>
              <a:rPr lang="es-CL" sz="1200" b="1" dirty="0">
                <a:solidFill>
                  <a:schemeClr val="tx1"/>
                </a:solidFill>
                <a:latin typeface="Verdana" pitchFamily="34" charset="0"/>
                <a:ea typeface="Verdana" pitchFamily="34" charset="0"/>
                <a:cs typeface="Verdana" pitchFamily="34" charset="0"/>
              </a:rPr>
              <a:t>         </a:t>
            </a:r>
            <a:r>
              <a:rPr lang="es-CL" sz="1600" b="1" dirty="0">
                <a:solidFill>
                  <a:schemeClr val="tx1"/>
                </a:solidFill>
                <a:latin typeface="Verdana" pitchFamily="34" charset="0"/>
                <a:ea typeface="Verdana" pitchFamily="34" charset="0"/>
                <a:cs typeface="Verdana" pitchFamily="34" charset="0"/>
              </a:rPr>
              <a:t>Implementación    </a:t>
            </a:r>
          </a:p>
          <a:p>
            <a:pPr>
              <a:defRPr/>
            </a:pPr>
            <a:r>
              <a:rPr lang="es-CL" sz="1600" b="1" dirty="0">
                <a:solidFill>
                  <a:schemeClr val="tx1"/>
                </a:solidFill>
                <a:latin typeface="Verdana" pitchFamily="34" charset="0"/>
                <a:ea typeface="Verdana" pitchFamily="34" charset="0"/>
                <a:cs typeface="Verdana" pitchFamily="34" charset="0"/>
              </a:rPr>
              <a:t>           Completa</a:t>
            </a:r>
          </a:p>
        </p:txBody>
      </p:sp>
      <p:sp>
        <p:nvSpPr>
          <p:cNvPr id="36" name="35 Flecha derecha"/>
          <p:cNvSpPr/>
          <p:nvPr/>
        </p:nvSpPr>
        <p:spPr>
          <a:xfrm rot="19408145">
            <a:off x="-171450" y="2481263"/>
            <a:ext cx="4991100" cy="401637"/>
          </a:xfrm>
          <a:prstGeom prst="rightArrow">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Tree>
    <p:extLst>
      <p:ext uri="{BB962C8B-B14F-4D97-AF65-F5344CB8AC3E}">
        <p14:creationId xmlns:p14="http://schemas.microsoft.com/office/powerpoint/2010/main" val="29357776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2340</TotalTime>
  <Words>7647</Words>
  <Application>Microsoft Office PowerPoint</Application>
  <PresentationFormat>Presentación en pantalla (4:3)</PresentationFormat>
  <Paragraphs>1055</Paragraphs>
  <Slides>83</Slides>
  <Notes>11</Notes>
  <HiddenSlides>0</HiddenSlides>
  <MMClips>0</MMClips>
  <ScaleCrop>false</ScaleCrop>
  <HeadingPairs>
    <vt:vector size="6" baseType="variant">
      <vt:variant>
        <vt:lpstr>Tema</vt:lpstr>
      </vt:variant>
      <vt:variant>
        <vt:i4>1</vt:i4>
      </vt:variant>
      <vt:variant>
        <vt:lpstr>Servidores OLE incrustados</vt:lpstr>
      </vt:variant>
      <vt:variant>
        <vt:i4>2</vt:i4>
      </vt:variant>
      <vt:variant>
        <vt:lpstr>Títulos de diapositiva</vt:lpstr>
      </vt:variant>
      <vt:variant>
        <vt:i4>83</vt:i4>
      </vt:variant>
    </vt:vector>
  </HeadingPairs>
  <TitlesOfParts>
    <vt:vector size="86" baseType="lpstr">
      <vt:lpstr>Office Theme</vt:lpstr>
      <vt:lpstr>Chart</vt:lpstr>
      <vt:lpstr>Gráfico de Microsoft Excel</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Clases de Riesgo de los DM (D.S 825/98 Art 20°)</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Luis Nuñez Rojas</dc:creator>
  <cp:lastModifiedBy>Usuario de Windows</cp:lastModifiedBy>
  <cp:revision>108</cp:revision>
  <dcterms:created xsi:type="dcterms:W3CDTF">2014-07-21T22:48:34Z</dcterms:created>
  <dcterms:modified xsi:type="dcterms:W3CDTF">2018-07-31T04:41:07Z</dcterms:modified>
</cp:coreProperties>
</file>